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D3CF82-CF20-41BA-AC64-ED8CC7C7D9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33634D-C8B0-4368-8C15-5F161CC2E9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5BCF19-F725-4891-922B-D5333F04EF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39D2AD-8A7D-4B50-A8F5-3D3A1556A2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5D9794-105A-4F99-BCAF-6B56A0D92D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3ECF57-6CD7-4570-A54B-C183136216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78A55C-2993-446C-8322-0489924DEF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E8C855-376F-4442-98E4-3452CC69D7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287F13-96B1-4BBF-B6B6-170FD4A45C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782000-B6EF-4483-9972-F4CE245E35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A86D66-2C0B-4E15-9752-ACC243F105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C09C33-264D-49DB-8E02-105F60C3AA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A2A1AA-4F30-4FE1-962D-86B6A86986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E4EE8E-0BA7-42FA-91E7-80283A461F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E0B933-0C13-42A8-A868-0ACA3E67AF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A1EC8A-307E-4055-BCD4-17154DAE03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AF8BD2-8A12-4140-AF21-786EA4DFCCE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8C7863-2146-4AD6-96DA-3C798F3157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BADBD4-B62B-4E1B-BBCF-6A048DA0D9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222577-E9E6-4F98-B8F5-CD806ADE3B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9869BE-2FBE-4765-9CB6-297D068380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F132D0-9EAD-4829-ADEF-FD1E275E2D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FF6931-D02C-4291-B8FA-C5BC991A1A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59A42F-7F99-4FE6-AF44-88B71C905B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3" descr=""/>
          <p:cNvPicPr/>
          <p:nvPr/>
        </p:nvPicPr>
        <p:blipFill>
          <a:blip r:embed="rId2"/>
          <a:stretch/>
        </p:blipFill>
        <p:spPr>
          <a:xfrm>
            <a:off x="360" y="360"/>
            <a:ext cx="10054800" cy="75402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948120" y="6995160"/>
            <a:ext cx="20199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953120" y="6995160"/>
            <a:ext cx="180000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Century Gothic"/>
                <a:ea typeface="Century 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B113CA6-5FCF-4BD4-9733-287105838505}" type="slidenum">
              <a:rPr b="0" lang="en-US" sz="14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12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288720" y="6995160"/>
            <a:ext cx="16743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97;p5" descr=""/>
          <p:cNvPicPr/>
          <p:nvPr/>
        </p:nvPicPr>
        <p:blipFill>
          <a:blip r:embed="rId2"/>
          <a:stretch/>
        </p:blipFill>
        <p:spPr>
          <a:xfrm>
            <a:off x="0" y="360"/>
            <a:ext cx="10069920" cy="754020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947760" y="6995160"/>
            <a:ext cx="20199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7952760" y="6995160"/>
            <a:ext cx="180000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Century Gothic"/>
                <a:ea typeface="Century 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93FD9B4-54B6-484B-AEFB-BE1C22F6FA5E}" type="slidenum">
              <a:rPr b="0" lang="en-US" sz="14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288360" y="6995160"/>
            <a:ext cx="16743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825000" y="2478960"/>
            <a:ext cx="5639760" cy="14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Spam Email  Classification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257800" y="4015080"/>
            <a:ext cx="4206960" cy="95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University of Toronto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School of Continuing Studies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SCS 3251 - Statistics for Data Science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6" name="Google Shape;193;p1"/>
          <p:cNvSpPr/>
          <p:nvPr/>
        </p:nvSpPr>
        <p:spPr>
          <a:xfrm>
            <a:off x="5258160" y="6203160"/>
            <a:ext cx="42069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Student: Arjie Cristobal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Professor: Dr. Sergiy Nokhrin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August 2023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850320"/>
            <a:ext cx="906840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  <a:ea typeface="Arial"/>
              </a:rPr>
              <a:t>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892160"/>
            <a:ext cx="9068400" cy="42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68280">
              <a:lnSpc>
                <a:spcPct val="100000"/>
              </a:lnSpc>
              <a:buClr>
                <a:srgbClr val="666666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The study introduced Spambase Model Helper to produce a predictive model.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666666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Perform feature selection prior on fitting the model.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666666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Fit the model to Logit of StatsModels.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666666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Process, display and plot the Confusion Matrix.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666666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Calculate the Accuracy, Precision, Recall and F1-Score.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666666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Plot the scores.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850320"/>
            <a:ext cx="906840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  <a:ea typeface="Arial"/>
              </a:rPr>
              <a:t>Model Evaluation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739520"/>
            <a:ext cx="9068400" cy="42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666666"/>
                </a:solidFill>
                <a:latin typeface="Arial"/>
                <a:ea typeface="Arial"/>
              </a:rPr>
              <a:t>The Pseudo R-squared is on a scale from 0 to 1, </a:t>
            </a:r>
            <a:br>
              <a:rPr sz="2000"/>
            </a:br>
            <a:r>
              <a:rPr b="0" lang="en-US" sz="2000" spc="-1" strike="noStrike">
                <a:solidFill>
                  <a:srgbClr val="666666"/>
                </a:solidFill>
                <a:latin typeface="Arial"/>
                <a:ea typeface="Arial"/>
              </a:rPr>
              <a:t>with higher values meaning a better fit.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21" name="Google Shape;267;g25d1e98891d_0_158" descr=""/>
          <p:cNvPicPr/>
          <p:nvPr/>
        </p:nvPicPr>
        <p:blipFill>
          <a:blip r:embed="rId1"/>
          <a:stretch/>
        </p:blipFill>
        <p:spPr>
          <a:xfrm>
            <a:off x="1144800" y="2859840"/>
            <a:ext cx="7644600" cy="304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850320"/>
            <a:ext cx="906840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  <a:ea typeface="Arial"/>
              </a:rPr>
              <a:t>Model Evaluation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739520"/>
            <a:ext cx="9068400" cy="42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Arial"/>
                <a:ea typeface="Arial"/>
              </a:rPr>
              <a:t>Confusion Matrix - There are more TP and TN compared to FP and FN which is a positive sign for a good model.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24" name="Google Shape;274;g25d1e98891d_0_184" descr=""/>
          <p:cNvPicPr/>
          <p:nvPr/>
        </p:nvPicPr>
        <p:blipFill>
          <a:blip r:embed="rId1"/>
          <a:stretch/>
        </p:blipFill>
        <p:spPr>
          <a:xfrm>
            <a:off x="1739520" y="2298600"/>
            <a:ext cx="2452680" cy="204336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275;g25d1e98891d_0_184"/>
          <p:cNvSpPr/>
          <p:nvPr/>
        </p:nvSpPr>
        <p:spPr>
          <a:xfrm>
            <a:off x="586440" y="4206240"/>
            <a:ext cx="4208040" cy="3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Balance Dataset and Backward Elimination Technique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6" name="Google Shape;276;g25d1e98891d_0_184" descr=""/>
          <p:cNvPicPr/>
          <p:nvPr/>
        </p:nvPicPr>
        <p:blipFill>
          <a:blip r:embed="rId2"/>
          <a:stretch/>
        </p:blipFill>
        <p:spPr>
          <a:xfrm>
            <a:off x="5943600" y="2250720"/>
            <a:ext cx="2446200" cy="2037600"/>
          </a:xfrm>
          <a:prstGeom prst="rect">
            <a:avLst/>
          </a:prstGeom>
          <a:ln w="0">
            <a:noFill/>
          </a:ln>
        </p:spPr>
      </p:pic>
      <p:sp>
        <p:nvSpPr>
          <p:cNvPr id="127" name="Google Shape;277;g25d1e98891d_0_184"/>
          <p:cNvSpPr/>
          <p:nvPr/>
        </p:nvSpPr>
        <p:spPr>
          <a:xfrm>
            <a:off x="4777560" y="4206240"/>
            <a:ext cx="4208040" cy="3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Balance Dataset and Pearson Correlation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8" name="Google Shape;278;g25d1e98891d_0_184"/>
          <p:cNvSpPr/>
          <p:nvPr/>
        </p:nvSpPr>
        <p:spPr>
          <a:xfrm>
            <a:off x="586440" y="6797160"/>
            <a:ext cx="4208040" cy="3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Balance Dataset and Chi-squared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9" name="Google Shape;279;g25d1e98891d_0_184"/>
          <p:cNvSpPr/>
          <p:nvPr/>
        </p:nvSpPr>
        <p:spPr>
          <a:xfrm>
            <a:off x="4777560" y="6720840"/>
            <a:ext cx="4208040" cy="3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Balance Dataset without Feature Selection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0" name="Google Shape;280;g25d1e98891d_0_184" descr=""/>
          <p:cNvPicPr/>
          <p:nvPr/>
        </p:nvPicPr>
        <p:blipFill>
          <a:blip r:embed="rId3"/>
          <a:stretch/>
        </p:blipFill>
        <p:spPr>
          <a:xfrm>
            <a:off x="1695960" y="4813200"/>
            <a:ext cx="2481840" cy="206784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281;g25d1e98891d_0_184" descr=""/>
          <p:cNvPicPr/>
          <p:nvPr/>
        </p:nvPicPr>
        <p:blipFill>
          <a:blip r:embed="rId4"/>
          <a:stretch/>
        </p:blipFill>
        <p:spPr>
          <a:xfrm>
            <a:off x="5934240" y="4813200"/>
            <a:ext cx="2377800" cy="198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50320"/>
            <a:ext cx="906840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  <a:ea typeface="Arial"/>
              </a:rPr>
              <a:t>Model Evaluation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892160"/>
            <a:ext cx="9068400" cy="42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Statistical Accuracy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34" name="Google Shape;288;g25d1e98891d_0_189" descr=""/>
          <p:cNvPicPr/>
          <p:nvPr/>
        </p:nvPicPr>
        <p:blipFill>
          <a:blip r:embed="rId1"/>
          <a:stretch/>
        </p:blipFill>
        <p:spPr>
          <a:xfrm>
            <a:off x="196200" y="2659320"/>
            <a:ext cx="8969400" cy="3568680"/>
          </a:xfrm>
          <a:prstGeom prst="rect">
            <a:avLst/>
          </a:prstGeom>
          <a:ln w="0">
            <a:noFill/>
          </a:ln>
        </p:spPr>
      </p:pic>
      <p:pic>
        <p:nvPicPr>
          <p:cNvPr id="135" name="Google Shape;289;g25d1e98891d_0_189" descr=""/>
          <p:cNvPicPr/>
          <p:nvPr/>
        </p:nvPicPr>
        <p:blipFill>
          <a:blip r:embed="rId2"/>
          <a:stretch/>
        </p:blipFill>
        <p:spPr>
          <a:xfrm>
            <a:off x="9168840" y="2744640"/>
            <a:ext cx="679320" cy="60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850320"/>
            <a:ext cx="906840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  <a:ea typeface="Arial"/>
              </a:rPr>
              <a:t>Data Preparation -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892160"/>
            <a:ext cx="9068400" cy="42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Evaluation - Statistical Accuracy (Full / Imbalance Dataset)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38" name="Google Shape;296;g25d1e98891d_0_194" descr=""/>
          <p:cNvPicPr/>
          <p:nvPr/>
        </p:nvPicPr>
        <p:blipFill>
          <a:blip r:embed="rId1"/>
          <a:stretch/>
        </p:blipFill>
        <p:spPr>
          <a:xfrm>
            <a:off x="427680" y="2641680"/>
            <a:ext cx="8683560" cy="3568680"/>
          </a:xfrm>
          <a:prstGeom prst="rect">
            <a:avLst/>
          </a:prstGeom>
          <a:ln w="0">
            <a:noFill/>
          </a:ln>
        </p:spPr>
      </p:pic>
      <p:pic>
        <p:nvPicPr>
          <p:cNvPr id="139" name="Google Shape;297;g25d1e98891d_0_194" descr=""/>
          <p:cNvPicPr/>
          <p:nvPr/>
        </p:nvPicPr>
        <p:blipFill>
          <a:blip r:embed="rId2"/>
          <a:stretch/>
        </p:blipFill>
        <p:spPr>
          <a:xfrm>
            <a:off x="9114480" y="2674800"/>
            <a:ext cx="679320" cy="60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850320"/>
            <a:ext cx="906840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  <a:ea typeface="Arial"/>
              </a:rPr>
              <a:t>Conclusion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892160"/>
            <a:ext cx="9068400" cy="227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666666"/>
                </a:solidFill>
                <a:latin typeface="Arial"/>
                <a:ea typeface="Arial"/>
              </a:rPr>
              <a:t>The study was able classify spam emails by using Binary Classification and produce a working model.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666666"/>
                </a:solidFill>
                <a:latin typeface="Arial"/>
                <a:ea typeface="Arial"/>
              </a:rPr>
              <a:t>The study also proves that feature selection can sometimes help in the classification.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2" name="Google Shape;304;g25d1e98891d_0_163"/>
          <p:cNvSpPr/>
          <p:nvPr/>
        </p:nvSpPr>
        <p:spPr>
          <a:xfrm>
            <a:off x="417600" y="4205520"/>
            <a:ext cx="2996640" cy="5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3465a4"/>
                </a:solidFill>
                <a:latin typeface="Arial"/>
                <a:ea typeface="Arial"/>
              </a:rPr>
              <a:t>Future Study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08320" y="4869000"/>
            <a:ext cx="9068400" cy="227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17520" algn="just">
              <a:lnSpc>
                <a:spcPct val="115000"/>
              </a:lnSpc>
              <a:buClr>
                <a:srgbClr val="666666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666666"/>
                </a:solidFill>
                <a:latin typeface="Arial"/>
                <a:ea typeface="Arial"/>
              </a:rPr>
              <a:t>The dataset was already old thus an updated dataset was needed.</a:t>
            </a:r>
            <a:endParaRPr b="0" lang="en-US" sz="1400" spc="-1" strike="noStrike">
              <a:latin typeface="Arial"/>
            </a:endParaRPr>
          </a:p>
          <a:p>
            <a:pPr marL="457200" indent="-317520" algn="just">
              <a:lnSpc>
                <a:spcPct val="115000"/>
              </a:lnSpc>
              <a:buClr>
                <a:srgbClr val="666666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666666"/>
                </a:solidFill>
                <a:latin typeface="Arial"/>
                <a:ea typeface="Arial"/>
              </a:rPr>
              <a:t>The use of other classification based Machine Learning models and corresponding hyperparameters to further improve the performance is recommended.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50320"/>
            <a:ext cx="906840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  <a:ea typeface="Arial"/>
              </a:rPr>
              <a:t>Objective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2273040"/>
            <a:ext cx="9068400" cy="42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400680">
              <a:lnSpc>
                <a:spcPct val="100000"/>
              </a:lnSpc>
              <a:buClr>
                <a:srgbClr val="666666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Classify  if the email is spam or not using Binary Classification.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32000" indent="-400680">
              <a:lnSpc>
                <a:spcPct val="100000"/>
              </a:lnSpc>
              <a:buClr>
                <a:srgbClr val="666666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Determine whether feature selection can help in the classification of spam emails.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32000" indent="-400680">
              <a:lnSpc>
                <a:spcPct val="100000"/>
              </a:lnSpc>
              <a:buClr>
                <a:srgbClr val="666666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Stepwise Backward Elimination</a:t>
            </a:r>
            <a:br>
              <a:rPr sz="2200"/>
            </a:b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Pearson Correlation</a:t>
            </a:r>
            <a:br>
              <a:rPr sz="2200"/>
            </a:b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Chi-squared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50320"/>
            <a:ext cx="906840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  <a:ea typeface="Arial"/>
              </a:rPr>
              <a:t>Data Preparation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892160"/>
            <a:ext cx="9068400" cy="128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Data Source: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Spambase - Classifying Email as Spam or Non Spam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91" name="Google Shape;206;g25d1e98891d_0_0" descr=""/>
          <p:cNvPicPr/>
          <p:nvPr/>
        </p:nvPicPr>
        <p:blipFill>
          <a:blip r:embed="rId1"/>
          <a:stretch/>
        </p:blipFill>
        <p:spPr>
          <a:xfrm>
            <a:off x="5971320" y="3591720"/>
            <a:ext cx="2607120" cy="1005120"/>
          </a:xfrm>
          <a:prstGeom prst="rect">
            <a:avLst/>
          </a:prstGeom>
          <a:ln w="0">
            <a:noFill/>
          </a:ln>
        </p:spPr>
      </p:pic>
      <p:pic>
        <p:nvPicPr>
          <p:cNvPr id="92" name="Google Shape;207;g25d1e98891d_0_0" descr=""/>
          <p:cNvPicPr/>
          <p:nvPr/>
        </p:nvPicPr>
        <p:blipFill>
          <a:blip r:embed="rId2"/>
          <a:stretch/>
        </p:blipFill>
        <p:spPr>
          <a:xfrm>
            <a:off x="1371600" y="3428280"/>
            <a:ext cx="3965040" cy="1410120"/>
          </a:xfrm>
          <a:prstGeom prst="rect">
            <a:avLst/>
          </a:prstGeom>
          <a:ln w="0">
            <a:noFill/>
          </a:ln>
        </p:spPr>
      </p:pic>
      <p:pic>
        <p:nvPicPr>
          <p:cNvPr id="93" name="Google Shape;208;g25d1e98891d_0_0" descr=""/>
          <p:cNvPicPr/>
          <p:nvPr/>
        </p:nvPicPr>
        <p:blipFill>
          <a:blip r:embed="rId3"/>
          <a:stretch/>
        </p:blipFill>
        <p:spPr>
          <a:xfrm>
            <a:off x="4759200" y="4237560"/>
            <a:ext cx="679320" cy="60876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4"/>
          <p:cNvSpPr/>
          <p:nvPr/>
        </p:nvSpPr>
        <p:spPr>
          <a:xfrm>
            <a:off x="457200" y="5340600"/>
            <a:ext cx="9068400" cy="202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Procurement: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Spambase Dataset Loader - Loading and preparing the dataset.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850320"/>
            <a:ext cx="906840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  <a:ea typeface="Arial"/>
              </a:rPr>
              <a:t>Data Preparation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892160"/>
            <a:ext cx="9068400" cy="42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Data Exploration</a:t>
            </a:r>
            <a:endParaRPr b="0" lang="en-US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spcBef>
                <a:spcPts val="1417"/>
              </a:spcBef>
              <a:buClr>
                <a:srgbClr val="666666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Dataset is already in good quality because it is already sanitized.</a:t>
            </a:r>
            <a:endParaRPr b="0" lang="en-US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666666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Standard check using info() describe() etc., was conducted.</a:t>
            </a:r>
            <a:endParaRPr b="0" lang="en-US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666666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There are no null or NaN values</a:t>
            </a:r>
            <a:endParaRPr b="0" lang="en-US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666666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All variables are in correct type</a:t>
            </a:r>
            <a:endParaRPr b="0" lang="en-US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666666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There are no categorical variables present that needs OneHotEncoder.</a:t>
            </a:r>
            <a:endParaRPr b="0" lang="en-US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666666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The dataset consist of 4601 rows and 58 features.</a:t>
            </a:r>
            <a:endParaRPr b="0" lang="en-US" sz="22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850320"/>
            <a:ext cx="906840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  <a:ea typeface="Arial"/>
              </a:rPr>
              <a:t>Data Preparation - Tools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892160"/>
            <a:ext cx="9068400" cy="42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99" name="Google Shape;221;g25d1e98891d_0_15" descr=""/>
          <p:cNvPicPr/>
          <p:nvPr/>
        </p:nvPicPr>
        <p:blipFill>
          <a:blip r:embed="rId1"/>
          <a:stretch/>
        </p:blipFill>
        <p:spPr>
          <a:xfrm>
            <a:off x="6112800" y="3166560"/>
            <a:ext cx="3002760" cy="831600"/>
          </a:xfrm>
          <a:prstGeom prst="rect">
            <a:avLst/>
          </a:prstGeom>
          <a:ln w="0">
            <a:noFill/>
          </a:ln>
        </p:spPr>
      </p:pic>
      <p:pic>
        <p:nvPicPr>
          <p:cNvPr id="100" name="Google Shape;222;g25d1e98891d_0_15" descr=""/>
          <p:cNvPicPr/>
          <p:nvPr/>
        </p:nvPicPr>
        <p:blipFill>
          <a:blip r:embed="rId2"/>
          <a:stretch/>
        </p:blipFill>
        <p:spPr>
          <a:xfrm>
            <a:off x="624240" y="2362680"/>
            <a:ext cx="3526920" cy="124848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223;g25d1e98891d_0_15" descr=""/>
          <p:cNvPicPr/>
          <p:nvPr/>
        </p:nvPicPr>
        <p:blipFill>
          <a:blip r:embed="rId3"/>
          <a:stretch/>
        </p:blipFill>
        <p:spPr>
          <a:xfrm>
            <a:off x="1505880" y="4084560"/>
            <a:ext cx="4153680" cy="76644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224;g25d1e98891d_0_15" descr=""/>
          <p:cNvPicPr/>
          <p:nvPr/>
        </p:nvPicPr>
        <p:blipFill>
          <a:blip r:embed="rId4"/>
          <a:stretch/>
        </p:blipFill>
        <p:spPr>
          <a:xfrm>
            <a:off x="5173560" y="5361120"/>
            <a:ext cx="3942000" cy="76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850320"/>
            <a:ext cx="906840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  <a:ea typeface="Arial"/>
              </a:rPr>
              <a:t>Data Preparation - Challenges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892160"/>
            <a:ext cx="9068400" cy="42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Imbalance Dataset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05" name="Google Shape;231;g25d1e98891d_0_151" descr=""/>
          <p:cNvPicPr/>
          <p:nvPr/>
        </p:nvPicPr>
        <p:blipFill>
          <a:blip r:embed="rId1"/>
          <a:stretch/>
        </p:blipFill>
        <p:spPr>
          <a:xfrm>
            <a:off x="2170800" y="2354040"/>
            <a:ext cx="5711760" cy="475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850320"/>
            <a:ext cx="906840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  <a:ea typeface="Arial"/>
              </a:rPr>
              <a:t>Data Preparation - Solutions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892160"/>
            <a:ext cx="9068400" cy="42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Imbalance Dataset Solutions</a:t>
            </a:r>
            <a:endParaRPr b="0" lang="en-US" sz="2200" spc="-1" strike="noStrike">
              <a:latin typeface="Arial"/>
            </a:endParaRPr>
          </a:p>
          <a:p>
            <a:pPr marL="457200" indent="-368280">
              <a:lnSpc>
                <a:spcPct val="150000"/>
              </a:lnSpc>
              <a:spcBef>
                <a:spcPts val="1417"/>
              </a:spcBef>
              <a:buClr>
                <a:srgbClr val="666666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Collecting more Data</a:t>
            </a:r>
            <a:endParaRPr b="0" lang="en-US" sz="2200" spc="-1" strike="noStrike">
              <a:latin typeface="Arial"/>
            </a:endParaRPr>
          </a:p>
          <a:p>
            <a:pPr marL="457200" indent="-368280">
              <a:lnSpc>
                <a:spcPct val="150000"/>
              </a:lnSpc>
              <a:buClr>
                <a:srgbClr val="666666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Generating Synthetic Samples</a:t>
            </a:r>
            <a:endParaRPr b="0" lang="en-US" sz="2200" spc="-1" strike="noStrike">
              <a:latin typeface="Arial"/>
            </a:endParaRPr>
          </a:p>
          <a:p>
            <a:pPr marL="457200" indent="-368280">
              <a:lnSpc>
                <a:spcPct val="150000"/>
              </a:lnSpc>
              <a:buClr>
                <a:srgbClr val="666666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Resampling the Dataset</a:t>
            </a:r>
            <a:endParaRPr b="0" lang="en-US" sz="2200" spc="-1" strike="noStrike">
              <a:latin typeface="Arial"/>
            </a:endParaRPr>
          </a:p>
          <a:p>
            <a:pPr marL="457200" indent="-368280">
              <a:lnSpc>
                <a:spcPct val="150000"/>
              </a:lnSpc>
              <a:buClr>
                <a:srgbClr val="666666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Using different Performance</a:t>
            </a:r>
            <a:br>
              <a:rPr sz="2200"/>
            </a:b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Metric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08" name="Google Shape;238;g25d1e98891d_0_118" descr=""/>
          <p:cNvPicPr/>
          <p:nvPr/>
        </p:nvPicPr>
        <p:blipFill>
          <a:blip r:embed="rId1"/>
          <a:stretch/>
        </p:blipFill>
        <p:spPr>
          <a:xfrm>
            <a:off x="4815720" y="2700360"/>
            <a:ext cx="4901760" cy="4084200"/>
          </a:xfrm>
          <a:prstGeom prst="rect">
            <a:avLst/>
          </a:prstGeom>
          <a:ln w="0">
            <a:noFill/>
          </a:ln>
        </p:spPr>
      </p:pic>
      <p:pic>
        <p:nvPicPr>
          <p:cNvPr id="109" name="Google Shape;239;g25d1e98891d_0_118" descr=""/>
          <p:cNvPicPr/>
          <p:nvPr/>
        </p:nvPicPr>
        <p:blipFill>
          <a:blip r:embed="rId2"/>
          <a:stretch/>
        </p:blipFill>
        <p:spPr>
          <a:xfrm>
            <a:off x="4075200" y="3530520"/>
            <a:ext cx="679320" cy="608760"/>
          </a:xfrm>
          <a:prstGeom prst="rect">
            <a:avLst/>
          </a:prstGeom>
          <a:ln w="0">
            <a:noFill/>
          </a:ln>
        </p:spPr>
      </p:pic>
      <p:pic>
        <p:nvPicPr>
          <p:cNvPr id="110" name="Google Shape;240;g25d1e98891d_0_118" descr=""/>
          <p:cNvPicPr/>
          <p:nvPr/>
        </p:nvPicPr>
        <p:blipFill>
          <a:blip r:embed="rId3"/>
          <a:stretch/>
        </p:blipFill>
        <p:spPr>
          <a:xfrm>
            <a:off x="2057400" y="4646880"/>
            <a:ext cx="679320" cy="60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50320"/>
            <a:ext cx="906840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  <a:ea typeface="Arial"/>
              </a:rPr>
              <a:t>Data Preparation - Challenges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892160"/>
            <a:ext cx="9068400" cy="42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666666"/>
                </a:solidFill>
                <a:latin typeface="Arial"/>
                <a:ea typeface="Arial"/>
              </a:rPr>
              <a:t>Large number of Features and lack of detailed description of each Features.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113" name="Google Shape;247;g25d1e98891d_0_128" descr=""/>
          <p:cNvPicPr/>
          <p:nvPr/>
        </p:nvPicPr>
        <p:blipFill>
          <a:blip r:embed="rId1"/>
          <a:stretch/>
        </p:blipFill>
        <p:spPr>
          <a:xfrm>
            <a:off x="2311200" y="2645280"/>
            <a:ext cx="5402880" cy="432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850320"/>
            <a:ext cx="906840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  <a:ea typeface="Arial"/>
              </a:rPr>
              <a:t>Data Preparation - Solutions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892160"/>
            <a:ext cx="9068400" cy="42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Large number of Features and lack of detailed description of each Features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Solutions:</a:t>
            </a:r>
            <a:endParaRPr b="0" lang="en-US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spcBef>
                <a:spcPts val="1417"/>
              </a:spcBef>
              <a:buClr>
                <a:srgbClr val="666666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Stepwise model selection strategies</a:t>
            </a:r>
            <a:endParaRPr b="0" lang="en-US" sz="2200" spc="-1" strike="noStrike">
              <a:latin typeface="Arial"/>
            </a:endParaRPr>
          </a:p>
          <a:p>
            <a:pPr marL="914400" indent="-368280">
              <a:lnSpc>
                <a:spcPct val="100000"/>
              </a:lnSpc>
              <a:buClr>
                <a:srgbClr val="666666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Forward Selection</a:t>
            </a:r>
            <a:endParaRPr b="0" lang="en-US" sz="2200" spc="-1" strike="noStrike">
              <a:latin typeface="Arial"/>
            </a:endParaRPr>
          </a:p>
          <a:p>
            <a:pPr marL="914400" indent="-368280">
              <a:lnSpc>
                <a:spcPct val="100000"/>
              </a:lnSpc>
              <a:buClr>
                <a:srgbClr val="666666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Backward Elimination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2.  Pearson Correlation</a:t>
            </a:r>
            <a:br>
              <a:rPr sz="2200"/>
            </a:br>
            <a:br>
              <a:rPr sz="2200"/>
            </a:br>
            <a:r>
              <a:rPr b="0" lang="en-US" sz="2200" spc="-1" strike="noStrike">
                <a:solidFill>
                  <a:srgbClr val="666666"/>
                </a:solidFill>
                <a:latin typeface="Arial"/>
                <a:ea typeface="Arial"/>
              </a:rPr>
              <a:t> 3.  Chi-squared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16" name="Google Shape;254;g25d1e98891d_0_135" descr=""/>
          <p:cNvPicPr/>
          <p:nvPr/>
        </p:nvPicPr>
        <p:blipFill>
          <a:blip r:embed="rId1"/>
          <a:stretch/>
        </p:blipFill>
        <p:spPr>
          <a:xfrm>
            <a:off x="4174560" y="3980520"/>
            <a:ext cx="390600" cy="34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LibreOffice/7.3.2.2$Windows_X86_64 LibreOffice_project/49f2b1bff42cfccbd8f788c8dc32c1c309559be0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2023-07-30T16:07:48Z</dcterms:created>
  <dc:creator/>
  <dc:description/>
  <dc:language>en-US</dc:language>
  <cp:lastModifiedBy/>
  <dcterms:modified xsi:type="dcterms:W3CDTF">2023-09-01T20:21:19Z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BSD (http://templates.services.openoffice.org/bsd-license)</vt:lpwstr>
  </property>
</Properties>
</file>