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c50e3d81bf_0_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c50e3d81bf_0_3: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c56f1da225_0_0: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2c56f1da225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57200" y="20448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 type="body"/>
          </p:nvPr>
        </p:nvSpPr>
        <p:spPr>
          <a:xfrm>
            <a:off x="457200" y="120312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457200" y="20448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 type="body"/>
          </p:nvPr>
        </p:nvSpPr>
        <p:spPr>
          <a:xfrm>
            <a:off x="457200" y="12031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1"/>
          <p:cNvSpPr txBox="1"/>
          <p:nvPr>
            <p:ph idx="2" type="body"/>
          </p:nvPr>
        </p:nvSpPr>
        <p:spPr>
          <a:xfrm>
            <a:off x="457200" y="276156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457200" y="20448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 type="body"/>
          </p:nvPr>
        </p:nvSpPr>
        <p:spPr>
          <a:xfrm>
            <a:off x="457200" y="12031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2" type="body"/>
          </p:nvPr>
        </p:nvSpPr>
        <p:spPr>
          <a:xfrm>
            <a:off x="4674240" y="12031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3" type="body"/>
          </p:nvPr>
        </p:nvSpPr>
        <p:spPr>
          <a:xfrm>
            <a:off x="457200" y="276156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4" type="body"/>
          </p:nvPr>
        </p:nvSpPr>
        <p:spPr>
          <a:xfrm>
            <a:off x="4674240" y="276156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457200" y="20448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 type="body"/>
          </p:nvPr>
        </p:nvSpPr>
        <p:spPr>
          <a:xfrm>
            <a:off x="457200" y="12031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2" type="body"/>
          </p:nvPr>
        </p:nvSpPr>
        <p:spPr>
          <a:xfrm>
            <a:off x="3239640" y="12031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3" type="body"/>
          </p:nvPr>
        </p:nvSpPr>
        <p:spPr>
          <a:xfrm>
            <a:off x="6022080" y="12031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4" type="body"/>
          </p:nvPr>
        </p:nvSpPr>
        <p:spPr>
          <a:xfrm>
            <a:off x="457200" y="276156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5" type="body"/>
          </p:nvPr>
        </p:nvSpPr>
        <p:spPr>
          <a:xfrm>
            <a:off x="3239640" y="276156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6" type="body"/>
          </p:nvPr>
        </p:nvSpPr>
        <p:spPr>
          <a:xfrm>
            <a:off x="6022080" y="276156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457200" y="20448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 type="subTitle"/>
          </p:nvPr>
        </p:nvSpPr>
        <p:spPr>
          <a:xfrm>
            <a:off x="457200" y="1203120"/>
            <a:ext cx="8229240" cy="29829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 name="Shape 1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457200" y="20448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ph idx="1" type="body"/>
          </p:nvPr>
        </p:nvSpPr>
        <p:spPr>
          <a:xfrm>
            <a:off x="457200" y="120312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5"/>
          <p:cNvSpPr txBox="1"/>
          <p:nvPr>
            <p:ph idx="2" type="body"/>
          </p:nvPr>
        </p:nvSpPr>
        <p:spPr>
          <a:xfrm>
            <a:off x="4674240" y="120312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457200" y="20448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457200" y="204480"/>
            <a:ext cx="8229240" cy="39812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457200" y="20448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 type="body"/>
          </p:nvPr>
        </p:nvSpPr>
        <p:spPr>
          <a:xfrm>
            <a:off x="457200" y="12031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2" type="body"/>
          </p:nvPr>
        </p:nvSpPr>
        <p:spPr>
          <a:xfrm>
            <a:off x="4674240" y="120312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3" type="body"/>
          </p:nvPr>
        </p:nvSpPr>
        <p:spPr>
          <a:xfrm>
            <a:off x="457200" y="276156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457200" y="20448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 type="body"/>
          </p:nvPr>
        </p:nvSpPr>
        <p:spPr>
          <a:xfrm>
            <a:off x="457200" y="120312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2" type="body"/>
          </p:nvPr>
        </p:nvSpPr>
        <p:spPr>
          <a:xfrm>
            <a:off x="4674240" y="12031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3" type="body"/>
          </p:nvPr>
        </p:nvSpPr>
        <p:spPr>
          <a:xfrm>
            <a:off x="4674240" y="276156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457200" y="20448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 type="body"/>
          </p:nvPr>
        </p:nvSpPr>
        <p:spPr>
          <a:xfrm>
            <a:off x="457200" y="12031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2" type="body"/>
          </p:nvPr>
        </p:nvSpPr>
        <p:spPr>
          <a:xfrm>
            <a:off x="4674240" y="12031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3" type="body"/>
          </p:nvPr>
        </p:nvSpPr>
        <p:spPr>
          <a:xfrm>
            <a:off x="457200" y="276156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sp>
        <p:nvSpPr>
          <p:cNvPr id="6" name="Google Shape;6;p1"/>
          <p:cNvSpPr txBox="1"/>
          <p:nvPr>
            <p:ph type="title"/>
          </p:nvPr>
        </p:nvSpPr>
        <p:spPr>
          <a:xfrm>
            <a:off x="457200" y="20448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457200" y="120312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p1"/>
          <p:cNvSpPr txBox="1"/>
          <p:nvPr>
            <p:ph idx="10" type="dt"/>
          </p:nvPr>
        </p:nvSpPr>
        <p:spPr>
          <a:xfrm>
            <a:off x="457200" y="4685760"/>
            <a:ext cx="2130120" cy="35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1" type="ftr"/>
          </p:nvPr>
        </p:nvSpPr>
        <p:spPr>
          <a:xfrm>
            <a:off x="3126960" y="4685760"/>
            <a:ext cx="2898360" cy="35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6555600" y="4685760"/>
            <a:ext cx="2130120" cy="35424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latin typeface="Times New Roman"/>
                <a:ea typeface="Times New Roman"/>
                <a:cs typeface="Times New Roman"/>
                <a:sym typeface="Times New Roman"/>
              </a:defRPr>
            </a:lvl1pPr>
            <a:lvl2pPr indent="0" lvl="1" marL="0" marR="0" rtl="0" algn="r">
              <a:spcBef>
                <a:spcPts val="0"/>
              </a:spcBef>
              <a:buNone/>
              <a:defRPr b="0" i="0" sz="1400" u="none" cap="none" strike="noStrike">
                <a:latin typeface="Times New Roman"/>
                <a:ea typeface="Times New Roman"/>
                <a:cs typeface="Times New Roman"/>
                <a:sym typeface="Times New Roman"/>
              </a:defRPr>
            </a:lvl2pPr>
            <a:lvl3pPr indent="0" lvl="2" marL="0" marR="0" rtl="0" algn="r">
              <a:spcBef>
                <a:spcPts val="0"/>
              </a:spcBef>
              <a:buNone/>
              <a:defRPr b="0" i="0" sz="1400" u="none" cap="none" strike="noStrike">
                <a:latin typeface="Times New Roman"/>
                <a:ea typeface="Times New Roman"/>
                <a:cs typeface="Times New Roman"/>
                <a:sym typeface="Times New Roman"/>
              </a:defRPr>
            </a:lvl3pPr>
            <a:lvl4pPr indent="0" lvl="3" marL="0" marR="0" rtl="0" algn="r">
              <a:spcBef>
                <a:spcPts val="0"/>
              </a:spcBef>
              <a:buNone/>
              <a:defRPr b="0" i="0" sz="1400" u="none" cap="none" strike="noStrike">
                <a:latin typeface="Times New Roman"/>
                <a:ea typeface="Times New Roman"/>
                <a:cs typeface="Times New Roman"/>
                <a:sym typeface="Times New Roman"/>
              </a:defRPr>
            </a:lvl4pPr>
            <a:lvl5pPr indent="0" lvl="4" marL="0" marR="0" rtl="0" algn="r">
              <a:spcBef>
                <a:spcPts val="0"/>
              </a:spcBef>
              <a:buNone/>
              <a:defRPr b="0" i="0" sz="1400" u="none" cap="none" strike="noStrike">
                <a:latin typeface="Times New Roman"/>
                <a:ea typeface="Times New Roman"/>
                <a:cs typeface="Times New Roman"/>
                <a:sym typeface="Times New Roman"/>
              </a:defRPr>
            </a:lvl5pPr>
            <a:lvl6pPr indent="0" lvl="5" marL="0" marR="0" rtl="0" algn="r">
              <a:spcBef>
                <a:spcPts val="0"/>
              </a:spcBef>
              <a:buNone/>
              <a:defRPr b="0" i="0" sz="1400" u="none" cap="none" strike="noStrike">
                <a:latin typeface="Times New Roman"/>
                <a:ea typeface="Times New Roman"/>
                <a:cs typeface="Times New Roman"/>
                <a:sym typeface="Times New Roman"/>
              </a:defRPr>
            </a:lvl6pPr>
            <a:lvl7pPr indent="0" lvl="6" marL="0" marR="0" rtl="0" algn="r">
              <a:spcBef>
                <a:spcPts val="0"/>
              </a:spcBef>
              <a:buNone/>
              <a:defRPr b="0" i="0" sz="1400" u="none" cap="none" strike="noStrike">
                <a:latin typeface="Times New Roman"/>
                <a:ea typeface="Times New Roman"/>
                <a:cs typeface="Times New Roman"/>
                <a:sym typeface="Times New Roman"/>
              </a:defRPr>
            </a:lvl7pPr>
            <a:lvl8pPr indent="0" lvl="7" marL="0" marR="0" rtl="0" algn="r">
              <a:spcBef>
                <a:spcPts val="0"/>
              </a:spcBef>
              <a:buNone/>
              <a:defRPr b="0" i="0" sz="1400" u="none" cap="none" strike="noStrike">
                <a:latin typeface="Times New Roman"/>
                <a:ea typeface="Times New Roman"/>
                <a:cs typeface="Times New Roman"/>
                <a:sym typeface="Times New Roman"/>
              </a:defRPr>
            </a:lvl8pPr>
            <a:lvl9pPr indent="0" lvl="8" marL="0" marR="0" rtl="0" algn="r">
              <a:spcBef>
                <a:spcPts val="0"/>
              </a:spcBef>
              <a:buNone/>
              <a:defRPr b="0" i="0" sz="1400" u="none" cap="none"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9.png"/><Relationship Id="rId9" Type="http://schemas.openxmlformats.org/officeDocument/2006/relationships/image" Target="../media/image28.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3.png"/><Relationship Id="rId8"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nvSpPr>
        <p:spPr>
          <a:xfrm>
            <a:off x="498000" y="554400"/>
            <a:ext cx="5193300" cy="8913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0" lang="en-US" sz="5400" u="none" cap="none" strike="noStrike">
                <a:solidFill>
                  <a:schemeClr val="dk1"/>
                </a:solidFill>
                <a:latin typeface="Arial"/>
                <a:ea typeface="Arial"/>
                <a:cs typeface="Arial"/>
                <a:sym typeface="Arial"/>
              </a:rPr>
              <a:t>Know</a:t>
            </a:r>
            <a:r>
              <a:rPr b="1" lang="en-US" sz="5400">
                <a:solidFill>
                  <a:schemeClr val="dk1"/>
                </a:solidFill>
              </a:rPr>
              <a:t>l-</a:t>
            </a:r>
            <a:r>
              <a:rPr b="1" i="0" lang="en-US" sz="5400" u="none" cap="none" strike="noStrike">
                <a:solidFill>
                  <a:schemeClr val="dk1"/>
                </a:solidFill>
                <a:latin typeface="Arial"/>
                <a:ea typeface="Arial"/>
                <a:cs typeface="Arial"/>
                <a:sym typeface="Arial"/>
              </a:rPr>
              <a:t>EDge</a:t>
            </a:r>
            <a:endParaRPr b="0" i="0" sz="5400" u="none" cap="none" strike="noStrike">
              <a:solidFill>
                <a:schemeClr val="dk1"/>
              </a:solidFill>
              <a:latin typeface="Arial"/>
              <a:ea typeface="Arial"/>
              <a:cs typeface="Arial"/>
              <a:sym typeface="Arial"/>
            </a:endParaRPr>
          </a:p>
        </p:txBody>
      </p:sp>
      <p:sp>
        <p:nvSpPr>
          <p:cNvPr id="64" name="Google Shape;64;p14"/>
          <p:cNvSpPr txBox="1"/>
          <p:nvPr/>
        </p:nvSpPr>
        <p:spPr>
          <a:xfrm>
            <a:off x="521400" y="1252800"/>
            <a:ext cx="5803200" cy="13845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0" i="0" lang="en-US" sz="2600" u="none" cap="none" strike="noStrike">
                <a:solidFill>
                  <a:schemeClr val="dk1"/>
                </a:solidFill>
                <a:latin typeface="Arial"/>
                <a:ea typeface="Arial"/>
                <a:cs typeface="Arial"/>
                <a:sym typeface="Arial"/>
              </a:rPr>
              <a:t>Serverless Learning Backend Service with Knowledge Base, Lambda and API Gateway</a:t>
            </a:r>
            <a:endParaRPr b="0" i="0" sz="2600" u="none" cap="none" strike="noStrike">
              <a:solidFill>
                <a:schemeClr val="dk1"/>
              </a:solidFill>
              <a:latin typeface="Arial"/>
              <a:ea typeface="Arial"/>
              <a:cs typeface="Arial"/>
              <a:sym typeface="Arial"/>
            </a:endParaRPr>
          </a:p>
        </p:txBody>
      </p:sp>
      <p:sp>
        <p:nvSpPr>
          <p:cNvPr id="65" name="Google Shape;65;p14"/>
          <p:cNvSpPr txBox="1"/>
          <p:nvPr/>
        </p:nvSpPr>
        <p:spPr>
          <a:xfrm>
            <a:off x="5805000" y="3151800"/>
            <a:ext cx="2835000" cy="9525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University of Toronto</a:t>
            </a:r>
            <a:endParaRPr b="0" i="0" sz="12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School of Continuing Studies</a:t>
            </a:r>
            <a:endParaRPr b="0" i="0" sz="12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SCS 3547 – Intelligent Agents</a:t>
            </a:r>
            <a:endParaRPr b="0" i="0" sz="12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None/>
            </a:pPr>
            <a:r>
              <a:t/>
            </a:r>
            <a:endParaRPr b="0" i="0" sz="1200" u="none" cap="none" strike="noStrike">
              <a:latin typeface="Arial"/>
              <a:ea typeface="Arial"/>
              <a:cs typeface="Arial"/>
              <a:sym typeface="Arial"/>
            </a:endParaRPr>
          </a:p>
        </p:txBody>
      </p:sp>
      <p:sp>
        <p:nvSpPr>
          <p:cNvPr id="66" name="Google Shape;66;p14"/>
          <p:cNvSpPr/>
          <p:nvPr/>
        </p:nvSpPr>
        <p:spPr>
          <a:xfrm>
            <a:off x="6497325" y="4002000"/>
            <a:ext cx="2117400" cy="6822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None/>
            </a:pPr>
            <a:r>
              <a:rPr b="0" i="0" lang="en-US" sz="900" u="none" cap="none" strike="noStrike">
                <a:solidFill>
                  <a:schemeClr val="dk1"/>
                </a:solidFill>
                <a:latin typeface="Arial"/>
                <a:ea typeface="Arial"/>
                <a:cs typeface="Arial"/>
                <a:sym typeface="Arial"/>
              </a:rPr>
              <a:t>Student: Arjie Cristobal</a:t>
            </a:r>
            <a:endParaRPr b="0" i="0" sz="9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None/>
            </a:pPr>
            <a:r>
              <a:rPr b="0" i="0" lang="en-US" sz="900" u="none" cap="none" strike="noStrike">
                <a:solidFill>
                  <a:schemeClr val="dk1"/>
                </a:solidFill>
                <a:latin typeface="Arial"/>
                <a:ea typeface="Arial"/>
                <a:cs typeface="Arial"/>
                <a:sym typeface="Arial"/>
              </a:rPr>
              <a:t>Instructor: Larry Simon</a:t>
            </a:r>
            <a:endParaRPr b="0" i="0" sz="9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None/>
            </a:pPr>
            <a:r>
              <a:rPr b="0" i="0" lang="en-US" sz="900" u="none" cap="none" strike="noStrike">
                <a:solidFill>
                  <a:schemeClr val="dk1"/>
                </a:solidFill>
                <a:latin typeface="Arial"/>
                <a:ea typeface="Arial"/>
                <a:cs typeface="Arial"/>
                <a:sym typeface="Arial"/>
              </a:rPr>
              <a:t>March 2024</a:t>
            </a:r>
            <a:endParaRPr b="0" i="0" sz="9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3"/>
          <p:cNvSpPr txBox="1"/>
          <p:nvPr/>
        </p:nvSpPr>
        <p:spPr>
          <a:xfrm>
            <a:off x="3582274" y="2055075"/>
            <a:ext cx="2020500" cy="5367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lang="en-US" sz="2800">
                <a:solidFill>
                  <a:schemeClr val="dk1"/>
                </a:solidFill>
              </a:rPr>
              <a:t>Thank you</a:t>
            </a:r>
            <a:endParaRPr b="0" i="0" sz="2800" u="none" cap="none" strike="noStrike">
              <a:solidFill>
                <a:schemeClr val="dk1"/>
              </a:solidFill>
              <a:latin typeface="Arial"/>
              <a:ea typeface="Arial"/>
              <a:cs typeface="Arial"/>
              <a:sym typeface="Arial"/>
            </a:endParaRPr>
          </a:p>
        </p:txBody>
      </p:sp>
      <p:sp>
        <p:nvSpPr>
          <p:cNvPr id="276" name="Google Shape;276;p23"/>
          <p:cNvSpPr txBox="1"/>
          <p:nvPr/>
        </p:nvSpPr>
        <p:spPr>
          <a:xfrm>
            <a:off x="3886200" y="4846320"/>
            <a:ext cx="1565100" cy="2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600"/>
              <a:t>www.quickheaven.ca</a:t>
            </a:r>
            <a:endParaRPr sz="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nvSpPr>
        <p:spPr>
          <a:xfrm>
            <a:off x="274320" y="182880"/>
            <a:ext cx="2871900" cy="64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i="0" lang="en-US" sz="2800" u="none" cap="none" strike="noStrike">
                <a:solidFill>
                  <a:srgbClr val="232F3E"/>
                </a:solidFill>
                <a:latin typeface="Arial"/>
                <a:ea typeface="Arial"/>
                <a:cs typeface="Arial"/>
                <a:sym typeface="Arial"/>
              </a:rPr>
              <a:t>Objective</a:t>
            </a:r>
            <a:endParaRPr b="0" i="0" sz="2800" u="none" cap="none" strike="noStrike">
              <a:latin typeface="Arial"/>
              <a:ea typeface="Arial"/>
              <a:cs typeface="Arial"/>
              <a:sym typeface="Arial"/>
            </a:endParaRPr>
          </a:p>
        </p:txBody>
      </p:sp>
      <p:sp>
        <p:nvSpPr>
          <p:cNvPr id="72" name="Google Shape;72;p15"/>
          <p:cNvSpPr txBox="1"/>
          <p:nvPr/>
        </p:nvSpPr>
        <p:spPr>
          <a:xfrm>
            <a:off x="240850" y="844676"/>
            <a:ext cx="8217300" cy="2849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chemeClr val="dk1"/>
                </a:solidFill>
                <a:latin typeface="Arial"/>
                <a:ea typeface="Arial"/>
                <a:cs typeface="Arial"/>
                <a:sym typeface="Arial"/>
              </a:rPr>
              <a:t>The </a:t>
            </a:r>
            <a:r>
              <a:rPr lang="en-US" sz="1600">
                <a:solidFill>
                  <a:schemeClr val="dk1"/>
                </a:solidFill>
              </a:rPr>
              <a:t>primary objective </a:t>
            </a:r>
            <a:r>
              <a:rPr b="0" i="0" lang="en-US" sz="1600" u="none" cap="none" strike="noStrike">
                <a:solidFill>
                  <a:schemeClr val="dk1"/>
                </a:solidFill>
                <a:latin typeface="Arial"/>
                <a:ea typeface="Arial"/>
                <a:cs typeface="Arial"/>
                <a:sym typeface="Arial"/>
              </a:rPr>
              <a:t>of this study is to </a:t>
            </a:r>
            <a:r>
              <a:rPr lang="en-US" sz="1600">
                <a:solidFill>
                  <a:schemeClr val="dk1"/>
                </a:solidFill>
              </a:rPr>
              <a:t>develop</a:t>
            </a:r>
            <a:r>
              <a:rPr b="0" i="0" lang="en-US" sz="1600" u="none" cap="none" strike="noStrike">
                <a:solidFill>
                  <a:schemeClr val="dk1"/>
                </a:solidFill>
                <a:latin typeface="Arial"/>
                <a:ea typeface="Arial"/>
                <a:cs typeface="Arial"/>
                <a:sym typeface="Arial"/>
              </a:rPr>
              <a:t> Knowl-EDge, a Serverless Backend Learning Service tailored for developers and technical support. </a:t>
            </a:r>
            <a:endParaRPr sz="1600">
              <a:solidFill>
                <a:schemeClr val="dk1"/>
              </a:solidFill>
            </a:endParaRPr>
          </a:p>
          <a:p>
            <a:pPr indent="0" lvl="0" marL="0" marR="0" rtl="0" algn="l">
              <a:lnSpc>
                <a:spcPct val="100000"/>
              </a:lnSpc>
              <a:spcBef>
                <a:spcPts val="0"/>
              </a:spcBef>
              <a:spcAft>
                <a:spcPts val="0"/>
              </a:spcAft>
              <a:buNone/>
            </a:pPr>
            <a:br>
              <a:rPr b="0" i="0" lang="en-US" sz="1600" u="none" cap="none" strike="noStrike">
                <a:solidFill>
                  <a:schemeClr val="dk1"/>
                </a:solidFill>
              </a:rPr>
            </a:br>
            <a:r>
              <a:rPr b="0" i="0" lang="en-US" sz="1600" u="none" cap="none" strike="noStrike">
                <a:solidFill>
                  <a:schemeClr val="dk1"/>
                </a:solidFill>
                <a:latin typeface="Arial"/>
                <a:ea typeface="Arial"/>
                <a:cs typeface="Arial"/>
                <a:sym typeface="Arial"/>
              </a:rPr>
              <a:t>The study aims to </a:t>
            </a:r>
            <a:r>
              <a:rPr lang="en-US" sz="1600">
                <a:solidFill>
                  <a:schemeClr val="dk1"/>
                </a:solidFill>
              </a:rPr>
              <a:t>take advantage of </a:t>
            </a:r>
            <a:r>
              <a:rPr b="0" i="0" lang="en-US" sz="1600" u="none" cap="none" strike="noStrike">
                <a:solidFill>
                  <a:schemeClr val="dk1"/>
                </a:solidFill>
                <a:latin typeface="Arial"/>
                <a:ea typeface="Arial"/>
                <a:cs typeface="Arial"/>
                <a:sym typeface="Arial"/>
              </a:rPr>
              <a:t>Gen</a:t>
            </a:r>
            <a:r>
              <a:rPr lang="en-US" sz="1600">
                <a:solidFill>
                  <a:schemeClr val="dk1"/>
                </a:solidFill>
              </a:rPr>
              <a:t>erative AI with </a:t>
            </a:r>
            <a:r>
              <a:rPr b="0" i="0" lang="en-US" sz="1600" u="none" cap="none" strike="noStrike">
                <a:solidFill>
                  <a:schemeClr val="dk1"/>
                </a:solidFill>
                <a:latin typeface="Arial"/>
                <a:ea typeface="Arial"/>
                <a:cs typeface="Arial"/>
                <a:sym typeface="Arial"/>
              </a:rPr>
              <a:t>Large Language Models</a:t>
            </a:r>
            <a:r>
              <a:rPr lang="en-US" sz="1600">
                <a:solidFill>
                  <a:schemeClr val="dk1"/>
                </a:solidFill>
              </a:rPr>
              <a:t> (</a:t>
            </a:r>
            <a:r>
              <a:rPr lang="en-US" sz="1600">
                <a:solidFill>
                  <a:schemeClr val="dk1"/>
                </a:solidFill>
              </a:rPr>
              <a:t>LLMs</a:t>
            </a:r>
            <a:r>
              <a:rPr lang="en-US" sz="1600">
                <a:solidFill>
                  <a:schemeClr val="dk1"/>
                </a:solidFill>
              </a:rPr>
              <a:t>), including </a:t>
            </a:r>
            <a:r>
              <a:rPr b="0" i="0" lang="en-US" sz="1600" u="none" cap="none" strike="noStrike">
                <a:solidFill>
                  <a:schemeClr val="dk1"/>
                </a:solidFill>
                <a:latin typeface="Arial"/>
                <a:ea typeface="Arial"/>
                <a:cs typeface="Arial"/>
                <a:sym typeface="Arial"/>
              </a:rPr>
              <a:t>RAG (Retrieve-Augmented Generation) and integrate Agents for Amazon Bedrock Knowledge Base</a:t>
            </a:r>
            <a:r>
              <a:rPr lang="en-US" sz="1600">
                <a:solidFill>
                  <a:schemeClr val="dk1"/>
                </a:solidFill>
              </a:rPr>
              <a:t> to enhance the overall functionality and effectiveness of the service.</a:t>
            </a:r>
            <a:endParaRPr sz="1600">
              <a:solidFill>
                <a:schemeClr val="dk1"/>
              </a:solidFill>
            </a:endParaRPr>
          </a:p>
          <a:p>
            <a:pPr indent="0" lvl="0" marL="0" marR="0" rtl="0" algn="l">
              <a:lnSpc>
                <a:spcPct val="100000"/>
              </a:lnSpc>
              <a:spcBef>
                <a:spcPts val="0"/>
              </a:spcBef>
              <a:spcAft>
                <a:spcPts val="0"/>
              </a:spcAft>
              <a:buNone/>
            </a:pPr>
            <a:r>
              <a:t/>
            </a:r>
            <a:endParaRPr sz="1600">
              <a:solidFill>
                <a:schemeClr val="dk1"/>
              </a:solidFill>
            </a:endParaRPr>
          </a:p>
          <a:p>
            <a:pPr indent="0" lvl="0" marL="0" marR="0" rtl="0" algn="l">
              <a:lnSpc>
                <a:spcPct val="100000"/>
              </a:lnSpc>
              <a:spcBef>
                <a:spcPts val="0"/>
              </a:spcBef>
              <a:spcAft>
                <a:spcPts val="0"/>
              </a:spcAft>
              <a:buNone/>
            </a:pPr>
            <a:r>
              <a:rPr lang="en-US" sz="1600">
                <a:solidFill>
                  <a:schemeClr val="dk1"/>
                </a:solidFill>
              </a:rPr>
              <a:t>Consumers of this new API will be able to efficiently inquire about and access information related to the applications within our organizations.</a:t>
            </a:r>
            <a:endParaRPr sz="1600">
              <a:solidFill>
                <a:schemeClr val="dk1"/>
              </a:solidFill>
            </a:endParaRPr>
          </a:p>
          <a:p>
            <a:pPr indent="0" lvl="0" marL="0" marR="0" rtl="0" algn="l">
              <a:lnSpc>
                <a:spcPct val="100000"/>
              </a:lnSpc>
              <a:spcBef>
                <a:spcPts val="0"/>
              </a:spcBef>
              <a:spcAft>
                <a:spcPts val="0"/>
              </a:spcAft>
              <a:buNone/>
            </a:pPr>
            <a:r>
              <a:t/>
            </a:r>
            <a:endParaRPr sz="1600">
              <a:solidFill>
                <a:srgbClr val="232F3E"/>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274320" y="182880"/>
            <a:ext cx="5011500" cy="5367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0" lang="en-US" sz="2800" u="none" cap="none" strike="noStrike">
                <a:solidFill>
                  <a:schemeClr val="dk1"/>
                </a:solidFill>
                <a:latin typeface="Arial"/>
                <a:ea typeface="Arial"/>
                <a:cs typeface="Arial"/>
                <a:sym typeface="Arial"/>
              </a:rPr>
              <a:t>Concepts and Architecture</a:t>
            </a:r>
            <a:endParaRPr b="0" i="0" sz="2800" u="none" cap="none" strike="noStrike">
              <a:solidFill>
                <a:schemeClr val="dk1"/>
              </a:solidFill>
              <a:latin typeface="Arial"/>
              <a:ea typeface="Arial"/>
              <a:cs typeface="Arial"/>
              <a:sym typeface="Arial"/>
            </a:endParaRPr>
          </a:p>
        </p:txBody>
      </p:sp>
      <p:pic>
        <p:nvPicPr>
          <p:cNvPr id="78" name="Google Shape;78;p16"/>
          <p:cNvPicPr preferRelativeResize="0"/>
          <p:nvPr/>
        </p:nvPicPr>
        <p:blipFill rotWithShape="1">
          <a:blip r:embed="rId3">
            <a:alphaModFix/>
          </a:blip>
          <a:srcRect b="0" l="0" r="0" t="0"/>
          <a:stretch/>
        </p:blipFill>
        <p:spPr>
          <a:xfrm>
            <a:off x="459000" y="1407600"/>
            <a:ext cx="3734279" cy="2815199"/>
          </a:xfrm>
          <a:prstGeom prst="rect">
            <a:avLst/>
          </a:prstGeom>
          <a:noFill/>
          <a:ln>
            <a:noFill/>
          </a:ln>
        </p:spPr>
      </p:pic>
      <p:sp>
        <p:nvSpPr>
          <p:cNvPr id="79" name="Google Shape;79;p16"/>
          <p:cNvSpPr/>
          <p:nvPr/>
        </p:nvSpPr>
        <p:spPr>
          <a:xfrm>
            <a:off x="4854960" y="1379520"/>
            <a:ext cx="3603240" cy="296388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4854960" y="1371600"/>
            <a:ext cx="3601800" cy="9828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a:off x="5011920" y="1603440"/>
            <a:ext cx="309852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rgbClr val="434343"/>
                </a:solidFill>
                <a:latin typeface="Arial"/>
                <a:ea typeface="Arial"/>
                <a:cs typeface="Arial"/>
                <a:sym typeface="Arial"/>
              </a:rPr>
              <a:t>RAG:</a:t>
            </a:r>
            <a:endParaRPr b="0" i="0" sz="1800" u="none" cap="none" strike="noStrike">
              <a:solidFill>
                <a:srgbClr val="434343"/>
              </a:solidFill>
              <a:latin typeface="Arial"/>
              <a:ea typeface="Arial"/>
              <a:cs typeface="Arial"/>
              <a:sym typeface="Arial"/>
            </a:endParaRPr>
          </a:p>
        </p:txBody>
      </p:sp>
      <p:sp>
        <p:nvSpPr>
          <p:cNvPr id="82" name="Google Shape;82;p16"/>
          <p:cNvSpPr/>
          <p:nvPr/>
        </p:nvSpPr>
        <p:spPr>
          <a:xfrm>
            <a:off x="4957200" y="2095200"/>
            <a:ext cx="3377880" cy="1549800"/>
          </a:xfrm>
          <a:prstGeom prst="rect">
            <a:avLst/>
          </a:prstGeom>
          <a:noFill/>
          <a:ln>
            <a:noFill/>
          </a:ln>
        </p:spPr>
        <p:txBody>
          <a:bodyPr anchorCtr="0" anchor="t" bIns="45000" lIns="90000" spcFirstLastPara="1" rIns="90000" wrap="square" tIns="45000">
            <a:noAutofit/>
          </a:bodyPr>
          <a:lstStyle/>
          <a:p>
            <a:pPr indent="-285840" lvl="0" marL="28584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Allows to create a more customize version of LLM prompt that have an appearance of a fine-tuned document, but in reality we simply inserting text context into the prompt.</a:t>
            </a:r>
            <a:br>
              <a:rPr b="0" i="0" lang="en-US" sz="1800" u="none" cap="none" strike="noStrike">
                <a:solidFill>
                  <a:schemeClr val="dk1"/>
                </a:solidFill>
                <a:latin typeface="Arial"/>
                <a:ea typeface="Arial"/>
                <a:cs typeface="Arial"/>
                <a:sym typeface="Arial"/>
              </a:rPr>
            </a:br>
            <a:r>
              <a:rPr b="0" i="0" lang="en-US"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285840" lvl="0" marL="28584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The RAG Process can be a substitute for fine tuning a model, since it is far cheaper.</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p:nvPr/>
        </p:nvSpPr>
        <p:spPr>
          <a:xfrm>
            <a:off x="413280" y="1240200"/>
            <a:ext cx="8273520" cy="2286000"/>
          </a:xfrm>
          <a:prstGeom prst="rect">
            <a:avLst/>
          </a:prstGeom>
          <a:noFill/>
          <a:ln cap="flat" cmpd="sng" w="15825">
            <a:solidFill>
              <a:srgbClr val="7D8998"/>
            </a:solidFill>
            <a:prstDash val="dashDot"/>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mazon Simple Storage Service (Amazon S3) service icon." id="88" name="Google Shape;88;p17"/>
          <p:cNvPicPr preferRelativeResize="0"/>
          <p:nvPr/>
        </p:nvPicPr>
        <p:blipFill rotWithShape="1">
          <a:blip r:embed="rId3">
            <a:alphaModFix/>
          </a:blip>
          <a:srcRect b="0" l="0" r="0" t="0"/>
          <a:stretch/>
        </p:blipFill>
        <p:spPr>
          <a:xfrm>
            <a:off x="1002600" y="2127960"/>
            <a:ext cx="761760" cy="761760"/>
          </a:xfrm>
          <a:prstGeom prst="rect">
            <a:avLst/>
          </a:prstGeom>
          <a:noFill/>
          <a:ln>
            <a:noFill/>
          </a:ln>
        </p:spPr>
      </p:pic>
      <p:sp>
        <p:nvSpPr>
          <p:cNvPr id="89" name="Google Shape;89;p17"/>
          <p:cNvSpPr/>
          <p:nvPr/>
        </p:nvSpPr>
        <p:spPr>
          <a:xfrm>
            <a:off x="262800" y="2891520"/>
            <a:ext cx="223956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Amazon S3</a:t>
            </a:r>
            <a:endParaRPr b="0" i="0" sz="1200" u="none" cap="none" strike="noStrike">
              <a:latin typeface="Arial"/>
              <a:ea typeface="Arial"/>
              <a:cs typeface="Arial"/>
              <a:sym typeface="Arial"/>
            </a:endParaRPr>
          </a:p>
        </p:txBody>
      </p:sp>
      <p:pic>
        <p:nvPicPr>
          <p:cNvPr descr="Amazon Bedrock service icon." id="90" name="Google Shape;90;p17"/>
          <p:cNvPicPr preferRelativeResize="0"/>
          <p:nvPr/>
        </p:nvPicPr>
        <p:blipFill rotWithShape="1">
          <a:blip r:embed="rId4">
            <a:alphaModFix/>
          </a:blip>
          <a:srcRect b="0" l="0" r="0" t="0"/>
          <a:stretch/>
        </p:blipFill>
        <p:spPr>
          <a:xfrm>
            <a:off x="5099400" y="2093400"/>
            <a:ext cx="761760" cy="761760"/>
          </a:xfrm>
          <a:prstGeom prst="rect">
            <a:avLst/>
          </a:prstGeom>
          <a:noFill/>
          <a:ln>
            <a:noFill/>
          </a:ln>
        </p:spPr>
      </p:pic>
      <p:sp>
        <p:nvSpPr>
          <p:cNvPr id="91" name="Google Shape;91;p17"/>
          <p:cNvSpPr/>
          <p:nvPr/>
        </p:nvSpPr>
        <p:spPr>
          <a:xfrm>
            <a:off x="4350240" y="2856960"/>
            <a:ext cx="227916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Amazon Titan</a:t>
            </a:r>
            <a:endParaRPr b="0" i="0" sz="1200" u="none" cap="none" strike="noStrike">
              <a:latin typeface="Arial"/>
              <a:ea typeface="Arial"/>
              <a:cs typeface="Arial"/>
              <a:sym typeface="Arial"/>
            </a:endParaRPr>
          </a:p>
        </p:txBody>
      </p:sp>
      <p:pic>
        <p:nvPicPr>
          <p:cNvPr descr="Amazon OpenSearch Service service icon." id="92" name="Google Shape;92;p17"/>
          <p:cNvPicPr preferRelativeResize="0"/>
          <p:nvPr/>
        </p:nvPicPr>
        <p:blipFill rotWithShape="1">
          <a:blip r:embed="rId5">
            <a:alphaModFix/>
          </a:blip>
          <a:srcRect b="0" l="0" r="0" t="0"/>
          <a:stretch/>
        </p:blipFill>
        <p:spPr>
          <a:xfrm>
            <a:off x="7060320" y="2057400"/>
            <a:ext cx="761760" cy="761760"/>
          </a:xfrm>
          <a:prstGeom prst="rect">
            <a:avLst/>
          </a:prstGeom>
          <a:noFill/>
          <a:ln>
            <a:noFill/>
          </a:ln>
        </p:spPr>
      </p:pic>
      <p:sp>
        <p:nvSpPr>
          <p:cNvPr id="93" name="Google Shape;93;p17"/>
          <p:cNvSpPr/>
          <p:nvPr/>
        </p:nvSpPr>
        <p:spPr>
          <a:xfrm>
            <a:off x="6292800" y="2819160"/>
            <a:ext cx="229212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Amazon OpenSearch</a:t>
            </a:r>
            <a:endParaRPr b="0" i="0" sz="1200" u="none" cap="none" strike="noStrike">
              <a:latin typeface="Arial"/>
              <a:ea typeface="Arial"/>
              <a:cs typeface="Arial"/>
              <a:sym typeface="Arial"/>
            </a:endParaRPr>
          </a:p>
        </p:txBody>
      </p:sp>
      <p:grpSp>
        <p:nvGrpSpPr>
          <p:cNvPr id="94" name="Google Shape;94;p17"/>
          <p:cNvGrpSpPr/>
          <p:nvPr/>
        </p:nvGrpSpPr>
        <p:grpSpPr>
          <a:xfrm>
            <a:off x="2990880" y="2061000"/>
            <a:ext cx="829800" cy="829800"/>
            <a:chOff x="2990880" y="2061000"/>
            <a:chExt cx="829800" cy="829800"/>
          </a:xfrm>
        </p:grpSpPr>
        <p:sp>
          <p:nvSpPr>
            <p:cNvPr id="95" name="Google Shape;95;p17"/>
            <p:cNvSpPr/>
            <p:nvPr/>
          </p:nvSpPr>
          <p:spPr>
            <a:xfrm>
              <a:off x="3134880" y="2061000"/>
              <a:ext cx="685800" cy="685800"/>
            </a:xfrm>
            <a:prstGeom prst="flowChartDocument">
              <a:avLst/>
            </a:prstGeom>
            <a:solidFill>
              <a:srgbClr val="FF8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3062880" y="2133000"/>
              <a:ext cx="685800" cy="685800"/>
            </a:xfrm>
            <a:prstGeom prst="flowChartDocument">
              <a:avLst/>
            </a:prstGeom>
            <a:solidFill>
              <a:srgbClr val="FF8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a:off x="2990880" y="2205000"/>
              <a:ext cx="685800" cy="685800"/>
            </a:xfrm>
            <a:prstGeom prst="flowChartDocument">
              <a:avLst/>
            </a:prstGeom>
            <a:solidFill>
              <a:srgbClr val="FF8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7"/>
          <p:cNvSpPr/>
          <p:nvPr/>
        </p:nvSpPr>
        <p:spPr>
          <a:xfrm>
            <a:off x="2191320" y="2891520"/>
            <a:ext cx="227916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Chunking</a:t>
            </a:r>
            <a:endParaRPr b="0" i="0" sz="1200" u="none" cap="none" strike="noStrike">
              <a:latin typeface="Arial"/>
              <a:ea typeface="Arial"/>
              <a:cs typeface="Arial"/>
              <a:sym typeface="Arial"/>
            </a:endParaRPr>
          </a:p>
        </p:txBody>
      </p:sp>
      <p:sp>
        <p:nvSpPr>
          <p:cNvPr id="99" name="Google Shape;99;p17"/>
          <p:cNvSpPr/>
          <p:nvPr/>
        </p:nvSpPr>
        <p:spPr>
          <a:xfrm>
            <a:off x="262800" y="1631520"/>
            <a:ext cx="223956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Data Source</a:t>
            </a:r>
            <a:endParaRPr b="0" i="0" sz="1200" u="none" cap="none" strike="noStrike">
              <a:latin typeface="Arial"/>
              <a:ea typeface="Arial"/>
              <a:cs typeface="Arial"/>
              <a:sym typeface="Arial"/>
            </a:endParaRPr>
          </a:p>
        </p:txBody>
      </p:sp>
      <p:sp>
        <p:nvSpPr>
          <p:cNvPr id="100" name="Google Shape;100;p17"/>
          <p:cNvSpPr/>
          <p:nvPr/>
        </p:nvSpPr>
        <p:spPr>
          <a:xfrm>
            <a:off x="2278800" y="1595520"/>
            <a:ext cx="223956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Transform Data</a:t>
            </a:r>
            <a:endParaRPr b="0" i="0" sz="1200" u="none" cap="none" strike="noStrike">
              <a:latin typeface="Arial"/>
              <a:ea typeface="Arial"/>
              <a:cs typeface="Arial"/>
              <a:sym typeface="Arial"/>
            </a:endParaRPr>
          </a:p>
        </p:txBody>
      </p:sp>
      <p:sp>
        <p:nvSpPr>
          <p:cNvPr id="101" name="Google Shape;101;p17"/>
          <p:cNvSpPr/>
          <p:nvPr/>
        </p:nvSpPr>
        <p:spPr>
          <a:xfrm>
            <a:off x="4366800" y="1631520"/>
            <a:ext cx="223956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Create Vector Embeddings</a:t>
            </a:r>
            <a:endParaRPr b="0" i="0" sz="1200" u="none" cap="none" strike="noStrike">
              <a:latin typeface="Arial"/>
              <a:ea typeface="Arial"/>
              <a:cs typeface="Arial"/>
              <a:sym typeface="Arial"/>
            </a:endParaRPr>
          </a:p>
        </p:txBody>
      </p:sp>
      <p:sp>
        <p:nvSpPr>
          <p:cNvPr id="102" name="Google Shape;102;p17"/>
          <p:cNvSpPr/>
          <p:nvPr/>
        </p:nvSpPr>
        <p:spPr>
          <a:xfrm>
            <a:off x="6310800" y="1631520"/>
            <a:ext cx="223956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Vector Store</a:t>
            </a:r>
            <a:endParaRPr b="0" i="0" sz="1200" u="none" cap="none" strike="noStrike">
              <a:latin typeface="Arial"/>
              <a:ea typeface="Arial"/>
              <a:cs typeface="Arial"/>
              <a:sym typeface="Arial"/>
            </a:endParaRPr>
          </a:p>
        </p:txBody>
      </p:sp>
      <p:cxnSp>
        <p:nvCxnSpPr>
          <p:cNvPr id="103" name="Google Shape;103;p17"/>
          <p:cNvCxnSpPr/>
          <p:nvPr/>
        </p:nvCxnSpPr>
        <p:spPr>
          <a:xfrm>
            <a:off x="1900800" y="2514600"/>
            <a:ext cx="914400" cy="0"/>
          </a:xfrm>
          <a:prstGeom prst="straightConnector1">
            <a:avLst/>
          </a:prstGeom>
          <a:noFill/>
          <a:ln cap="flat" cmpd="sng" w="9525">
            <a:solidFill>
              <a:srgbClr val="000000"/>
            </a:solidFill>
            <a:prstDash val="solid"/>
            <a:round/>
            <a:headEnd len="sm" w="sm" type="none"/>
            <a:tailEnd len="med" w="med" type="triangle"/>
          </a:ln>
        </p:spPr>
      </p:cxnSp>
      <p:cxnSp>
        <p:nvCxnSpPr>
          <p:cNvPr id="104" name="Google Shape;104;p17"/>
          <p:cNvCxnSpPr/>
          <p:nvPr/>
        </p:nvCxnSpPr>
        <p:spPr>
          <a:xfrm>
            <a:off x="4024800" y="2514600"/>
            <a:ext cx="914400" cy="0"/>
          </a:xfrm>
          <a:prstGeom prst="straightConnector1">
            <a:avLst/>
          </a:prstGeom>
          <a:noFill/>
          <a:ln cap="flat" cmpd="sng" w="9525">
            <a:solidFill>
              <a:srgbClr val="000000"/>
            </a:solidFill>
            <a:prstDash val="solid"/>
            <a:round/>
            <a:headEnd len="sm" w="sm" type="none"/>
            <a:tailEnd len="med" w="med" type="triangle"/>
          </a:ln>
        </p:spPr>
      </p:cxnSp>
      <p:cxnSp>
        <p:nvCxnSpPr>
          <p:cNvPr id="105" name="Google Shape;105;p17"/>
          <p:cNvCxnSpPr/>
          <p:nvPr/>
        </p:nvCxnSpPr>
        <p:spPr>
          <a:xfrm>
            <a:off x="6040800" y="2514600"/>
            <a:ext cx="914400" cy="0"/>
          </a:xfrm>
          <a:prstGeom prst="straightConnector1">
            <a:avLst/>
          </a:prstGeom>
          <a:noFill/>
          <a:ln cap="flat" cmpd="sng" w="9525">
            <a:solidFill>
              <a:srgbClr val="000000"/>
            </a:solidFill>
            <a:prstDash val="solid"/>
            <a:round/>
            <a:headEnd len="sm" w="sm" type="none"/>
            <a:tailEnd len="med" w="med" type="triangle"/>
          </a:ln>
        </p:spPr>
      </p:cxnSp>
      <p:pic>
        <p:nvPicPr>
          <p:cNvPr descr="User resource icon for the General Icons category." id="106" name="Google Shape;106;p17"/>
          <p:cNvPicPr preferRelativeResize="0"/>
          <p:nvPr/>
        </p:nvPicPr>
        <p:blipFill rotWithShape="1">
          <a:blip r:embed="rId6">
            <a:alphaModFix/>
          </a:blip>
          <a:srcRect b="0" l="0" r="0" t="0"/>
          <a:stretch/>
        </p:blipFill>
        <p:spPr>
          <a:xfrm>
            <a:off x="1134000" y="3958200"/>
            <a:ext cx="456840" cy="456840"/>
          </a:xfrm>
          <a:prstGeom prst="rect">
            <a:avLst/>
          </a:prstGeom>
          <a:noFill/>
          <a:ln>
            <a:noFill/>
          </a:ln>
        </p:spPr>
      </p:pic>
      <p:sp>
        <p:nvSpPr>
          <p:cNvPr id="107" name="Google Shape;107;p17"/>
          <p:cNvSpPr/>
          <p:nvPr/>
        </p:nvSpPr>
        <p:spPr>
          <a:xfrm>
            <a:off x="324000" y="4493880"/>
            <a:ext cx="2215800" cy="455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Business Analyst, Product Owner, Training Manager</a:t>
            </a:r>
            <a:endParaRPr b="0" i="0" sz="1200" u="none" cap="none" strike="noStrike">
              <a:latin typeface="Arial"/>
              <a:ea typeface="Arial"/>
              <a:cs typeface="Arial"/>
              <a:sym typeface="Arial"/>
            </a:endParaRPr>
          </a:p>
        </p:txBody>
      </p:sp>
      <p:cxnSp>
        <p:nvCxnSpPr>
          <p:cNvPr id="108" name="Google Shape;108;p17"/>
          <p:cNvCxnSpPr/>
          <p:nvPr/>
        </p:nvCxnSpPr>
        <p:spPr>
          <a:xfrm rot="10800000">
            <a:off x="1371600" y="3164400"/>
            <a:ext cx="0" cy="685800"/>
          </a:xfrm>
          <a:prstGeom prst="straightConnector1">
            <a:avLst/>
          </a:prstGeom>
          <a:noFill/>
          <a:ln cap="flat" cmpd="sng" w="9525">
            <a:solidFill>
              <a:srgbClr val="000000"/>
            </a:solidFill>
            <a:prstDash val="solid"/>
            <a:round/>
            <a:headEnd len="sm" w="sm" type="none"/>
            <a:tailEnd len="med" w="med" type="triangle"/>
          </a:ln>
        </p:spPr>
      </p:cxnSp>
      <p:sp>
        <p:nvSpPr>
          <p:cNvPr id="109" name="Google Shape;109;p17"/>
          <p:cNvSpPr/>
          <p:nvPr/>
        </p:nvSpPr>
        <p:spPr>
          <a:xfrm>
            <a:off x="114300" y="135700"/>
            <a:ext cx="8915400" cy="4915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txBox="1"/>
          <p:nvPr/>
        </p:nvSpPr>
        <p:spPr>
          <a:xfrm>
            <a:off x="137160" y="168125"/>
            <a:ext cx="3699600" cy="316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Data Ingestion Workflow</a:t>
            </a:r>
            <a:endParaRPr b="0" i="0" sz="1800" u="none" cap="none" strike="noStrike">
              <a:solidFill>
                <a:schemeClr val="dk1"/>
              </a:solidFill>
              <a:latin typeface="Arial"/>
              <a:ea typeface="Arial"/>
              <a:cs typeface="Arial"/>
              <a:sym typeface="Arial"/>
            </a:endParaRPr>
          </a:p>
        </p:txBody>
      </p:sp>
      <p:sp>
        <p:nvSpPr>
          <p:cNvPr id="111" name="Google Shape;111;p17"/>
          <p:cNvSpPr txBox="1"/>
          <p:nvPr/>
        </p:nvSpPr>
        <p:spPr>
          <a:xfrm>
            <a:off x="3886200" y="4846320"/>
            <a:ext cx="1565100" cy="2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600"/>
              <a:t>www.quickheaven.ca</a:t>
            </a:r>
            <a:endParaRPr sz="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p:nvPr/>
        </p:nvSpPr>
        <p:spPr>
          <a:xfrm>
            <a:off x="4343300" y="523400"/>
            <a:ext cx="2279100" cy="1050000"/>
          </a:xfrm>
          <a:prstGeom prst="roundRect">
            <a:avLst>
              <a:gd fmla="val 16667" name="adj"/>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p18"/>
          <p:cNvSpPr/>
          <p:nvPr/>
        </p:nvSpPr>
        <p:spPr>
          <a:xfrm>
            <a:off x="1273300" y="2656600"/>
            <a:ext cx="1801800" cy="563700"/>
          </a:xfrm>
          <a:prstGeom prst="roundRect">
            <a:avLst>
              <a:gd fmla="val 16667" name="adj"/>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8" name="Google Shape;118;p18"/>
          <p:cNvSpPr/>
          <p:nvPr/>
        </p:nvSpPr>
        <p:spPr>
          <a:xfrm>
            <a:off x="120600" y="120600"/>
            <a:ext cx="8915400" cy="491508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a:off x="6123600" y="1143000"/>
            <a:ext cx="757800" cy="68580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561480" y="3186000"/>
            <a:ext cx="7744200" cy="1562400"/>
          </a:xfrm>
          <a:prstGeom prst="rect">
            <a:avLst/>
          </a:prstGeom>
          <a:noFill/>
          <a:ln cap="flat" cmpd="sng" w="15825">
            <a:solidFill>
              <a:srgbClr val="7D8998"/>
            </a:solidFill>
            <a:prstDash val="dashDot"/>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mazon Simple Storage Service (Amazon S3) service icon." id="121" name="Google Shape;121;p18"/>
          <p:cNvPicPr preferRelativeResize="0"/>
          <p:nvPr/>
        </p:nvPicPr>
        <p:blipFill rotWithShape="1">
          <a:blip r:embed="rId3">
            <a:alphaModFix/>
          </a:blip>
          <a:srcRect b="0" l="0" r="0" t="0"/>
          <a:stretch/>
        </p:blipFill>
        <p:spPr>
          <a:xfrm>
            <a:off x="7199640" y="3580560"/>
            <a:ext cx="659880" cy="656280"/>
          </a:xfrm>
          <a:prstGeom prst="rect">
            <a:avLst/>
          </a:prstGeom>
          <a:noFill/>
          <a:ln>
            <a:noFill/>
          </a:ln>
        </p:spPr>
      </p:pic>
      <p:sp>
        <p:nvSpPr>
          <p:cNvPr id="122" name="Google Shape;122;p18"/>
          <p:cNvSpPr/>
          <p:nvPr/>
        </p:nvSpPr>
        <p:spPr>
          <a:xfrm>
            <a:off x="6413400" y="4309920"/>
            <a:ext cx="2239560" cy="25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Amazon S3</a:t>
            </a:r>
            <a:endParaRPr b="0" i="0" sz="1100" u="none" cap="none" strike="noStrike">
              <a:latin typeface="Arial"/>
              <a:ea typeface="Arial"/>
              <a:cs typeface="Arial"/>
              <a:sym typeface="Arial"/>
            </a:endParaRPr>
          </a:p>
        </p:txBody>
      </p:sp>
      <p:pic>
        <p:nvPicPr>
          <p:cNvPr descr="Amazon Bedrock service icon." id="123" name="Google Shape;123;p18"/>
          <p:cNvPicPr preferRelativeResize="0"/>
          <p:nvPr/>
        </p:nvPicPr>
        <p:blipFill rotWithShape="1">
          <a:blip r:embed="rId4">
            <a:alphaModFix/>
          </a:blip>
          <a:srcRect b="0" l="0" r="0" t="0"/>
          <a:stretch/>
        </p:blipFill>
        <p:spPr>
          <a:xfrm>
            <a:off x="3147120" y="3567240"/>
            <a:ext cx="659880" cy="656640"/>
          </a:xfrm>
          <a:prstGeom prst="rect">
            <a:avLst/>
          </a:prstGeom>
          <a:noFill/>
          <a:ln>
            <a:noFill/>
          </a:ln>
        </p:spPr>
      </p:pic>
      <p:sp>
        <p:nvSpPr>
          <p:cNvPr id="124" name="Google Shape;124;p18"/>
          <p:cNvSpPr/>
          <p:nvPr/>
        </p:nvSpPr>
        <p:spPr>
          <a:xfrm>
            <a:off x="2358000" y="4329000"/>
            <a:ext cx="2279160" cy="25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Text Embedding</a:t>
            </a:r>
            <a:endParaRPr b="0" i="0" sz="1100" u="none" cap="none" strike="noStrike">
              <a:latin typeface="Arial"/>
              <a:ea typeface="Arial"/>
              <a:cs typeface="Arial"/>
              <a:sym typeface="Arial"/>
            </a:endParaRPr>
          </a:p>
        </p:txBody>
      </p:sp>
      <p:pic>
        <p:nvPicPr>
          <p:cNvPr descr="Amazon OpenSearch Service service icon." id="125" name="Google Shape;125;p18"/>
          <p:cNvPicPr preferRelativeResize="0"/>
          <p:nvPr/>
        </p:nvPicPr>
        <p:blipFill rotWithShape="1">
          <a:blip r:embed="rId5">
            <a:alphaModFix/>
          </a:blip>
          <a:srcRect b="0" l="0" r="0" t="0"/>
          <a:stretch/>
        </p:blipFill>
        <p:spPr>
          <a:xfrm>
            <a:off x="986400" y="3643200"/>
            <a:ext cx="659880" cy="656640"/>
          </a:xfrm>
          <a:prstGeom prst="rect">
            <a:avLst/>
          </a:prstGeom>
          <a:noFill/>
          <a:ln>
            <a:noFill/>
          </a:ln>
        </p:spPr>
      </p:pic>
      <p:sp>
        <p:nvSpPr>
          <p:cNvPr id="126" name="Google Shape;126;p18"/>
          <p:cNvSpPr/>
          <p:nvPr/>
        </p:nvSpPr>
        <p:spPr>
          <a:xfrm>
            <a:off x="258480" y="3287520"/>
            <a:ext cx="2292120" cy="25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Amazon OpenSearch</a:t>
            </a:r>
            <a:endParaRPr b="0" i="0" sz="1100" u="none" cap="none" strike="noStrike">
              <a:latin typeface="Arial"/>
              <a:ea typeface="Arial"/>
              <a:cs typeface="Arial"/>
              <a:sym typeface="Arial"/>
            </a:endParaRPr>
          </a:p>
        </p:txBody>
      </p:sp>
      <p:grpSp>
        <p:nvGrpSpPr>
          <p:cNvPr id="127" name="Google Shape;127;p18"/>
          <p:cNvGrpSpPr/>
          <p:nvPr/>
        </p:nvGrpSpPr>
        <p:grpSpPr>
          <a:xfrm>
            <a:off x="5136480" y="3575160"/>
            <a:ext cx="719280" cy="715320"/>
            <a:chOff x="5136480" y="3575160"/>
            <a:chExt cx="719280" cy="715320"/>
          </a:xfrm>
        </p:grpSpPr>
        <p:sp>
          <p:nvSpPr>
            <p:cNvPr id="128" name="Google Shape;128;p18"/>
            <p:cNvSpPr/>
            <p:nvPr/>
          </p:nvSpPr>
          <p:spPr>
            <a:xfrm>
              <a:off x="5261400" y="3575160"/>
              <a:ext cx="594360" cy="591480"/>
            </a:xfrm>
            <a:prstGeom prst="flowChartDocument">
              <a:avLst/>
            </a:prstGeom>
            <a:solidFill>
              <a:srgbClr val="FF8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a:off x="5199120" y="3637440"/>
              <a:ext cx="594000" cy="590760"/>
            </a:xfrm>
            <a:prstGeom prst="flowChartDocument">
              <a:avLst/>
            </a:prstGeom>
            <a:solidFill>
              <a:srgbClr val="FF8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a:off x="5136480" y="3699720"/>
              <a:ext cx="594360" cy="590760"/>
            </a:xfrm>
            <a:prstGeom prst="flowChartDocument">
              <a:avLst/>
            </a:prstGeom>
            <a:solidFill>
              <a:srgbClr val="FF8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18"/>
          <p:cNvSpPr/>
          <p:nvPr/>
        </p:nvSpPr>
        <p:spPr>
          <a:xfrm>
            <a:off x="4415400" y="4331520"/>
            <a:ext cx="2279160" cy="25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Chunking</a:t>
            </a:r>
            <a:endParaRPr b="0" i="0" sz="1100" u="none" cap="none" strike="noStrike">
              <a:latin typeface="Arial"/>
              <a:ea typeface="Arial"/>
              <a:cs typeface="Arial"/>
              <a:sym typeface="Arial"/>
            </a:endParaRPr>
          </a:p>
        </p:txBody>
      </p:sp>
      <p:sp>
        <p:nvSpPr>
          <p:cNvPr id="132" name="Google Shape;132;p18"/>
          <p:cNvSpPr/>
          <p:nvPr/>
        </p:nvSpPr>
        <p:spPr>
          <a:xfrm>
            <a:off x="6423840" y="3301920"/>
            <a:ext cx="2239560" cy="25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Data Source</a:t>
            </a:r>
            <a:endParaRPr b="0" i="0" sz="1100" u="none" cap="none" strike="noStrike">
              <a:latin typeface="Arial"/>
              <a:ea typeface="Arial"/>
              <a:cs typeface="Arial"/>
              <a:sym typeface="Arial"/>
            </a:endParaRPr>
          </a:p>
        </p:txBody>
      </p:sp>
      <p:sp>
        <p:nvSpPr>
          <p:cNvPr id="133" name="Google Shape;133;p18"/>
          <p:cNvSpPr/>
          <p:nvPr/>
        </p:nvSpPr>
        <p:spPr>
          <a:xfrm>
            <a:off x="4402800" y="3287520"/>
            <a:ext cx="2239560" cy="25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Transform Data</a:t>
            </a:r>
            <a:endParaRPr b="0" i="0" sz="1100" u="none" cap="none" strike="noStrike">
              <a:latin typeface="Arial"/>
              <a:ea typeface="Arial"/>
              <a:cs typeface="Arial"/>
              <a:sym typeface="Arial"/>
            </a:endParaRPr>
          </a:p>
        </p:txBody>
      </p:sp>
      <p:sp>
        <p:nvSpPr>
          <p:cNvPr id="134" name="Google Shape;134;p18"/>
          <p:cNvSpPr/>
          <p:nvPr/>
        </p:nvSpPr>
        <p:spPr>
          <a:xfrm>
            <a:off x="2350800" y="3287520"/>
            <a:ext cx="2239560" cy="25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Create Vector Embeddings</a:t>
            </a:r>
            <a:endParaRPr b="0" i="0" sz="1100" u="none" cap="none" strike="noStrike">
              <a:latin typeface="Arial"/>
              <a:ea typeface="Arial"/>
              <a:cs typeface="Arial"/>
              <a:sym typeface="Arial"/>
            </a:endParaRPr>
          </a:p>
        </p:txBody>
      </p:sp>
      <p:sp>
        <p:nvSpPr>
          <p:cNvPr id="135" name="Google Shape;135;p18"/>
          <p:cNvSpPr/>
          <p:nvPr/>
        </p:nvSpPr>
        <p:spPr>
          <a:xfrm>
            <a:off x="192600" y="4329000"/>
            <a:ext cx="2239560" cy="25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Vector Store</a:t>
            </a:r>
            <a:endParaRPr b="0" i="0" sz="1100" u="none" cap="none" strike="noStrike">
              <a:latin typeface="Arial"/>
              <a:ea typeface="Arial"/>
              <a:cs typeface="Arial"/>
              <a:sym typeface="Arial"/>
            </a:endParaRPr>
          </a:p>
        </p:txBody>
      </p:sp>
      <p:cxnSp>
        <p:nvCxnSpPr>
          <p:cNvPr id="136" name="Google Shape;136;p18"/>
          <p:cNvCxnSpPr/>
          <p:nvPr/>
        </p:nvCxnSpPr>
        <p:spPr>
          <a:xfrm rot="10800000">
            <a:off x="6112800" y="3882600"/>
            <a:ext cx="914400" cy="0"/>
          </a:xfrm>
          <a:prstGeom prst="straightConnector1">
            <a:avLst/>
          </a:prstGeom>
          <a:noFill/>
          <a:ln cap="flat" cmpd="sng" w="9525">
            <a:solidFill>
              <a:srgbClr val="000000"/>
            </a:solidFill>
            <a:prstDash val="solid"/>
            <a:round/>
            <a:headEnd len="sm" w="sm" type="none"/>
            <a:tailEnd len="med" w="med" type="triangle"/>
          </a:ln>
        </p:spPr>
      </p:cxnSp>
      <p:cxnSp>
        <p:nvCxnSpPr>
          <p:cNvPr id="137" name="Google Shape;137;p18"/>
          <p:cNvCxnSpPr/>
          <p:nvPr/>
        </p:nvCxnSpPr>
        <p:spPr>
          <a:xfrm flipH="1">
            <a:off x="1094400" y="865800"/>
            <a:ext cx="5425200" cy="6840"/>
          </a:xfrm>
          <a:prstGeom prst="straightConnector1">
            <a:avLst/>
          </a:prstGeom>
          <a:noFill/>
          <a:ln cap="flat" cmpd="sng" w="9525">
            <a:solidFill>
              <a:srgbClr val="000000"/>
            </a:solidFill>
            <a:prstDash val="solid"/>
            <a:round/>
            <a:headEnd len="sm" w="sm" type="none"/>
            <a:tailEnd len="med" w="med" type="triangle"/>
          </a:ln>
        </p:spPr>
      </p:cxnSp>
      <p:cxnSp>
        <p:nvCxnSpPr>
          <p:cNvPr id="138" name="Google Shape;138;p18"/>
          <p:cNvCxnSpPr/>
          <p:nvPr/>
        </p:nvCxnSpPr>
        <p:spPr>
          <a:xfrm rot="10800000">
            <a:off x="1972800" y="3882600"/>
            <a:ext cx="914400" cy="0"/>
          </a:xfrm>
          <a:prstGeom prst="straightConnector1">
            <a:avLst/>
          </a:prstGeom>
          <a:noFill/>
          <a:ln cap="flat" cmpd="sng" w="9525">
            <a:solidFill>
              <a:srgbClr val="000000"/>
            </a:solidFill>
            <a:prstDash val="solid"/>
            <a:round/>
            <a:headEnd len="sm" w="sm" type="none"/>
            <a:tailEnd len="med" w="med" type="triangle"/>
          </a:ln>
        </p:spPr>
      </p:cxnSp>
      <p:pic>
        <p:nvPicPr>
          <p:cNvPr descr="User resource icon for the General Icons category." id="139" name="Google Shape;139;p18"/>
          <p:cNvPicPr preferRelativeResize="0"/>
          <p:nvPr/>
        </p:nvPicPr>
        <p:blipFill rotWithShape="1">
          <a:blip r:embed="rId6">
            <a:alphaModFix/>
          </a:blip>
          <a:srcRect b="0" l="0" r="0" t="0"/>
          <a:stretch/>
        </p:blipFill>
        <p:spPr>
          <a:xfrm>
            <a:off x="8458200" y="3681000"/>
            <a:ext cx="365760" cy="365760"/>
          </a:xfrm>
          <a:prstGeom prst="rect">
            <a:avLst/>
          </a:prstGeom>
          <a:noFill/>
          <a:ln>
            <a:noFill/>
          </a:ln>
        </p:spPr>
      </p:pic>
      <p:cxnSp>
        <p:nvCxnSpPr>
          <p:cNvPr id="140" name="Google Shape;140;p18"/>
          <p:cNvCxnSpPr/>
          <p:nvPr/>
        </p:nvCxnSpPr>
        <p:spPr>
          <a:xfrm rot="10800000">
            <a:off x="8048880" y="3921120"/>
            <a:ext cx="336240" cy="0"/>
          </a:xfrm>
          <a:prstGeom prst="straightConnector1">
            <a:avLst/>
          </a:prstGeom>
          <a:noFill/>
          <a:ln cap="flat" cmpd="sng" w="9525">
            <a:solidFill>
              <a:srgbClr val="000000"/>
            </a:solidFill>
            <a:prstDash val="solid"/>
            <a:round/>
            <a:headEnd len="sm" w="sm" type="none"/>
            <a:tailEnd len="med" w="med" type="triangle"/>
          </a:ln>
        </p:spPr>
      </p:cxnSp>
      <p:sp>
        <p:nvSpPr>
          <p:cNvPr id="141" name="Google Shape;141;p18"/>
          <p:cNvSpPr txBox="1"/>
          <p:nvPr/>
        </p:nvSpPr>
        <p:spPr>
          <a:xfrm>
            <a:off x="137160" y="168125"/>
            <a:ext cx="2129100" cy="316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RAG Process</a:t>
            </a:r>
            <a:endParaRPr b="0" i="0" sz="1800" u="none" cap="none" strike="noStrike">
              <a:solidFill>
                <a:schemeClr val="dk1"/>
              </a:solidFill>
              <a:latin typeface="Arial"/>
              <a:ea typeface="Arial"/>
              <a:cs typeface="Arial"/>
              <a:sym typeface="Arial"/>
            </a:endParaRPr>
          </a:p>
        </p:txBody>
      </p:sp>
      <p:sp>
        <p:nvSpPr>
          <p:cNvPr id="142" name="Google Shape;142;p18"/>
          <p:cNvSpPr/>
          <p:nvPr/>
        </p:nvSpPr>
        <p:spPr>
          <a:xfrm rot="-5400000">
            <a:off x="-786270" y="3804930"/>
            <a:ext cx="2239500" cy="273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Data Ingestion Workflow</a:t>
            </a:r>
            <a:endParaRPr b="1" i="0" sz="1200" u="none" cap="none" strike="noStrike">
              <a:latin typeface="Arial"/>
              <a:ea typeface="Arial"/>
              <a:cs typeface="Arial"/>
              <a:sym typeface="Arial"/>
            </a:endParaRPr>
          </a:p>
        </p:txBody>
      </p:sp>
      <p:pic>
        <p:nvPicPr>
          <p:cNvPr descr="User resource icon for the General Icons category." id="143" name="Google Shape;143;p18"/>
          <p:cNvPicPr preferRelativeResize="0"/>
          <p:nvPr/>
        </p:nvPicPr>
        <p:blipFill rotWithShape="1">
          <a:blip r:embed="rId6">
            <a:alphaModFix/>
          </a:blip>
          <a:srcRect b="0" l="0" r="0" t="0"/>
          <a:stretch/>
        </p:blipFill>
        <p:spPr>
          <a:xfrm>
            <a:off x="480960" y="853560"/>
            <a:ext cx="456840" cy="456840"/>
          </a:xfrm>
          <a:prstGeom prst="rect">
            <a:avLst/>
          </a:prstGeom>
          <a:noFill/>
          <a:ln>
            <a:noFill/>
          </a:ln>
        </p:spPr>
      </p:pic>
      <p:cxnSp>
        <p:nvCxnSpPr>
          <p:cNvPr id="144" name="Google Shape;144;p18"/>
          <p:cNvCxnSpPr/>
          <p:nvPr/>
        </p:nvCxnSpPr>
        <p:spPr>
          <a:xfrm>
            <a:off x="1191600" y="1261800"/>
            <a:ext cx="0" cy="721800"/>
          </a:xfrm>
          <a:prstGeom prst="straightConnector1">
            <a:avLst/>
          </a:prstGeom>
          <a:noFill/>
          <a:ln cap="flat" cmpd="sng" w="9525">
            <a:solidFill>
              <a:srgbClr val="000000"/>
            </a:solidFill>
            <a:prstDash val="solid"/>
            <a:round/>
            <a:headEnd len="sm" w="sm" type="none"/>
            <a:tailEnd len="med" w="med" type="triangle"/>
          </a:ln>
        </p:spPr>
      </p:cxnSp>
      <p:cxnSp>
        <p:nvCxnSpPr>
          <p:cNvPr id="145" name="Google Shape;145;p18"/>
          <p:cNvCxnSpPr/>
          <p:nvPr/>
        </p:nvCxnSpPr>
        <p:spPr>
          <a:xfrm>
            <a:off x="1155600" y="2732760"/>
            <a:ext cx="0" cy="366900"/>
          </a:xfrm>
          <a:prstGeom prst="straightConnector1">
            <a:avLst/>
          </a:prstGeom>
          <a:noFill/>
          <a:ln cap="flat" cmpd="sng" w="9525">
            <a:solidFill>
              <a:srgbClr val="000000"/>
            </a:solidFill>
            <a:prstDash val="solid"/>
            <a:round/>
            <a:headEnd len="sm" w="sm" type="none"/>
            <a:tailEnd len="med" w="med" type="triangle"/>
          </a:ln>
        </p:spPr>
      </p:cxnSp>
      <p:cxnSp>
        <p:nvCxnSpPr>
          <p:cNvPr id="146" name="Google Shape;146;p18"/>
          <p:cNvCxnSpPr/>
          <p:nvPr/>
        </p:nvCxnSpPr>
        <p:spPr>
          <a:xfrm rot="10800000">
            <a:off x="1407600" y="2732400"/>
            <a:ext cx="0" cy="366840"/>
          </a:xfrm>
          <a:prstGeom prst="straightConnector1">
            <a:avLst/>
          </a:prstGeom>
          <a:noFill/>
          <a:ln cap="flat" cmpd="sng" w="9525">
            <a:solidFill>
              <a:srgbClr val="000000"/>
            </a:solidFill>
            <a:prstDash val="solid"/>
            <a:round/>
            <a:headEnd len="sm" w="sm" type="none"/>
            <a:tailEnd len="med" w="med" type="triangle"/>
          </a:ln>
        </p:spPr>
      </p:cxnSp>
      <p:cxnSp>
        <p:nvCxnSpPr>
          <p:cNvPr id="147" name="Google Shape;147;p18"/>
          <p:cNvCxnSpPr/>
          <p:nvPr/>
        </p:nvCxnSpPr>
        <p:spPr>
          <a:xfrm rot="10800000">
            <a:off x="1443600" y="1585800"/>
            <a:ext cx="0" cy="397440"/>
          </a:xfrm>
          <a:prstGeom prst="straightConnector1">
            <a:avLst/>
          </a:prstGeom>
          <a:noFill/>
          <a:ln cap="flat" cmpd="sng" w="9525">
            <a:solidFill>
              <a:srgbClr val="000000"/>
            </a:solidFill>
            <a:prstDash val="solid"/>
            <a:round/>
            <a:headEnd len="sm" w="sm" type="none"/>
            <a:tailEnd len="med" w="med" type="triangle"/>
          </a:ln>
        </p:spPr>
      </p:cxnSp>
      <p:sp>
        <p:nvSpPr>
          <p:cNvPr id="148" name="Google Shape;148;p18"/>
          <p:cNvSpPr/>
          <p:nvPr/>
        </p:nvSpPr>
        <p:spPr>
          <a:xfrm>
            <a:off x="2160951" y="2853000"/>
            <a:ext cx="864600" cy="257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100" u="none" cap="none" strike="noStrike">
                <a:solidFill>
                  <a:srgbClr val="4A86E8"/>
                </a:solidFill>
                <a:latin typeface="Arial"/>
                <a:ea typeface="Arial"/>
                <a:cs typeface="Arial"/>
                <a:sym typeface="Arial"/>
              </a:rPr>
              <a:t>Retrieval</a:t>
            </a:r>
            <a:endParaRPr b="1" i="0" sz="1100" u="none" cap="none" strike="noStrike">
              <a:solidFill>
                <a:srgbClr val="4A86E8"/>
              </a:solidFill>
              <a:latin typeface="Arial"/>
              <a:ea typeface="Arial"/>
              <a:cs typeface="Arial"/>
              <a:sym typeface="Arial"/>
            </a:endParaRPr>
          </a:p>
        </p:txBody>
      </p:sp>
      <p:cxnSp>
        <p:nvCxnSpPr>
          <p:cNvPr id="149" name="Google Shape;149;p18"/>
          <p:cNvCxnSpPr/>
          <p:nvPr/>
        </p:nvCxnSpPr>
        <p:spPr>
          <a:xfrm>
            <a:off x="1189800" y="1261800"/>
            <a:ext cx="2478600" cy="0"/>
          </a:xfrm>
          <a:prstGeom prst="straightConnector1">
            <a:avLst/>
          </a:prstGeom>
          <a:noFill/>
          <a:ln cap="flat" cmpd="sng" w="9525">
            <a:solidFill>
              <a:srgbClr val="000000"/>
            </a:solidFill>
            <a:prstDash val="solid"/>
            <a:round/>
            <a:headEnd len="sm" w="sm" type="none"/>
            <a:tailEnd len="med" w="med" type="triangle"/>
          </a:ln>
        </p:spPr>
      </p:cxnSp>
      <p:cxnSp>
        <p:nvCxnSpPr>
          <p:cNvPr id="150" name="Google Shape;150;p18"/>
          <p:cNvCxnSpPr/>
          <p:nvPr/>
        </p:nvCxnSpPr>
        <p:spPr>
          <a:xfrm>
            <a:off x="1443600" y="1585800"/>
            <a:ext cx="2237400" cy="0"/>
          </a:xfrm>
          <a:prstGeom prst="straightConnector1">
            <a:avLst/>
          </a:prstGeom>
          <a:noFill/>
          <a:ln cap="flat" cmpd="sng" w="9525">
            <a:solidFill>
              <a:srgbClr val="000000"/>
            </a:solidFill>
            <a:prstDash val="solid"/>
            <a:round/>
            <a:headEnd len="sm" w="sm" type="none"/>
            <a:tailEnd len="med" w="med" type="triangle"/>
          </a:ln>
        </p:spPr>
      </p:cxnSp>
      <p:sp>
        <p:nvSpPr>
          <p:cNvPr id="151" name="Google Shape;151;p18"/>
          <p:cNvSpPr/>
          <p:nvPr/>
        </p:nvSpPr>
        <p:spPr>
          <a:xfrm>
            <a:off x="2332550" y="1809000"/>
            <a:ext cx="1028700" cy="257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100" u="none" cap="none" strike="noStrike">
                <a:solidFill>
                  <a:srgbClr val="6AA84F"/>
                </a:solidFill>
                <a:latin typeface="Arial"/>
                <a:ea typeface="Arial"/>
                <a:cs typeface="Arial"/>
                <a:sym typeface="Arial"/>
              </a:rPr>
              <a:t>Augmented</a:t>
            </a:r>
            <a:endParaRPr b="1" i="0" sz="1100" u="none" cap="none" strike="noStrike">
              <a:solidFill>
                <a:srgbClr val="6AA84F"/>
              </a:solidFill>
              <a:latin typeface="Arial"/>
              <a:ea typeface="Arial"/>
              <a:cs typeface="Arial"/>
              <a:sym typeface="Arial"/>
            </a:endParaRPr>
          </a:p>
        </p:txBody>
      </p:sp>
      <p:cxnSp>
        <p:nvCxnSpPr>
          <p:cNvPr id="152" name="Google Shape;152;p18"/>
          <p:cNvCxnSpPr/>
          <p:nvPr/>
        </p:nvCxnSpPr>
        <p:spPr>
          <a:xfrm>
            <a:off x="4523400" y="1467000"/>
            <a:ext cx="1596600" cy="0"/>
          </a:xfrm>
          <a:prstGeom prst="straightConnector1">
            <a:avLst/>
          </a:prstGeom>
          <a:noFill/>
          <a:ln cap="flat" cmpd="sng" w="9525">
            <a:solidFill>
              <a:srgbClr val="000000"/>
            </a:solidFill>
            <a:prstDash val="solid"/>
            <a:round/>
            <a:headEnd len="sm" w="sm" type="none"/>
            <a:tailEnd len="med" w="med" type="triangle"/>
          </a:ln>
        </p:spPr>
      </p:cxnSp>
      <p:sp>
        <p:nvSpPr>
          <p:cNvPr id="153" name="Google Shape;153;p18"/>
          <p:cNvSpPr/>
          <p:nvPr/>
        </p:nvSpPr>
        <p:spPr>
          <a:xfrm>
            <a:off x="2250000" y="1593000"/>
            <a:ext cx="1128600" cy="25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Context</a:t>
            </a:r>
            <a:endParaRPr b="0" i="0" sz="1100" u="none" cap="none" strike="noStrike">
              <a:latin typeface="Arial"/>
              <a:ea typeface="Arial"/>
              <a:cs typeface="Arial"/>
              <a:sym typeface="Arial"/>
            </a:endParaRPr>
          </a:p>
        </p:txBody>
      </p:sp>
      <p:sp>
        <p:nvSpPr>
          <p:cNvPr id="154" name="Google Shape;154;p18"/>
          <p:cNvSpPr/>
          <p:nvPr/>
        </p:nvSpPr>
        <p:spPr>
          <a:xfrm>
            <a:off x="1638000" y="1017000"/>
            <a:ext cx="2279160" cy="25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Prompt</a:t>
            </a:r>
            <a:endParaRPr b="0" i="0" sz="1100" u="none" cap="none" strike="noStrike">
              <a:latin typeface="Arial"/>
              <a:ea typeface="Arial"/>
              <a:cs typeface="Arial"/>
              <a:sym typeface="Arial"/>
            </a:endParaRPr>
          </a:p>
        </p:txBody>
      </p:sp>
      <p:sp>
        <p:nvSpPr>
          <p:cNvPr id="155" name="Google Shape;155;p18"/>
          <p:cNvSpPr/>
          <p:nvPr/>
        </p:nvSpPr>
        <p:spPr>
          <a:xfrm>
            <a:off x="577800" y="980640"/>
            <a:ext cx="1665360" cy="25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Prompt</a:t>
            </a:r>
            <a:endParaRPr b="0" i="0" sz="1100" u="none" cap="none" strike="noStrike">
              <a:latin typeface="Arial"/>
              <a:ea typeface="Arial"/>
              <a:cs typeface="Arial"/>
              <a:sym typeface="Arial"/>
            </a:endParaRPr>
          </a:p>
        </p:txBody>
      </p:sp>
      <p:sp>
        <p:nvSpPr>
          <p:cNvPr id="156" name="Google Shape;156;p18"/>
          <p:cNvSpPr/>
          <p:nvPr/>
        </p:nvSpPr>
        <p:spPr>
          <a:xfrm>
            <a:off x="1394400" y="2853000"/>
            <a:ext cx="972000" cy="2577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Context</a:t>
            </a:r>
            <a:endParaRPr b="0" i="0" sz="1100" u="none" cap="none" strike="noStrike">
              <a:latin typeface="Arial"/>
              <a:ea typeface="Arial"/>
              <a:cs typeface="Arial"/>
              <a:sym typeface="Arial"/>
            </a:endParaRPr>
          </a:p>
        </p:txBody>
      </p:sp>
      <p:pic>
        <p:nvPicPr>
          <p:cNvPr descr="Amazon Bedrock service icon." id="157" name="Google Shape;157;p18"/>
          <p:cNvPicPr preferRelativeResize="0"/>
          <p:nvPr/>
        </p:nvPicPr>
        <p:blipFill rotWithShape="1">
          <a:blip r:embed="rId4">
            <a:alphaModFix/>
          </a:blip>
          <a:srcRect b="0" l="0" r="0" t="0"/>
          <a:stretch/>
        </p:blipFill>
        <p:spPr>
          <a:xfrm>
            <a:off x="963720" y="2025360"/>
            <a:ext cx="659880" cy="656640"/>
          </a:xfrm>
          <a:prstGeom prst="rect">
            <a:avLst/>
          </a:prstGeom>
          <a:noFill/>
          <a:ln>
            <a:noFill/>
          </a:ln>
        </p:spPr>
      </p:pic>
      <p:sp>
        <p:nvSpPr>
          <p:cNvPr id="158" name="Google Shape;158;p18"/>
          <p:cNvSpPr/>
          <p:nvPr/>
        </p:nvSpPr>
        <p:spPr>
          <a:xfrm>
            <a:off x="1638000" y="1269000"/>
            <a:ext cx="2279160" cy="25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a:t>
            </a:r>
            <a:endParaRPr b="0" i="0" sz="1100" u="none" cap="none" strike="noStrike">
              <a:latin typeface="Arial"/>
              <a:ea typeface="Arial"/>
              <a:cs typeface="Arial"/>
              <a:sym typeface="Arial"/>
            </a:endParaRPr>
          </a:p>
        </p:txBody>
      </p:sp>
      <p:pic>
        <p:nvPicPr>
          <p:cNvPr descr="Amazon Bedrock service icon." id="159" name="Google Shape;159;p18"/>
          <p:cNvPicPr preferRelativeResize="0"/>
          <p:nvPr/>
        </p:nvPicPr>
        <p:blipFill rotWithShape="1">
          <a:blip r:embed="rId4">
            <a:alphaModFix/>
          </a:blip>
          <a:srcRect b="0" l="0" r="0" t="0"/>
          <a:stretch/>
        </p:blipFill>
        <p:spPr>
          <a:xfrm>
            <a:off x="3772080" y="1089360"/>
            <a:ext cx="659880" cy="656640"/>
          </a:xfrm>
          <a:prstGeom prst="rect">
            <a:avLst/>
          </a:prstGeom>
          <a:noFill/>
          <a:ln>
            <a:noFill/>
          </a:ln>
        </p:spPr>
      </p:pic>
      <p:pic>
        <p:nvPicPr>
          <p:cNvPr id="160" name="Google Shape;160;p18"/>
          <p:cNvPicPr preferRelativeResize="0"/>
          <p:nvPr/>
        </p:nvPicPr>
        <p:blipFill rotWithShape="1">
          <a:blip r:embed="rId7">
            <a:alphaModFix/>
          </a:blip>
          <a:srcRect b="0" l="0" r="0" t="0"/>
          <a:stretch/>
        </p:blipFill>
        <p:spPr>
          <a:xfrm>
            <a:off x="6175080" y="1169280"/>
            <a:ext cx="634320" cy="634320"/>
          </a:xfrm>
          <a:prstGeom prst="rect">
            <a:avLst/>
          </a:prstGeom>
          <a:noFill/>
          <a:ln>
            <a:noFill/>
          </a:ln>
        </p:spPr>
      </p:pic>
      <p:cxnSp>
        <p:nvCxnSpPr>
          <p:cNvPr id="161" name="Google Shape;161;p18"/>
          <p:cNvCxnSpPr/>
          <p:nvPr/>
        </p:nvCxnSpPr>
        <p:spPr>
          <a:xfrm rot="10800000">
            <a:off x="6519600" y="865800"/>
            <a:ext cx="0" cy="267480"/>
          </a:xfrm>
          <a:prstGeom prst="straightConnector1">
            <a:avLst/>
          </a:prstGeom>
          <a:noFill/>
          <a:ln cap="flat" cmpd="sng" w="9525">
            <a:solidFill>
              <a:srgbClr val="000000"/>
            </a:solidFill>
            <a:prstDash val="solid"/>
            <a:round/>
            <a:headEnd len="sm" w="sm" type="none"/>
            <a:tailEnd len="med" w="med" type="triangle"/>
          </a:ln>
        </p:spPr>
      </p:cxnSp>
      <p:sp>
        <p:nvSpPr>
          <p:cNvPr id="162" name="Google Shape;162;p18"/>
          <p:cNvSpPr/>
          <p:nvPr/>
        </p:nvSpPr>
        <p:spPr>
          <a:xfrm>
            <a:off x="4265400" y="585000"/>
            <a:ext cx="2279100" cy="2577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1100" u="none" cap="none" strike="noStrike">
                <a:solidFill>
                  <a:srgbClr val="E69138"/>
                </a:solidFill>
                <a:latin typeface="Arial"/>
                <a:ea typeface="Arial"/>
                <a:cs typeface="Arial"/>
                <a:sym typeface="Arial"/>
              </a:rPr>
              <a:t>Generate</a:t>
            </a:r>
            <a:endParaRPr b="1" i="0" sz="1100" u="none" cap="none" strike="noStrike">
              <a:solidFill>
                <a:srgbClr val="E69138"/>
              </a:solidFill>
              <a:latin typeface="Arial"/>
              <a:ea typeface="Arial"/>
              <a:cs typeface="Arial"/>
              <a:sym typeface="Arial"/>
            </a:endParaRPr>
          </a:p>
        </p:txBody>
      </p:sp>
      <p:sp>
        <p:nvSpPr>
          <p:cNvPr id="163" name="Google Shape;163;p18"/>
          <p:cNvSpPr/>
          <p:nvPr/>
        </p:nvSpPr>
        <p:spPr>
          <a:xfrm>
            <a:off x="1536600" y="2200800"/>
            <a:ext cx="1665300" cy="2577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Titan Text Embedding</a:t>
            </a:r>
            <a:endParaRPr b="0" i="0" sz="1100" u="none" cap="none" strike="noStrike">
              <a:latin typeface="Arial"/>
              <a:ea typeface="Arial"/>
              <a:cs typeface="Arial"/>
              <a:sym typeface="Arial"/>
            </a:endParaRPr>
          </a:p>
        </p:txBody>
      </p:sp>
      <p:cxnSp>
        <p:nvCxnSpPr>
          <p:cNvPr id="164" name="Google Shape;164;p18"/>
          <p:cNvCxnSpPr/>
          <p:nvPr/>
        </p:nvCxnSpPr>
        <p:spPr>
          <a:xfrm rot="10800000">
            <a:off x="3989160" y="3882960"/>
            <a:ext cx="914400" cy="0"/>
          </a:xfrm>
          <a:prstGeom prst="straightConnector1">
            <a:avLst/>
          </a:prstGeom>
          <a:noFill/>
          <a:ln cap="flat" cmpd="sng" w="9525">
            <a:solidFill>
              <a:srgbClr val="000000"/>
            </a:solidFill>
            <a:prstDash val="solid"/>
            <a:round/>
            <a:headEnd len="sm" w="sm" type="none"/>
            <a:tailEnd len="med" w="med" type="triangle"/>
          </a:ln>
        </p:spPr>
      </p:cxnSp>
      <p:sp>
        <p:nvSpPr>
          <p:cNvPr id="165" name="Google Shape;165;p18"/>
          <p:cNvSpPr/>
          <p:nvPr/>
        </p:nvSpPr>
        <p:spPr>
          <a:xfrm>
            <a:off x="3400200" y="1737000"/>
            <a:ext cx="1544400" cy="6342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Amazon Bedrock - F</a:t>
            </a:r>
            <a:r>
              <a:rPr lang="en-US" sz="1100"/>
              <a:t>oundation Model (Claude)</a:t>
            </a:r>
            <a:endParaRPr b="0" i="0" sz="1100" u="none" cap="none" strike="noStrike">
              <a:latin typeface="Arial"/>
              <a:ea typeface="Arial"/>
              <a:cs typeface="Arial"/>
              <a:sym typeface="Arial"/>
            </a:endParaRPr>
          </a:p>
        </p:txBody>
      </p:sp>
      <p:sp>
        <p:nvSpPr>
          <p:cNvPr id="166" name="Google Shape;166;p18"/>
          <p:cNvSpPr/>
          <p:nvPr/>
        </p:nvSpPr>
        <p:spPr>
          <a:xfrm>
            <a:off x="2244625" y="1016625"/>
            <a:ext cx="1128600" cy="1050000"/>
          </a:xfrm>
          <a:prstGeom prst="roundRect">
            <a:avLst>
              <a:gd fmla="val 16667" name="adj"/>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7" name="Google Shape;167;p18"/>
          <p:cNvSpPr txBox="1"/>
          <p:nvPr/>
        </p:nvSpPr>
        <p:spPr>
          <a:xfrm>
            <a:off x="3886200" y="4846320"/>
            <a:ext cx="1565100" cy="2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600"/>
              <a:t>www.quickheaven.ca</a:t>
            </a:r>
            <a:endParaRPr sz="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p:nvPr/>
        </p:nvSpPr>
        <p:spPr>
          <a:xfrm>
            <a:off x="120600" y="120600"/>
            <a:ext cx="8915400" cy="491508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9"/>
          <p:cNvSpPr/>
          <p:nvPr/>
        </p:nvSpPr>
        <p:spPr>
          <a:xfrm>
            <a:off x="413280" y="1240200"/>
            <a:ext cx="8273520" cy="2286000"/>
          </a:xfrm>
          <a:prstGeom prst="rect">
            <a:avLst/>
          </a:prstGeom>
          <a:noFill/>
          <a:ln cap="flat" cmpd="sng" w="15825">
            <a:solidFill>
              <a:srgbClr val="7D8998"/>
            </a:solidFill>
            <a:prstDash val="dashDot"/>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mazon Simple Storage Service (Amazon S3) service icon." id="174" name="Google Shape;174;p19"/>
          <p:cNvPicPr preferRelativeResize="0"/>
          <p:nvPr/>
        </p:nvPicPr>
        <p:blipFill rotWithShape="1">
          <a:blip r:embed="rId3">
            <a:alphaModFix/>
          </a:blip>
          <a:srcRect b="0" l="0" r="0" t="0"/>
          <a:stretch/>
        </p:blipFill>
        <p:spPr>
          <a:xfrm>
            <a:off x="1002600" y="2127960"/>
            <a:ext cx="761760" cy="761760"/>
          </a:xfrm>
          <a:prstGeom prst="rect">
            <a:avLst/>
          </a:prstGeom>
          <a:noFill/>
          <a:ln>
            <a:noFill/>
          </a:ln>
        </p:spPr>
      </p:pic>
      <p:sp>
        <p:nvSpPr>
          <p:cNvPr id="175" name="Google Shape;175;p19"/>
          <p:cNvSpPr/>
          <p:nvPr/>
        </p:nvSpPr>
        <p:spPr>
          <a:xfrm>
            <a:off x="262800" y="2891520"/>
            <a:ext cx="223956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Amazon S3</a:t>
            </a:r>
            <a:endParaRPr b="0" i="0" sz="1200" u="none" cap="none" strike="noStrike">
              <a:latin typeface="Arial"/>
              <a:ea typeface="Arial"/>
              <a:cs typeface="Arial"/>
              <a:sym typeface="Arial"/>
            </a:endParaRPr>
          </a:p>
        </p:txBody>
      </p:sp>
      <p:pic>
        <p:nvPicPr>
          <p:cNvPr descr="Amazon Bedrock service icon." id="176" name="Google Shape;176;p19"/>
          <p:cNvPicPr preferRelativeResize="0"/>
          <p:nvPr/>
        </p:nvPicPr>
        <p:blipFill rotWithShape="1">
          <a:blip r:embed="rId4">
            <a:alphaModFix/>
          </a:blip>
          <a:srcRect b="0" l="0" r="0" t="0"/>
          <a:stretch/>
        </p:blipFill>
        <p:spPr>
          <a:xfrm>
            <a:off x="5099400" y="2093400"/>
            <a:ext cx="761760" cy="761760"/>
          </a:xfrm>
          <a:prstGeom prst="rect">
            <a:avLst/>
          </a:prstGeom>
          <a:noFill/>
          <a:ln>
            <a:noFill/>
          </a:ln>
        </p:spPr>
      </p:pic>
      <p:sp>
        <p:nvSpPr>
          <p:cNvPr id="177" name="Google Shape;177;p19"/>
          <p:cNvSpPr/>
          <p:nvPr/>
        </p:nvSpPr>
        <p:spPr>
          <a:xfrm>
            <a:off x="4350240" y="2856960"/>
            <a:ext cx="227916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Amazon Titan</a:t>
            </a:r>
            <a:endParaRPr b="0" i="0" sz="1200" u="none" cap="none" strike="noStrike">
              <a:latin typeface="Arial"/>
              <a:ea typeface="Arial"/>
              <a:cs typeface="Arial"/>
              <a:sym typeface="Arial"/>
            </a:endParaRPr>
          </a:p>
        </p:txBody>
      </p:sp>
      <p:pic>
        <p:nvPicPr>
          <p:cNvPr descr="Amazon OpenSearch Service service icon." id="178" name="Google Shape;178;p19"/>
          <p:cNvPicPr preferRelativeResize="0"/>
          <p:nvPr/>
        </p:nvPicPr>
        <p:blipFill rotWithShape="1">
          <a:blip r:embed="rId5">
            <a:alphaModFix/>
          </a:blip>
          <a:srcRect b="0" l="0" r="0" t="0"/>
          <a:stretch/>
        </p:blipFill>
        <p:spPr>
          <a:xfrm>
            <a:off x="7060320" y="2057400"/>
            <a:ext cx="761760" cy="761760"/>
          </a:xfrm>
          <a:prstGeom prst="rect">
            <a:avLst/>
          </a:prstGeom>
          <a:noFill/>
          <a:ln>
            <a:noFill/>
          </a:ln>
        </p:spPr>
      </p:pic>
      <p:sp>
        <p:nvSpPr>
          <p:cNvPr id="179" name="Google Shape;179;p19"/>
          <p:cNvSpPr/>
          <p:nvPr/>
        </p:nvSpPr>
        <p:spPr>
          <a:xfrm>
            <a:off x="6292800" y="2819160"/>
            <a:ext cx="2292000" cy="273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Amazon OpenSearch</a:t>
            </a:r>
            <a:endParaRPr b="0" i="0" sz="1200" u="none" cap="none" strike="noStrike">
              <a:latin typeface="Arial"/>
              <a:ea typeface="Arial"/>
              <a:cs typeface="Arial"/>
              <a:sym typeface="Arial"/>
            </a:endParaRPr>
          </a:p>
        </p:txBody>
      </p:sp>
      <p:grpSp>
        <p:nvGrpSpPr>
          <p:cNvPr id="180" name="Google Shape;180;p19"/>
          <p:cNvGrpSpPr/>
          <p:nvPr/>
        </p:nvGrpSpPr>
        <p:grpSpPr>
          <a:xfrm>
            <a:off x="2990880" y="2061000"/>
            <a:ext cx="829800" cy="829800"/>
            <a:chOff x="2990880" y="2061000"/>
            <a:chExt cx="829800" cy="829800"/>
          </a:xfrm>
        </p:grpSpPr>
        <p:sp>
          <p:nvSpPr>
            <p:cNvPr id="181" name="Google Shape;181;p19"/>
            <p:cNvSpPr/>
            <p:nvPr/>
          </p:nvSpPr>
          <p:spPr>
            <a:xfrm>
              <a:off x="3134880" y="2061000"/>
              <a:ext cx="685800" cy="685800"/>
            </a:xfrm>
            <a:prstGeom prst="flowChartDocument">
              <a:avLst/>
            </a:prstGeom>
            <a:solidFill>
              <a:srgbClr val="FF8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p:nvPr/>
          </p:nvSpPr>
          <p:spPr>
            <a:xfrm>
              <a:off x="3062880" y="2133000"/>
              <a:ext cx="685800" cy="685800"/>
            </a:xfrm>
            <a:prstGeom prst="flowChartDocument">
              <a:avLst/>
            </a:prstGeom>
            <a:solidFill>
              <a:srgbClr val="FF8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
            <p:cNvSpPr/>
            <p:nvPr/>
          </p:nvSpPr>
          <p:spPr>
            <a:xfrm>
              <a:off x="2990880" y="2205000"/>
              <a:ext cx="685800" cy="685800"/>
            </a:xfrm>
            <a:prstGeom prst="flowChartDocument">
              <a:avLst/>
            </a:prstGeom>
            <a:solidFill>
              <a:srgbClr val="FF8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19"/>
          <p:cNvSpPr/>
          <p:nvPr/>
        </p:nvSpPr>
        <p:spPr>
          <a:xfrm>
            <a:off x="2191320" y="2891520"/>
            <a:ext cx="227916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Chunking</a:t>
            </a:r>
            <a:endParaRPr b="0" i="0" sz="1200" u="none" cap="none" strike="noStrike">
              <a:latin typeface="Arial"/>
              <a:ea typeface="Arial"/>
              <a:cs typeface="Arial"/>
              <a:sym typeface="Arial"/>
            </a:endParaRPr>
          </a:p>
        </p:txBody>
      </p:sp>
      <p:sp>
        <p:nvSpPr>
          <p:cNvPr id="185" name="Google Shape;185;p19"/>
          <p:cNvSpPr/>
          <p:nvPr/>
        </p:nvSpPr>
        <p:spPr>
          <a:xfrm>
            <a:off x="262800" y="1631520"/>
            <a:ext cx="223956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Data Source</a:t>
            </a:r>
            <a:endParaRPr b="0" i="0" sz="1200" u="none" cap="none" strike="noStrike">
              <a:latin typeface="Arial"/>
              <a:ea typeface="Arial"/>
              <a:cs typeface="Arial"/>
              <a:sym typeface="Arial"/>
            </a:endParaRPr>
          </a:p>
        </p:txBody>
      </p:sp>
      <p:sp>
        <p:nvSpPr>
          <p:cNvPr id="186" name="Google Shape;186;p19"/>
          <p:cNvSpPr/>
          <p:nvPr/>
        </p:nvSpPr>
        <p:spPr>
          <a:xfrm>
            <a:off x="2278800" y="1595520"/>
            <a:ext cx="223956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Transform Data</a:t>
            </a:r>
            <a:endParaRPr b="0" i="0" sz="1200" u="none" cap="none" strike="noStrike">
              <a:latin typeface="Arial"/>
              <a:ea typeface="Arial"/>
              <a:cs typeface="Arial"/>
              <a:sym typeface="Arial"/>
            </a:endParaRPr>
          </a:p>
        </p:txBody>
      </p:sp>
      <p:sp>
        <p:nvSpPr>
          <p:cNvPr id="187" name="Google Shape;187;p19"/>
          <p:cNvSpPr/>
          <p:nvPr/>
        </p:nvSpPr>
        <p:spPr>
          <a:xfrm>
            <a:off x="4366800" y="1631520"/>
            <a:ext cx="223956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Create Vector Embeddings</a:t>
            </a:r>
            <a:endParaRPr b="0" i="0" sz="1200" u="none" cap="none" strike="noStrike">
              <a:latin typeface="Arial"/>
              <a:ea typeface="Arial"/>
              <a:cs typeface="Arial"/>
              <a:sym typeface="Arial"/>
            </a:endParaRPr>
          </a:p>
        </p:txBody>
      </p:sp>
      <p:sp>
        <p:nvSpPr>
          <p:cNvPr id="188" name="Google Shape;188;p19"/>
          <p:cNvSpPr/>
          <p:nvPr/>
        </p:nvSpPr>
        <p:spPr>
          <a:xfrm>
            <a:off x="6310800" y="1631520"/>
            <a:ext cx="223956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Vector Store</a:t>
            </a:r>
            <a:endParaRPr b="0" i="0" sz="1200" u="none" cap="none" strike="noStrike">
              <a:latin typeface="Arial"/>
              <a:ea typeface="Arial"/>
              <a:cs typeface="Arial"/>
              <a:sym typeface="Arial"/>
            </a:endParaRPr>
          </a:p>
        </p:txBody>
      </p:sp>
      <p:cxnSp>
        <p:nvCxnSpPr>
          <p:cNvPr id="189" name="Google Shape;189;p19"/>
          <p:cNvCxnSpPr/>
          <p:nvPr/>
        </p:nvCxnSpPr>
        <p:spPr>
          <a:xfrm>
            <a:off x="1900800" y="2514600"/>
            <a:ext cx="914400" cy="0"/>
          </a:xfrm>
          <a:prstGeom prst="straightConnector1">
            <a:avLst/>
          </a:prstGeom>
          <a:noFill/>
          <a:ln cap="flat" cmpd="sng" w="9525">
            <a:solidFill>
              <a:srgbClr val="000000"/>
            </a:solidFill>
            <a:prstDash val="solid"/>
            <a:round/>
            <a:headEnd len="sm" w="sm" type="none"/>
            <a:tailEnd len="med" w="med" type="triangle"/>
          </a:ln>
        </p:spPr>
      </p:cxnSp>
      <p:cxnSp>
        <p:nvCxnSpPr>
          <p:cNvPr id="190" name="Google Shape;190;p19"/>
          <p:cNvCxnSpPr/>
          <p:nvPr/>
        </p:nvCxnSpPr>
        <p:spPr>
          <a:xfrm>
            <a:off x="4024800" y="2514600"/>
            <a:ext cx="914400" cy="0"/>
          </a:xfrm>
          <a:prstGeom prst="straightConnector1">
            <a:avLst/>
          </a:prstGeom>
          <a:noFill/>
          <a:ln cap="flat" cmpd="sng" w="9525">
            <a:solidFill>
              <a:srgbClr val="000000"/>
            </a:solidFill>
            <a:prstDash val="solid"/>
            <a:round/>
            <a:headEnd len="sm" w="sm" type="none"/>
            <a:tailEnd len="med" w="med" type="triangle"/>
          </a:ln>
        </p:spPr>
      </p:cxnSp>
      <p:cxnSp>
        <p:nvCxnSpPr>
          <p:cNvPr id="191" name="Google Shape;191;p19"/>
          <p:cNvCxnSpPr/>
          <p:nvPr/>
        </p:nvCxnSpPr>
        <p:spPr>
          <a:xfrm>
            <a:off x="6040800" y="2514600"/>
            <a:ext cx="914400" cy="0"/>
          </a:xfrm>
          <a:prstGeom prst="straightConnector1">
            <a:avLst/>
          </a:prstGeom>
          <a:noFill/>
          <a:ln cap="flat" cmpd="sng" w="9525">
            <a:solidFill>
              <a:srgbClr val="000000"/>
            </a:solidFill>
            <a:prstDash val="solid"/>
            <a:round/>
            <a:headEnd len="sm" w="sm" type="none"/>
            <a:tailEnd len="med" w="med" type="triangle"/>
          </a:ln>
        </p:spPr>
      </p:cxnSp>
      <p:pic>
        <p:nvPicPr>
          <p:cNvPr descr="User resource icon for the General Icons category." id="192" name="Google Shape;192;p19"/>
          <p:cNvPicPr preferRelativeResize="0"/>
          <p:nvPr/>
        </p:nvPicPr>
        <p:blipFill rotWithShape="1">
          <a:blip r:embed="rId6">
            <a:alphaModFix/>
          </a:blip>
          <a:srcRect b="0" l="0" r="0" t="0"/>
          <a:stretch/>
        </p:blipFill>
        <p:spPr>
          <a:xfrm>
            <a:off x="1134000" y="3958200"/>
            <a:ext cx="456840" cy="456840"/>
          </a:xfrm>
          <a:prstGeom prst="rect">
            <a:avLst/>
          </a:prstGeom>
          <a:noFill/>
          <a:ln>
            <a:noFill/>
          </a:ln>
        </p:spPr>
      </p:pic>
      <p:sp>
        <p:nvSpPr>
          <p:cNvPr id="193" name="Google Shape;193;p19"/>
          <p:cNvSpPr/>
          <p:nvPr/>
        </p:nvSpPr>
        <p:spPr>
          <a:xfrm>
            <a:off x="324000" y="4493880"/>
            <a:ext cx="2215800" cy="455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Business Analyst, Product Owner, Training Manager</a:t>
            </a:r>
            <a:endParaRPr b="0" i="0" sz="1200" u="none" cap="none" strike="noStrike">
              <a:latin typeface="Arial"/>
              <a:ea typeface="Arial"/>
              <a:cs typeface="Arial"/>
              <a:sym typeface="Arial"/>
            </a:endParaRPr>
          </a:p>
        </p:txBody>
      </p:sp>
      <p:cxnSp>
        <p:nvCxnSpPr>
          <p:cNvPr id="194" name="Google Shape;194;p19"/>
          <p:cNvCxnSpPr/>
          <p:nvPr/>
        </p:nvCxnSpPr>
        <p:spPr>
          <a:xfrm rot="10800000">
            <a:off x="1335600" y="3164400"/>
            <a:ext cx="0" cy="685800"/>
          </a:xfrm>
          <a:prstGeom prst="straightConnector1">
            <a:avLst/>
          </a:prstGeom>
          <a:noFill/>
          <a:ln cap="flat" cmpd="sng" w="9525">
            <a:solidFill>
              <a:srgbClr val="000000"/>
            </a:solidFill>
            <a:prstDash val="solid"/>
            <a:round/>
            <a:headEnd len="sm" w="sm" type="none"/>
            <a:tailEnd len="med" w="med" type="triangle"/>
          </a:ln>
        </p:spPr>
      </p:cxnSp>
      <p:sp>
        <p:nvSpPr>
          <p:cNvPr id="195" name="Google Shape;195;p19"/>
          <p:cNvSpPr/>
          <p:nvPr/>
        </p:nvSpPr>
        <p:spPr>
          <a:xfrm rot="10800000">
            <a:off x="924950" y="1595550"/>
            <a:ext cx="7288500" cy="1545900"/>
          </a:xfrm>
          <a:prstGeom prst="rect">
            <a:avLst/>
          </a:prstGeom>
          <a:gradFill>
            <a:gsLst>
              <a:gs pos="0">
                <a:srgbClr val="DCECD5"/>
              </a:gs>
              <a:gs pos="100000">
                <a:srgbClr val="93BC8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
          <p:cNvSpPr/>
          <p:nvPr/>
        </p:nvSpPr>
        <p:spPr>
          <a:xfrm>
            <a:off x="1686050" y="1744200"/>
            <a:ext cx="5316600" cy="10653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3200" u="none" cap="none" strike="noStrike">
                <a:solidFill>
                  <a:schemeClr val="dk1"/>
                </a:solidFill>
                <a:latin typeface="Arial"/>
                <a:ea typeface="Arial"/>
                <a:cs typeface="Arial"/>
                <a:sym typeface="Arial"/>
              </a:rPr>
              <a:t>Knowledge Base for</a:t>
            </a:r>
            <a:endParaRPr b="1" i="0" sz="3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US" sz="3200" u="none" cap="none" strike="noStrike">
                <a:solidFill>
                  <a:schemeClr val="dk1"/>
                </a:solidFill>
                <a:latin typeface="Arial"/>
                <a:ea typeface="Arial"/>
                <a:cs typeface="Arial"/>
                <a:sym typeface="Arial"/>
              </a:rPr>
              <a:t>Amazon Bedrock</a:t>
            </a:r>
            <a:endParaRPr b="1" i="0" sz="3200" u="none" cap="none" strike="noStrike">
              <a:solidFill>
                <a:schemeClr val="dk1"/>
              </a:solidFill>
              <a:latin typeface="Arial"/>
              <a:ea typeface="Arial"/>
              <a:cs typeface="Arial"/>
              <a:sym typeface="Arial"/>
            </a:endParaRPr>
          </a:p>
        </p:txBody>
      </p:sp>
      <p:sp>
        <p:nvSpPr>
          <p:cNvPr id="197" name="Google Shape;197;p19"/>
          <p:cNvSpPr/>
          <p:nvPr/>
        </p:nvSpPr>
        <p:spPr>
          <a:xfrm>
            <a:off x="6328800" y="3742200"/>
            <a:ext cx="2239560" cy="851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 AWS Free Tier, OpenSearch Service provides free usage of up to 750 hours per month of a t2.small.search or t3.small.search instance ($0.036 Price per hour)</a:t>
            </a:r>
            <a:endParaRPr b="0" i="0" sz="1000" u="none" cap="none" strike="noStrike">
              <a:latin typeface="Arial"/>
              <a:ea typeface="Arial"/>
              <a:cs typeface="Arial"/>
              <a:sym typeface="Arial"/>
            </a:endParaRPr>
          </a:p>
        </p:txBody>
      </p:sp>
      <p:pic>
        <p:nvPicPr>
          <p:cNvPr id="198" name="Google Shape;198;p19"/>
          <p:cNvPicPr preferRelativeResize="0"/>
          <p:nvPr/>
        </p:nvPicPr>
        <p:blipFill rotWithShape="1">
          <a:blip r:embed="rId7">
            <a:alphaModFix/>
          </a:blip>
          <a:srcRect b="0" l="0" r="0" t="0"/>
          <a:stretch/>
        </p:blipFill>
        <p:spPr>
          <a:xfrm>
            <a:off x="5537880" y="3886200"/>
            <a:ext cx="634320" cy="634320"/>
          </a:xfrm>
          <a:prstGeom prst="rect">
            <a:avLst/>
          </a:prstGeom>
          <a:noFill/>
          <a:ln>
            <a:noFill/>
          </a:ln>
        </p:spPr>
      </p:pic>
      <p:sp>
        <p:nvSpPr>
          <p:cNvPr id="199" name="Google Shape;199;p19"/>
          <p:cNvSpPr txBox="1"/>
          <p:nvPr/>
        </p:nvSpPr>
        <p:spPr>
          <a:xfrm>
            <a:off x="137160" y="168125"/>
            <a:ext cx="3477000" cy="316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Data Ingestion Workflow</a:t>
            </a:r>
            <a:endParaRPr b="0" i="0" sz="1800" u="none" cap="none" strike="noStrike">
              <a:solidFill>
                <a:schemeClr val="dk1"/>
              </a:solidFill>
              <a:latin typeface="Arial"/>
              <a:ea typeface="Arial"/>
              <a:cs typeface="Arial"/>
              <a:sym typeface="Arial"/>
            </a:endParaRPr>
          </a:p>
        </p:txBody>
      </p:sp>
      <p:sp>
        <p:nvSpPr>
          <p:cNvPr id="200" name="Google Shape;200;p19"/>
          <p:cNvSpPr txBox="1"/>
          <p:nvPr/>
        </p:nvSpPr>
        <p:spPr>
          <a:xfrm>
            <a:off x="3886200" y="4846320"/>
            <a:ext cx="1565100" cy="2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600"/>
              <a:t>www.quickheaven.ca</a:t>
            </a:r>
            <a:endParaRPr sz="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0"/>
          <p:cNvSpPr/>
          <p:nvPr/>
        </p:nvSpPr>
        <p:spPr>
          <a:xfrm>
            <a:off x="120600" y="120600"/>
            <a:ext cx="8915400" cy="491508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
          <p:cNvSpPr/>
          <p:nvPr/>
        </p:nvSpPr>
        <p:spPr>
          <a:xfrm>
            <a:off x="6843240" y="450360"/>
            <a:ext cx="1658880" cy="3471840"/>
          </a:xfrm>
          <a:prstGeom prst="rect">
            <a:avLst/>
          </a:prstGeom>
          <a:noFill/>
          <a:ln cap="flat" cmpd="sng" w="15825">
            <a:solidFill>
              <a:srgbClr val="7D8998"/>
            </a:solidFill>
            <a:prstDash val="dashDot"/>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 name="Google Shape;207;p20"/>
          <p:cNvCxnSpPr/>
          <p:nvPr/>
        </p:nvCxnSpPr>
        <p:spPr>
          <a:xfrm>
            <a:off x="1462680" y="1540800"/>
            <a:ext cx="1206000" cy="0"/>
          </a:xfrm>
          <a:prstGeom prst="straightConnector1">
            <a:avLst/>
          </a:prstGeom>
          <a:noFill/>
          <a:ln cap="flat" cmpd="sng" w="9525">
            <a:solidFill>
              <a:srgbClr val="000000"/>
            </a:solidFill>
            <a:prstDash val="solid"/>
            <a:round/>
            <a:headEnd len="med" w="med" type="triangle"/>
            <a:tailEnd len="sm" w="sm" type="none"/>
          </a:ln>
        </p:spPr>
      </p:cxnSp>
      <p:cxnSp>
        <p:nvCxnSpPr>
          <p:cNvPr id="208" name="Google Shape;208;p20"/>
          <p:cNvCxnSpPr/>
          <p:nvPr/>
        </p:nvCxnSpPr>
        <p:spPr>
          <a:xfrm rot="10800000">
            <a:off x="1454760" y="1201680"/>
            <a:ext cx="1265400" cy="0"/>
          </a:xfrm>
          <a:prstGeom prst="straightConnector1">
            <a:avLst/>
          </a:prstGeom>
          <a:noFill/>
          <a:ln cap="flat" cmpd="sng" w="9525">
            <a:solidFill>
              <a:srgbClr val="000000"/>
            </a:solidFill>
            <a:prstDash val="solid"/>
            <a:round/>
            <a:headEnd len="med" w="med" type="triangle"/>
            <a:tailEnd len="sm" w="sm" type="none"/>
          </a:ln>
        </p:spPr>
      </p:cxnSp>
      <p:cxnSp>
        <p:nvCxnSpPr>
          <p:cNvPr id="209" name="Google Shape;209;p20"/>
          <p:cNvCxnSpPr/>
          <p:nvPr/>
        </p:nvCxnSpPr>
        <p:spPr>
          <a:xfrm rot="10800000">
            <a:off x="3643560" y="1201680"/>
            <a:ext cx="3025080" cy="0"/>
          </a:xfrm>
          <a:prstGeom prst="straightConnector1">
            <a:avLst/>
          </a:prstGeom>
          <a:noFill/>
          <a:ln cap="flat" cmpd="sng" w="9525">
            <a:solidFill>
              <a:srgbClr val="000000"/>
            </a:solidFill>
            <a:prstDash val="solid"/>
            <a:round/>
            <a:headEnd len="med" w="med" type="triangle"/>
            <a:tailEnd len="sm" w="sm" type="none"/>
          </a:ln>
        </p:spPr>
      </p:cxnSp>
      <p:cxnSp>
        <p:nvCxnSpPr>
          <p:cNvPr id="210" name="Google Shape;210;p20"/>
          <p:cNvCxnSpPr/>
          <p:nvPr/>
        </p:nvCxnSpPr>
        <p:spPr>
          <a:xfrm>
            <a:off x="3631320" y="1540800"/>
            <a:ext cx="3004200" cy="0"/>
          </a:xfrm>
          <a:prstGeom prst="straightConnector1">
            <a:avLst/>
          </a:prstGeom>
          <a:noFill/>
          <a:ln cap="flat" cmpd="sng" w="9525">
            <a:solidFill>
              <a:srgbClr val="000000"/>
            </a:solidFill>
            <a:prstDash val="solid"/>
            <a:round/>
            <a:headEnd len="med" w="med" type="triangle"/>
            <a:tailEnd len="sm" w="sm" type="none"/>
          </a:ln>
        </p:spPr>
      </p:cxnSp>
      <p:cxnSp>
        <p:nvCxnSpPr>
          <p:cNvPr id="211" name="Google Shape;211;p20"/>
          <p:cNvCxnSpPr/>
          <p:nvPr/>
        </p:nvCxnSpPr>
        <p:spPr>
          <a:xfrm flipH="1">
            <a:off x="862920" y="2094120"/>
            <a:ext cx="2520" cy="1226880"/>
          </a:xfrm>
          <a:prstGeom prst="straightConnector1">
            <a:avLst/>
          </a:prstGeom>
          <a:noFill/>
          <a:ln cap="flat" cmpd="sng" w="9525">
            <a:solidFill>
              <a:srgbClr val="000000"/>
            </a:solidFill>
            <a:prstDash val="solid"/>
            <a:round/>
            <a:headEnd len="med" w="med" type="triangle"/>
            <a:tailEnd len="sm" w="sm" type="none"/>
          </a:ln>
        </p:spPr>
      </p:cxnSp>
      <p:cxnSp>
        <p:nvCxnSpPr>
          <p:cNvPr id="212" name="Google Shape;212;p20"/>
          <p:cNvCxnSpPr/>
          <p:nvPr/>
        </p:nvCxnSpPr>
        <p:spPr>
          <a:xfrm>
            <a:off x="5151240" y="1540800"/>
            <a:ext cx="0" cy="2116800"/>
          </a:xfrm>
          <a:prstGeom prst="straightConnector1">
            <a:avLst/>
          </a:prstGeom>
          <a:noFill/>
          <a:ln cap="flat" cmpd="sng" w="9525">
            <a:solidFill>
              <a:srgbClr val="000000"/>
            </a:solidFill>
            <a:prstDash val="solid"/>
            <a:round/>
            <a:headEnd len="sm" w="sm" type="none"/>
            <a:tailEnd len="sm" w="sm" type="none"/>
          </a:ln>
        </p:spPr>
      </p:cxnSp>
      <p:sp>
        <p:nvSpPr>
          <p:cNvPr id="213" name="Google Shape;213;p20"/>
          <p:cNvSpPr/>
          <p:nvPr/>
        </p:nvSpPr>
        <p:spPr>
          <a:xfrm>
            <a:off x="4176720" y="4617960"/>
            <a:ext cx="2067600" cy="2721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(Claude Foundation Model)</a:t>
            </a:r>
            <a:endParaRPr b="0" i="0" sz="1200" u="none" cap="none" strike="noStrike">
              <a:latin typeface="Arial"/>
              <a:ea typeface="Arial"/>
              <a:cs typeface="Arial"/>
              <a:sym typeface="Arial"/>
            </a:endParaRPr>
          </a:p>
        </p:txBody>
      </p:sp>
      <p:sp>
        <p:nvSpPr>
          <p:cNvPr id="214" name="Google Shape;214;p20"/>
          <p:cNvSpPr/>
          <p:nvPr/>
        </p:nvSpPr>
        <p:spPr>
          <a:xfrm>
            <a:off x="3390480" y="1287360"/>
            <a:ext cx="2039040" cy="2721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(8) Response</a:t>
            </a:r>
            <a:endParaRPr b="0" i="0" sz="1200" u="none" cap="none" strike="noStrike">
              <a:latin typeface="Arial"/>
              <a:ea typeface="Arial"/>
              <a:cs typeface="Arial"/>
              <a:sym typeface="Arial"/>
            </a:endParaRPr>
          </a:p>
        </p:txBody>
      </p:sp>
      <p:sp>
        <p:nvSpPr>
          <p:cNvPr id="215" name="Google Shape;215;p20"/>
          <p:cNvSpPr/>
          <p:nvPr/>
        </p:nvSpPr>
        <p:spPr>
          <a:xfrm>
            <a:off x="3472200" y="2909880"/>
            <a:ext cx="2039040" cy="2721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(7) Response</a:t>
            </a:r>
            <a:endParaRPr b="0" i="0" sz="1200" u="none" cap="none" strike="noStrike">
              <a:latin typeface="Arial"/>
              <a:ea typeface="Arial"/>
              <a:cs typeface="Arial"/>
              <a:sym typeface="Arial"/>
            </a:endParaRPr>
          </a:p>
        </p:txBody>
      </p:sp>
      <p:sp>
        <p:nvSpPr>
          <p:cNvPr id="216" name="Google Shape;216;p20"/>
          <p:cNvSpPr/>
          <p:nvPr/>
        </p:nvSpPr>
        <p:spPr>
          <a:xfrm>
            <a:off x="4608000" y="2261880"/>
            <a:ext cx="2039040" cy="2721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(5) Context</a:t>
            </a:r>
            <a:endParaRPr b="0" i="0" sz="1200" u="none" cap="none" strike="noStrike">
              <a:latin typeface="Arial"/>
              <a:ea typeface="Arial"/>
              <a:cs typeface="Arial"/>
              <a:sym typeface="Arial"/>
            </a:endParaRPr>
          </a:p>
        </p:txBody>
      </p:sp>
      <p:sp>
        <p:nvSpPr>
          <p:cNvPr id="217" name="Google Shape;217;p20"/>
          <p:cNvSpPr/>
          <p:nvPr/>
        </p:nvSpPr>
        <p:spPr>
          <a:xfrm>
            <a:off x="4764960" y="1287360"/>
            <a:ext cx="2039040" cy="2721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(4) Context</a:t>
            </a:r>
            <a:endParaRPr b="0" i="0" sz="1200" u="none" cap="none" strike="noStrike">
              <a:latin typeface="Arial"/>
              <a:ea typeface="Arial"/>
              <a:cs typeface="Arial"/>
              <a:sym typeface="Arial"/>
            </a:endParaRPr>
          </a:p>
        </p:txBody>
      </p:sp>
      <p:sp>
        <p:nvSpPr>
          <p:cNvPr id="218" name="Google Shape;218;p20"/>
          <p:cNvSpPr/>
          <p:nvPr/>
        </p:nvSpPr>
        <p:spPr>
          <a:xfrm>
            <a:off x="4110480" y="891360"/>
            <a:ext cx="229032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(3) </a:t>
            </a:r>
            <a:r>
              <a:rPr b="0" i="0" lang="en-US" sz="1190" u="none" cap="none" strike="noStrike">
                <a:solidFill>
                  <a:srgbClr val="000000"/>
                </a:solidFill>
                <a:latin typeface="Arial"/>
                <a:ea typeface="Arial"/>
                <a:cs typeface="Arial"/>
                <a:sym typeface="Arial"/>
              </a:rPr>
              <a:t>RetrieveAndGenerate API </a:t>
            </a:r>
            <a:endParaRPr b="0" i="0" sz="1190" u="none" cap="none" strike="noStrike">
              <a:latin typeface="Arial"/>
              <a:ea typeface="Arial"/>
              <a:cs typeface="Arial"/>
              <a:sym typeface="Arial"/>
            </a:endParaRPr>
          </a:p>
        </p:txBody>
      </p:sp>
      <p:sp>
        <p:nvSpPr>
          <p:cNvPr id="219" name="Google Shape;219;p20"/>
          <p:cNvSpPr/>
          <p:nvPr/>
        </p:nvSpPr>
        <p:spPr>
          <a:xfrm>
            <a:off x="1086480" y="1287360"/>
            <a:ext cx="2039040" cy="2721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(9) Response</a:t>
            </a:r>
            <a:endParaRPr b="0" i="0" sz="1200" u="none" cap="none" strike="noStrike">
              <a:latin typeface="Arial"/>
              <a:ea typeface="Arial"/>
              <a:cs typeface="Arial"/>
              <a:sym typeface="Arial"/>
            </a:endParaRPr>
          </a:p>
        </p:txBody>
      </p:sp>
      <p:pic>
        <p:nvPicPr>
          <p:cNvPr descr="Amazon API Gateway service icon." id="220" name="Google Shape;220;p20"/>
          <p:cNvPicPr preferRelativeResize="0"/>
          <p:nvPr/>
        </p:nvPicPr>
        <p:blipFill rotWithShape="1">
          <a:blip r:embed="rId3">
            <a:alphaModFix/>
          </a:blip>
          <a:srcRect b="0" l="0" r="0" t="0"/>
          <a:stretch/>
        </p:blipFill>
        <p:spPr>
          <a:xfrm>
            <a:off x="581760" y="1022760"/>
            <a:ext cx="761760" cy="761760"/>
          </a:xfrm>
          <a:prstGeom prst="rect">
            <a:avLst/>
          </a:prstGeom>
          <a:noFill/>
          <a:ln>
            <a:noFill/>
          </a:ln>
        </p:spPr>
      </p:pic>
      <p:sp>
        <p:nvSpPr>
          <p:cNvPr id="221" name="Google Shape;221;p20"/>
          <p:cNvSpPr/>
          <p:nvPr/>
        </p:nvSpPr>
        <p:spPr>
          <a:xfrm>
            <a:off x="-156600" y="1784520"/>
            <a:ext cx="224280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Amazon API Gateway</a:t>
            </a:r>
            <a:endParaRPr b="0" i="0" sz="1200" u="none" cap="none" strike="noStrike">
              <a:latin typeface="Arial"/>
              <a:ea typeface="Arial"/>
              <a:cs typeface="Arial"/>
              <a:sym typeface="Arial"/>
            </a:endParaRPr>
          </a:p>
        </p:txBody>
      </p:sp>
      <p:pic>
        <p:nvPicPr>
          <p:cNvPr descr="AWS Lambda service icon." id="222" name="Google Shape;222;p20"/>
          <p:cNvPicPr preferRelativeResize="0"/>
          <p:nvPr/>
        </p:nvPicPr>
        <p:blipFill rotWithShape="1">
          <a:blip r:embed="rId4">
            <a:alphaModFix/>
          </a:blip>
          <a:srcRect b="0" l="0" r="0" t="0"/>
          <a:stretch/>
        </p:blipFill>
        <p:spPr>
          <a:xfrm>
            <a:off x="2793960" y="1023480"/>
            <a:ext cx="761760" cy="761760"/>
          </a:xfrm>
          <a:prstGeom prst="rect">
            <a:avLst/>
          </a:prstGeom>
          <a:noFill/>
          <a:ln>
            <a:noFill/>
          </a:ln>
        </p:spPr>
      </p:pic>
      <p:sp>
        <p:nvSpPr>
          <p:cNvPr id="223" name="Google Shape;223;p20"/>
          <p:cNvSpPr/>
          <p:nvPr/>
        </p:nvSpPr>
        <p:spPr>
          <a:xfrm>
            <a:off x="2035080" y="1784520"/>
            <a:ext cx="229212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AWS Lambda</a:t>
            </a:r>
            <a:endParaRPr b="0" i="0" sz="1200" u="none" cap="none" strike="noStrike">
              <a:latin typeface="Arial"/>
              <a:ea typeface="Arial"/>
              <a:cs typeface="Arial"/>
              <a:sym typeface="Arial"/>
            </a:endParaRPr>
          </a:p>
        </p:txBody>
      </p:sp>
      <p:pic>
        <p:nvPicPr>
          <p:cNvPr descr="Amazon Bedrock service icon." id="224" name="Google Shape;224;p20"/>
          <p:cNvPicPr preferRelativeResize="0"/>
          <p:nvPr/>
        </p:nvPicPr>
        <p:blipFill rotWithShape="1">
          <a:blip r:embed="rId5">
            <a:alphaModFix/>
          </a:blip>
          <a:srcRect b="0" l="0" r="0" t="0"/>
          <a:stretch/>
        </p:blipFill>
        <p:spPr>
          <a:xfrm>
            <a:off x="4786200" y="3660360"/>
            <a:ext cx="761760" cy="761760"/>
          </a:xfrm>
          <a:prstGeom prst="rect">
            <a:avLst/>
          </a:prstGeom>
          <a:noFill/>
          <a:ln>
            <a:noFill/>
          </a:ln>
        </p:spPr>
      </p:pic>
      <p:sp>
        <p:nvSpPr>
          <p:cNvPr id="225" name="Google Shape;225;p20"/>
          <p:cNvSpPr/>
          <p:nvPr/>
        </p:nvSpPr>
        <p:spPr>
          <a:xfrm>
            <a:off x="4037040" y="4423920"/>
            <a:ext cx="2279100" cy="273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Amazon Bedrock</a:t>
            </a:r>
            <a:endParaRPr b="0" i="0" sz="1200" u="none" cap="none" strike="noStrike">
              <a:latin typeface="Arial"/>
              <a:ea typeface="Arial"/>
              <a:cs typeface="Arial"/>
              <a:sym typeface="Arial"/>
            </a:endParaRPr>
          </a:p>
        </p:txBody>
      </p:sp>
      <p:pic>
        <p:nvPicPr>
          <p:cNvPr descr="Amazon Simple Storage Service (Amazon S3) service icon." id="226" name="Google Shape;226;p20"/>
          <p:cNvPicPr preferRelativeResize="0"/>
          <p:nvPr/>
        </p:nvPicPr>
        <p:blipFill rotWithShape="1">
          <a:blip r:embed="rId6">
            <a:alphaModFix/>
          </a:blip>
          <a:srcRect b="0" l="0" r="0" t="0"/>
          <a:stretch/>
        </p:blipFill>
        <p:spPr>
          <a:xfrm>
            <a:off x="7261200" y="4026240"/>
            <a:ext cx="761760" cy="761760"/>
          </a:xfrm>
          <a:prstGeom prst="rect">
            <a:avLst/>
          </a:prstGeom>
          <a:noFill/>
          <a:ln>
            <a:noFill/>
          </a:ln>
        </p:spPr>
      </p:pic>
      <p:sp>
        <p:nvSpPr>
          <p:cNvPr id="227" name="Google Shape;227;p20"/>
          <p:cNvSpPr/>
          <p:nvPr/>
        </p:nvSpPr>
        <p:spPr>
          <a:xfrm>
            <a:off x="6521400" y="4789800"/>
            <a:ext cx="223956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Amazon S3</a:t>
            </a:r>
            <a:endParaRPr b="0" i="0" sz="1200" u="none" cap="none" strike="noStrike">
              <a:latin typeface="Arial"/>
              <a:ea typeface="Arial"/>
              <a:cs typeface="Arial"/>
              <a:sym typeface="Arial"/>
            </a:endParaRPr>
          </a:p>
        </p:txBody>
      </p:sp>
      <p:pic>
        <p:nvPicPr>
          <p:cNvPr descr="Amazon Bedrock service icon." id="228" name="Google Shape;228;p20"/>
          <p:cNvPicPr preferRelativeResize="0"/>
          <p:nvPr/>
        </p:nvPicPr>
        <p:blipFill rotWithShape="1">
          <a:blip r:embed="rId5">
            <a:alphaModFix/>
          </a:blip>
          <a:srcRect b="0" l="0" r="0" t="0"/>
          <a:stretch/>
        </p:blipFill>
        <p:spPr>
          <a:xfrm>
            <a:off x="7288200" y="1706760"/>
            <a:ext cx="761760" cy="761760"/>
          </a:xfrm>
          <a:prstGeom prst="rect">
            <a:avLst/>
          </a:prstGeom>
          <a:noFill/>
          <a:ln>
            <a:noFill/>
          </a:ln>
        </p:spPr>
      </p:pic>
      <p:sp>
        <p:nvSpPr>
          <p:cNvPr id="229" name="Google Shape;229;p20"/>
          <p:cNvSpPr/>
          <p:nvPr/>
        </p:nvSpPr>
        <p:spPr>
          <a:xfrm>
            <a:off x="6539040" y="2470320"/>
            <a:ext cx="227916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Amazon Titan</a:t>
            </a:r>
            <a:endParaRPr b="0" i="0" sz="1200" u="none" cap="none" strike="noStrike">
              <a:latin typeface="Arial"/>
              <a:ea typeface="Arial"/>
              <a:cs typeface="Arial"/>
              <a:sym typeface="Arial"/>
            </a:endParaRPr>
          </a:p>
        </p:txBody>
      </p:sp>
      <p:pic>
        <p:nvPicPr>
          <p:cNvPr descr="Amazon OpenSearch Service service icon." id="230" name="Google Shape;230;p20"/>
          <p:cNvPicPr preferRelativeResize="0"/>
          <p:nvPr/>
        </p:nvPicPr>
        <p:blipFill rotWithShape="1">
          <a:blip r:embed="rId7">
            <a:alphaModFix/>
          </a:blip>
          <a:srcRect b="0" l="0" r="0" t="0"/>
          <a:stretch/>
        </p:blipFill>
        <p:spPr>
          <a:xfrm>
            <a:off x="7282800" y="541800"/>
            <a:ext cx="761760" cy="761760"/>
          </a:xfrm>
          <a:prstGeom prst="rect">
            <a:avLst/>
          </a:prstGeom>
          <a:noFill/>
          <a:ln>
            <a:noFill/>
          </a:ln>
        </p:spPr>
      </p:pic>
      <p:sp>
        <p:nvSpPr>
          <p:cNvPr id="231" name="Google Shape;231;p20"/>
          <p:cNvSpPr/>
          <p:nvPr/>
        </p:nvSpPr>
        <p:spPr>
          <a:xfrm>
            <a:off x="6515280" y="1303560"/>
            <a:ext cx="229212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Amazon OpenSearch</a:t>
            </a:r>
            <a:endParaRPr b="0" i="0" sz="1200" u="none" cap="none" strike="noStrike">
              <a:latin typeface="Arial"/>
              <a:ea typeface="Arial"/>
              <a:cs typeface="Arial"/>
              <a:sym typeface="Arial"/>
            </a:endParaRPr>
          </a:p>
        </p:txBody>
      </p:sp>
      <p:pic>
        <p:nvPicPr>
          <p:cNvPr descr="Client resource icon for the General Icons category." id="232" name="Google Shape;232;p20"/>
          <p:cNvPicPr preferRelativeResize="0"/>
          <p:nvPr/>
        </p:nvPicPr>
        <p:blipFill rotWithShape="1">
          <a:blip r:embed="rId8">
            <a:alphaModFix/>
          </a:blip>
          <a:srcRect b="0" l="0" r="0" t="0"/>
          <a:stretch/>
        </p:blipFill>
        <p:spPr>
          <a:xfrm>
            <a:off x="739800" y="3413520"/>
            <a:ext cx="456840" cy="456840"/>
          </a:xfrm>
          <a:prstGeom prst="rect">
            <a:avLst/>
          </a:prstGeom>
          <a:noFill/>
          <a:ln>
            <a:noFill/>
          </a:ln>
        </p:spPr>
      </p:pic>
      <p:sp>
        <p:nvSpPr>
          <p:cNvPr id="233" name="Google Shape;233;p20"/>
          <p:cNvSpPr/>
          <p:nvPr/>
        </p:nvSpPr>
        <p:spPr>
          <a:xfrm>
            <a:off x="426240" y="3947760"/>
            <a:ext cx="107280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Client</a:t>
            </a:r>
            <a:endParaRPr b="0" i="0" sz="1200" u="none" cap="none" strike="noStrike">
              <a:latin typeface="Arial"/>
              <a:ea typeface="Arial"/>
              <a:cs typeface="Arial"/>
              <a:sym typeface="Arial"/>
            </a:endParaRPr>
          </a:p>
        </p:txBody>
      </p:sp>
      <p:sp>
        <p:nvSpPr>
          <p:cNvPr id="234" name="Google Shape;234;p20"/>
          <p:cNvSpPr/>
          <p:nvPr/>
        </p:nvSpPr>
        <p:spPr>
          <a:xfrm>
            <a:off x="6535080" y="164520"/>
            <a:ext cx="229212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1200" u="none" cap="none" strike="noStrike">
                <a:solidFill>
                  <a:srgbClr val="50938A"/>
                </a:solidFill>
                <a:latin typeface="Arial"/>
                <a:ea typeface="Arial"/>
                <a:cs typeface="Arial"/>
                <a:sym typeface="Arial"/>
              </a:rPr>
              <a:t>Knowledge Base</a:t>
            </a:r>
            <a:endParaRPr b="1" i="0" sz="1200" u="none" cap="none" strike="noStrike">
              <a:solidFill>
                <a:srgbClr val="50938A"/>
              </a:solidFill>
              <a:latin typeface="Arial"/>
              <a:ea typeface="Arial"/>
              <a:cs typeface="Arial"/>
              <a:sym typeface="Arial"/>
            </a:endParaRPr>
          </a:p>
        </p:txBody>
      </p:sp>
      <p:sp>
        <p:nvSpPr>
          <p:cNvPr id="235" name="Google Shape;235;p20"/>
          <p:cNvSpPr/>
          <p:nvPr/>
        </p:nvSpPr>
        <p:spPr>
          <a:xfrm>
            <a:off x="1086480" y="927360"/>
            <a:ext cx="2039040" cy="2721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(2) Event</a:t>
            </a:r>
            <a:endParaRPr b="0" i="0" sz="1200" u="none" cap="none" strike="noStrike">
              <a:latin typeface="Arial"/>
              <a:ea typeface="Arial"/>
              <a:cs typeface="Arial"/>
              <a:sym typeface="Arial"/>
            </a:endParaRPr>
          </a:p>
        </p:txBody>
      </p:sp>
      <p:sp>
        <p:nvSpPr>
          <p:cNvPr id="236" name="Google Shape;236;p20"/>
          <p:cNvSpPr/>
          <p:nvPr/>
        </p:nvSpPr>
        <p:spPr>
          <a:xfrm>
            <a:off x="6184800" y="1985400"/>
            <a:ext cx="1004760" cy="6372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R</a:t>
            </a:r>
            <a:endParaRPr b="1" i="0" sz="12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A</a:t>
            </a:r>
            <a:endParaRPr b="1" i="0" sz="12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G</a:t>
            </a:r>
            <a:endParaRPr b="1" i="0" sz="1200" u="none" cap="none" strike="noStrike">
              <a:latin typeface="Arial"/>
              <a:ea typeface="Arial"/>
              <a:cs typeface="Arial"/>
              <a:sym typeface="Arial"/>
            </a:endParaRPr>
          </a:p>
        </p:txBody>
      </p:sp>
      <p:grpSp>
        <p:nvGrpSpPr>
          <p:cNvPr id="237" name="Google Shape;237;p20"/>
          <p:cNvGrpSpPr/>
          <p:nvPr/>
        </p:nvGrpSpPr>
        <p:grpSpPr>
          <a:xfrm>
            <a:off x="7194600" y="2827800"/>
            <a:ext cx="829800" cy="829800"/>
            <a:chOff x="7194600" y="2827800"/>
            <a:chExt cx="829800" cy="829800"/>
          </a:xfrm>
        </p:grpSpPr>
        <p:sp>
          <p:nvSpPr>
            <p:cNvPr id="238" name="Google Shape;238;p20"/>
            <p:cNvSpPr/>
            <p:nvPr/>
          </p:nvSpPr>
          <p:spPr>
            <a:xfrm>
              <a:off x="7338600" y="2827800"/>
              <a:ext cx="685800" cy="685800"/>
            </a:xfrm>
            <a:prstGeom prst="flowChartDocument">
              <a:avLst/>
            </a:prstGeom>
            <a:solidFill>
              <a:srgbClr val="FF8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0"/>
            <p:cNvSpPr/>
            <p:nvPr/>
          </p:nvSpPr>
          <p:spPr>
            <a:xfrm>
              <a:off x="7266600" y="2899800"/>
              <a:ext cx="685800" cy="685800"/>
            </a:xfrm>
            <a:prstGeom prst="flowChartDocument">
              <a:avLst/>
            </a:prstGeom>
            <a:solidFill>
              <a:srgbClr val="FF8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0"/>
            <p:cNvSpPr/>
            <p:nvPr/>
          </p:nvSpPr>
          <p:spPr>
            <a:xfrm>
              <a:off x="7194600" y="2971800"/>
              <a:ext cx="685800" cy="685800"/>
            </a:xfrm>
            <a:prstGeom prst="flowChartDocument">
              <a:avLst/>
            </a:prstGeom>
            <a:solidFill>
              <a:srgbClr val="FF8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20"/>
          <p:cNvSpPr/>
          <p:nvPr/>
        </p:nvSpPr>
        <p:spPr>
          <a:xfrm>
            <a:off x="6539040" y="3622320"/>
            <a:ext cx="227916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Chunking</a:t>
            </a:r>
            <a:endParaRPr b="0" i="0" sz="1200" u="none" cap="none" strike="noStrike">
              <a:latin typeface="Arial"/>
              <a:ea typeface="Arial"/>
              <a:cs typeface="Arial"/>
              <a:sym typeface="Arial"/>
            </a:endParaRPr>
          </a:p>
        </p:txBody>
      </p:sp>
      <p:pic>
        <p:nvPicPr>
          <p:cNvPr descr="Documents resource icon for the General Icons category." id="242" name="Google Shape;242;p20"/>
          <p:cNvPicPr preferRelativeResize="0"/>
          <p:nvPr/>
        </p:nvPicPr>
        <p:blipFill rotWithShape="1">
          <a:blip r:embed="rId9">
            <a:alphaModFix/>
          </a:blip>
          <a:srcRect b="0" l="0" r="0" t="0"/>
          <a:stretch/>
        </p:blipFill>
        <p:spPr>
          <a:xfrm>
            <a:off x="8237160" y="4113360"/>
            <a:ext cx="456840" cy="456840"/>
          </a:xfrm>
          <a:prstGeom prst="rect">
            <a:avLst/>
          </a:prstGeom>
          <a:noFill/>
          <a:ln>
            <a:noFill/>
          </a:ln>
        </p:spPr>
      </p:pic>
      <p:sp>
        <p:nvSpPr>
          <p:cNvPr id="243" name="Google Shape;243;p20"/>
          <p:cNvSpPr/>
          <p:nvPr/>
        </p:nvSpPr>
        <p:spPr>
          <a:xfrm>
            <a:off x="7929000" y="4527720"/>
            <a:ext cx="1072800" cy="2502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Documents</a:t>
            </a:r>
            <a:endParaRPr b="0" i="0" sz="1050" u="none" cap="none" strike="noStrike">
              <a:latin typeface="Arial"/>
              <a:ea typeface="Arial"/>
              <a:cs typeface="Arial"/>
              <a:sym typeface="Arial"/>
            </a:endParaRPr>
          </a:p>
        </p:txBody>
      </p:sp>
      <p:cxnSp>
        <p:nvCxnSpPr>
          <p:cNvPr id="244" name="Google Shape;244;p20"/>
          <p:cNvCxnSpPr/>
          <p:nvPr/>
        </p:nvCxnSpPr>
        <p:spPr>
          <a:xfrm>
            <a:off x="7651800" y="3823200"/>
            <a:ext cx="0" cy="203040"/>
          </a:xfrm>
          <a:prstGeom prst="straightConnector1">
            <a:avLst/>
          </a:prstGeom>
          <a:noFill/>
          <a:ln cap="flat" cmpd="sng" w="9525">
            <a:solidFill>
              <a:srgbClr val="000000"/>
            </a:solidFill>
            <a:prstDash val="solid"/>
            <a:round/>
            <a:headEnd len="med" w="med" type="triangle"/>
            <a:tailEnd len="sm" w="sm" type="none"/>
          </a:ln>
        </p:spPr>
      </p:cxnSp>
      <p:sp>
        <p:nvSpPr>
          <p:cNvPr id="245" name="Google Shape;245;p20"/>
          <p:cNvSpPr txBox="1"/>
          <p:nvPr/>
        </p:nvSpPr>
        <p:spPr>
          <a:xfrm>
            <a:off x="88800" y="207960"/>
            <a:ext cx="5999400" cy="316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u="none" cap="none" strike="noStrike">
                <a:solidFill>
                  <a:schemeClr val="dk1"/>
                </a:solidFill>
                <a:latin typeface="Arial"/>
                <a:ea typeface="Arial"/>
                <a:cs typeface="Arial"/>
                <a:sym typeface="Arial"/>
              </a:rPr>
              <a:t>  </a:t>
            </a:r>
            <a:r>
              <a:rPr b="1" lang="en-US">
                <a:solidFill>
                  <a:schemeClr val="dk1"/>
                </a:solidFill>
              </a:rPr>
              <a:t>Knowl-EDge</a:t>
            </a:r>
            <a:r>
              <a:rPr b="1" i="0" lang="en-US" u="none" cap="none" strike="noStrike">
                <a:solidFill>
                  <a:schemeClr val="dk1"/>
                </a:solidFill>
                <a:latin typeface="Arial"/>
                <a:ea typeface="Arial"/>
                <a:cs typeface="Arial"/>
                <a:sym typeface="Arial"/>
              </a:rPr>
              <a:t> – Serverless Knowledge Base App Architecture</a:t>
            </a:r>
            <a:endParaRPr b="0" i="0" u="none" cap="none" strike="noStrike">
              <a:solidFill>
                <a:schemeClr val="dk1"/>
              </a:solidFill>
              <a:latin typeface="Arial"/>
              <a:ea typeface="Arial"/>
              <a:cs typeface="Arial"/>
              <a:sym typeface="Arial"/>
            </a:endParaRPr>
          </a:p>
        </p:txBody>
      </p:sp>
      <p:sp>
        <p:nvSpPr>
          <p:cNvPr id="246" name="Google Shape;246;p20"/>
          <p:cNvSpPr/>
          <p:nvPr/>
        </p:nvSpPr>
        <p:spPr>
          <a:xfrm>
            <a:off x="457200" y="2648520"/>
            <a:ext cx="45720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(1)</a:t>
            </a:r>
            <a:endParaRPr b="0" i="0" sz="1200" u="none" cap="none" strike="noStrike">
              <a:latin typeface="Arial"/>
              <a:ea typeface="Arial"/>
              <a:cs typeface="Arial"/>
              <a:sym typeface="Arial"/>
            </a:endParaRPr>
          </a:p>
        </p:txBody>
      </p:sp>
      <p:sp>
        <p:nvSpPr>
          <p:cNvPr id="247" name="Google Shape;247;p20"/>
          <p:cNvSpPr/>
          <p:nvPr/>
        </p:nvSpPr>
        <p:spPr>
          <a:xfrm>
            <a:off x="5499000" y="3918120"/>
            <a:ext cx="457200" cy="273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(6)</a:t>
            </a:r>
            <a:endParaRPr b="0" i="0" sz="1200" u="none" cap="none" strike="noStrike">
              <a:latin typeface="Arial"/>
              <a:ea typeface="Arial"/>
              <a:cs typeface="Arial"/>
              <a:sym typeface="Arial"/>
            </a:endParaRPr>
          </a:p>
        </p:txBody>
      </p:sp>
      <p:cxnSp>
        <p:nvCxnSpPr>
          <p:cNvPr id="248" name="Google Shape;248;p20"/>
          <p:cNvCxnSpPr/>
          <p:nvPr/>
        </p:nvCxnSpPr>
        <p:spPr>
          <a:xfrm rot="10800000">
            <a:off x="1113480" y="2057400"/>
            <a:ext cx="0" cy="1261800"/>
          </a:xfrm>
          <a:prstGeom prst="straightConnector1">
            <a:avLst/>
          </a:prstGeom>
          <a:noFill/>
          <a:ln cap="flat" cmpd="sng" w="9525">
            <a:solidFill>
              <a:srgbClr val="000000"/>
            </a:solidFill>
            <a:prstDash val="solid"/>
            <a:round/>
            <a:headEnd len="med" w="med" type="triangle"/>
            <a:tailEnd len="sm" w="sm" type="none"/>
          </a:ln>
        </p:spPr>
      </p:cxnSp>
      <p:sp>
        <p:nvSpPr>
          <p:cNvPr id="249" name="Google Shape;249;p20"/>
          <p:cNvSpPr/>
          <p:nvPr/>
        </p:nvSpPr>
        <p:spPr>
          <a:xfrm>
            <a:off x="1069200" y="2648520"/>
            <a:ext cx="45720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(10)</a:t>
            </a:r>
            <a:endParaRPr b="0" i="0" sz="1200" u="none" cap="none" strike="noStrike">
              <a:latin typeface="Arial"/>
              <a:ea typeface="Arial"/>
              <a:cs typeface="Arial"/>
              <a:sym typeface="Arial"/>
            </a:endParaRPr>
          </a:p>
        </p:txBody>
      </p:sp>
      <p:sp>
        <p:nvSpPr>
          <p:cNvPr id="250" name="Google Shape;250;p20"/>
          <p:cNvSpPr txBox="1"/>
          <p:nvPr/>
        </p:nvSpPr>
        <p:spPr>
          <a:xfrm>
            <a:off x="3886200" y="4846320"/>
            <a:ext cx="1565100" cy="2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600"/>
              <a:t>www.quickheaven.ca</a:t>
            </a:r>
            <a:endParaRPr sz="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1"/>
          <p:cNvSpPr txBox="1"/>
          <p:nvPr/>
        </p:nvSpPr>
        <p:spPr>
          <a:xfrm>
            <a:off x="274320" y="182880"/>
            <a:ext cx="5108400" cy="64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i="0" lang="en-US" sz="2800" u="none" cap="none" strike="noStrike">
                <a:solidFill>
                  <a:schemeClr val="dk1"/>
                </a:solidFill>
                <a:latin typeface="Arial"/>
                <a:ea typeface="Arial"/>
                <a:cs typeface="Arial"/>
                <a:sym typeface="Arial"/>
              </a:rPr>
              <a:t>Agents for Amazon Bedrock</a:t>
            </a:r>
            <a:endParaRPr b="0" i="0" sz="2800" u="none" cap="none" strike="noStrike">
              <a:solidFill>
                <a:schemeClr val="dk1"/>
              </a:solidFill>
              <a:latin typeface="Arial"/>
              <a:ea typeface="Arial"/>
              <a:cs typeface="Arial"/>
              <a:sym typeface="Arial"/>
            </a:endParaRPr>
          </a:p>
        </p:txBody>
      </p:sp>
      <p:sp>
        <p:nvSpPr>
          <p:cNvPr id="256" name="Google Shape;256;p21"/>
          <p:cNvSpPr txBox="1"/>
          <p:nvPr/>
        </p:nvSpPr>
        <p:spPr>
          <a:xfrm>
            <a:off x="248150" y="826975"/>
            <a:ext cx="8598000" cy="157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chemeClr val="dk1"/>
                </a:solidFill>
                <a:latin typeface="Arial"/>
                <a:ea typeface="Arial"/>
                <a:cs typeface="Arial"/>
                <a:sym typeface="Arial"/>
              </a:rPr>
              <a:t>Agents for Amazon Bedrock offers the ability to build and configure autonomous agents in the application. An agent helps end-users complete actions based on organization data and user input. </a:t>
            </a:r>
            <a:r>
              <a:rPr b="0" i="0" lang="en-US" sz="1600" u="sng" cap="none" strike="noStrike">
                <a:solidFill>
                  <a:schemeClr val="dk1"/>
                </a:solidFill>
                <a:latin typeface="Arial"/>
                <a:ea typeface="Arial"/>
                <a:cs typeface="Arial"/>
                <a:sym typeface="Arial"/>
              </a:rPr>
              <a:t>Agents orchestrate interactions between foundation models (FMs), data sources, software applications, and user conversations.</a:t>
            </a:r>
            <a:endParaRPr b="0" i="0" sz="1600" u="none" cap="none" strike="noStrike">
              <a:solidFill>
                <a:schemeClr val="dk1"/>
              </a:solidFill>
              <a:latin typeface="Arial"/>
              <a:ea typeface="Arial"/>
              <a:cs typeface="Arial"/>
              <a:sym typeface="Arial"/>
            </a:endParaRPr>
          </a:p>
        </p:txBody>
      </p:sp>
      <p:pic>
        <p:nvPicPr>
          <p:cNvPr descr="AWS Lambda service icon." id="257" name="Google Shape;257;p21"/>
          <p:cNvPicPr preferRelativeResize="0"/>
          <p:nvPr/>
        </p:nvPicPr>
        <p:blipFill rotWithShape="1">
          <a:blip r:embed="rId3">
            <a:alphaModFix/>
          </a:blip>
          <a:srcRect b="0" l="0" r="0" t="0"/>
          <a:stretch/>
        </p:blipFill>
        <p:spPr>
          <a:xfrm>
            <a:off x="1366180" y="2231335"/>
            <a:ext cx="761760" cy="761760"/>
          </a:xfrm>
          <a:prstGeom prst="rect">
            <a:avLst/>
          </a:prstGeom>
          <a:noFill/>
          <a:ln>
            <a:noFill/>
          </a:ln>
        </p:spPr>
      </p:pic>
      <p:sp>
        <p:nvSpPr>
          <p:cNvPr id="258" name="Google Shape;258;p21"/>
          <p:cNvSpPr/>
          <p:nvPr/>
        </p:nvSpPr>
        <p:spPr>
          <a:xfrm>
            <a:off x="607300" y="2992375"/>
            <a:ext cx="2292000" cy="273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AWS Lambda</a:t>
            </a:r>
            <a:endParaRPr b="0" i="0" sz="1200" u="none" cap="none" strike="noStrike">
              <a:latin typeface="Arial"/>
              <a:ea typeface="Arial"/>
              <a:cs typeface="Arial"/>
              <a:sym typeface="Arial"/>
            </a:endParaRPr>
          </a:p>
        </p:txBody>
      </p:sp>
      <p:sp>
        <p:nvSpPr>
          <p:cNvPr id="259" name="Google Shape;259;p21"/>
          <p:cNvSpPr txBox="1"/>
          <p:nvPr/>
        </p:nvSpPr>
        <p:spPr>
          <a:xfrm>
            <a:off x="143650" y="3949200"/>
            <a:ext cx="36045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200" u="none" cap="none" strike="noStrike">
                <a:solidFill>
                  <a:srgbClr val="232F3E"/>
                </a:solidFill>
                <a:latin typeface="Consolas"/>
                <a:ea typeface="Consolas"/>
                <a:cs typeface="Consolas"/>
                <a:sym typeface="Consolas"/>
              </a:rPr>
              <a:t>boto3.client(‘bedrock-</a:t>
            </a:r>
            <a:r>
              <a:rPr b="0" i="0" lang="en-US" sz="1200" u="none" cap="none" strike="noStrike">
                <a:solidFill>
                  <a:srgbClr val="800080"/>
                </a:solidFill>
                <a:latin typeface="Consolas"/>
                <a:ea typeface="Consolas"/>
                <a:cs typeface="Consolas"/>
                <a:sym typeface="Consolas"/>
              </a:rPr>
              <a:t>agent</a:t>
            </a:r>
            <a:r>
              <a:rPr b="0" i="0" lang="en-US" sz="1200" u="none" cap="none" strike="noStrike">
                <a:solidFill>
                  <a:srgbClr val="232F3E"/>
                </a:solidFill>
                <a:latin typeface="Consolas"/>
                <a:ea typeface="Consolas"/>
                <a:cs typeface="Consolas"/>
                <a:sym typeface="Consolas"/>
              </a:rPr>
              <a:t>-runtime’)</a:t>
            </a:r>
            <a:endParaRPr b="0" i="0" sz="1200" u="none" cap="none" strike="noStrike">
              <a:latin typeface="Arial"/>
              <a:ea typeface="Arial"/>
              <a:cs typeface="Arial"/>
              <a:sym typeface="Arial"/>
            </a:endParaRPr>
          </a:p>
        </p:txBody>
      </p:sp>
      <p:sp>
        <p:nvSpPr>
          <p:cNvPr id="260" name="Google Shape;260;p21"/>
          <p:cNvSpPr txBox="1"/>
          <p:nvPr/>
        </p:nvSpPr>
        <p:spPr>
          <a:xfrm>
            <a:off x="143650" y="3433225"/>
            <a:ext cx="3072600" cy="419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200" u="none" cap="none" strike="noStrike">
                <a:solidFill>
                  <a:srgbClr val="232F3E"/>
                </a:solidFill>
                <a:latin typeface="Consolas"/>
                <a:ea typeface="Consolas"/>
                <a:cs typeface="Consolas"/>
                <a:sym typeface="Consolas"/>
              </a:rPr>
              <a:t>boto3.client(‘bedrock-runtime’)</a:t>
            </a:r>
            <a:endParaRPr b="0" i="0" sz="1200" u="none" cap="none" strike="noStrike">
              <a:latin typeface="Arial"/>
              <a:ea typeface="Arial"/>
              <a:cs typeface="Arial"/>
              <a:sym typeface="Arial"/>
            </a:endParaRPr>
          </a:p>
        </p:txBody>
      </p:sp>
      <p:pic>
        <p:nvPicPr>
          <p:cNvPr id="261" name="Google Shape;261;p21"/>
          <p:cNvPicPr preferRelativeResize="0"/>
          <p:nvPr/>
        </p:nvPicPr>
        <p:blipFill>
          <a:blip r:embed="rId4">
            <a:alphaModFix/>
          </a:blip>
          <a:stretch>
            <a:fillRect/>
          </a:stretch>
        </p:blipFill>
        <p:spPr>
          <a:xfrm>
            <a:off x="3444850" y="1958351"/>
            <a:ext cx="5443825" cy="290104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2"/>
          <p:cNvSpPr txBox="1"/>
          <p:nvPr/>
        </p:nvSpPr>
        <p:spPr>
          <a:xfrm>
            <a:off x="274320" y="182880"/>
            <a:ext cx="2632200" cy="64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i="0" lang="en-US" sz="2800" u="none" cap="none" strike="noStrike">
                <a:solidFill>
                  <a:schemeClr val="dk1"/>
                </a:solidFill>
                <a:latin typeface="Arial"/>
                <a:ea typeface="Arial"/>
                <a:cs typeface="Arial"/>
                <a:sym typeface="Arial"/>
              </a:rPr>
              <a:t>Conclusion</a:t>
            </a:r>
            <a:endParaRPr b="0" i="0" sz="2800" u="none" cap="none" strike="noStrike">
              <a:solidFill>
                <a:schemeClr val="dk1"/>
              </a:solidFill>
              <a:latin typeface="Arial"/>
              <a:ea typeface="Arial"/>
              <a:cs typeface="Arial"/>
              <a:sym typeface="Arial"/>
            </a:endParaRPr>
          </a:p>
        </p:txBody>
      </p:sp>
      <p:sp>
        <p:nvSpPr>
          <p:cNvPr id="267" name="Google Shape;267;p22"/>
          <p:cNvSpPr txBox="1"/>
          <p:nvPr/>
        </p:nvSpPr>
        <p:spPr>
          <a:xfrm>
            <a:off x="350525" y="844675"/>
            <a:ext cx="8231400" cy="1603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1600">
                <a:solidFill>
                  <a:schemeClr val="dk1"/>
                </a:solidFill>
                <a:highlight>
                  <a:srgbClr val="FFFFFF"/>
                </a:highlight>
              </a:rPr>
              <a:t>In summary, our study successfully achieved its primary objective:the development of Knowl-EDge, a Serverless Backend Learning Service designed for developers and technical support. By using the power of Generative AI with LLM including RAG, we are able to improve the functionality and effectiveness of the service. The integration of Agents for Amazon Bedrock Knowledge Base ensures that consumers of this API can efficiently inquire about and access crucial information about our applications.</a:t>
            </a:r>
            <a:endParaRPr b="0" i="0" sz="1600" u="none" cap="none" strike="noStrike">
              <a:latin typeface="Arial"/>
              <a:ea typeface="Arial"/>
              <a:cs typeface="Arial"/>
              <a:sym typeface="Arial"/>
            </a:endParaRPr>
          </a:p>
        </p:txBody>
      </p:sp>
      <p:sp>
        <p:nvSpPr>
          <p:cNvPr id="268" name="Google Shape;268;p22"/>
          <p:cNvSpPr txBox="1"/>
          <p:nvPr/>
        </p:nvSpPr>
        <p:spPr>
          <a:xfrm>
            <a:off x="241921" y="2656800"/>
            <a:ext cx="2526000" cy="64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i="0" lang="en-US" sz="1900" u="none" cap="none" strike="noStrike">
                <a:solidFill>
                  <a:schemeClr val="dk1"/>
                </a:solidFill>
                <a:latin typeface="Arial"/>
                <a:ea typeface="Arial"/>
                <a:cs typeface="Arial"/>
                <a:sym typeface="Arial"/>
              </a:rPr>
              <a:t>Recommendation</a:t>
            </a:r>
            <a:endParaRPr b="0" i="0" sz="1900" u="none" cap="none" strike="noStrike">
              <a:solidFill>
                <a:schemeClr val="dk1"/>
              </a:solidFill>
              <a:latin typeface="Arial"/>
              <a:ea typeface="Arial"/>
              <a:cs typeface="Arial"/>
              <a:sym typeface="Arial"/>
            </a:endParaRPr>
          </a:p>
        </p:txBody>
      </p:sp>
      <p:sp>
        <p:nvSpPr>
          <p:cNvPr id="269" name="Google Shape;269;p22"/>
          <p:cNvSpPr txBox="1"/>
          <p:nvPr/>
        </p:nvSpPr>
        <p:spPr>
          <a:xfrm>
            <a:off x="274325" y="3225250"/>
            <a:ext cx="5382600" cy="12927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100000"/>
              </a:lnSpc>
              <a:spcBef>
                <a:spcPts val="0"/>
              </a:spcBef>
              <a:spcAft>
                <a:spcPts val="0"/>
              </a:spcAft>
              <a:buClr>
                <a:schemeClr val="dk1"/>
              </a:buClr>
              <a:buSzPts val="1600"/>
              <a:buFont typeface="Arial"/>
              <a:buChar char="●"/>
            </a:pPr>
            <a:r>
              <a:rPr b="0" i="0" lang="en-US" sz="1600" cap="none" strike="noStrike">
                <a:solidFill>
                  <a:schemeClr val="dk1"/>
                </a:solidFill>
                <a:latin typeface="Arial"/>
                <a:ea typeface="Arial"/>
                <a:cs typeface="Arial"/>
                <a:sym typeface="Arial"/>
              </a:rPr>
              <a:t>Foundation Model Selection</a:t>
            </a:r>
            <a:endParaRPr sz="1600">
              <a:solidFill>
                <a:schemeClr val="dk1"/>
              </a:solidFill>
            </a:endParaRPr>
          </a:p>
          <a:p>
            <a:pPr indent="-330200" lvl="0" marL="457200" marR="0" rtl="0" algn="l">
              <a:lnSpc>
                <a:spcPct val="100000"/>
              </a:lnSpc>
              <a:spcBef>
                <a:spcPts val="0"/>
              </a:spcBef>
              <a:spcAft>
                <a:spcPts val="0"/>
              </a:spcAft>
              <a:buClr>
                <a:schemeClr val="dk1"/>
              </a:buClr>
              <a:buSzPts val="1600"/>
              <a:buFont typeface="Arial"/>
              <a:buChar char="●"/>
            </a:pPr>
            <a:r>
              <a:rPr b="0" i="0" lang="en-US" sz="1600" cap="none" strike="noStrike">
                <a:solidFill>
                  <a:schemeClr val="dk1"/>
                </a:solidFill>
                <a:latin typeface="Arial"/>
                <a:ea typeface="Arial"/>
                <a:cs typeface="Arial"/>
                <a:sym typeface="Arial"/>
              </a:rPr>
              <a:t>Prompt Engineering techniques</a:t>
            </a:r>
            <a:endParaRPr b="0" i="0" sz="1600"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chemeClr val="dk1"/>
              </a:buClr>
              <a:buSzPts val="1600"/>
              <a:buChar char="●"/>
            </a:pPr>
            <a:r>
              <a:rPr lang="en-US" sz="1600">
                <a:solidFill>
                  <a:schemeClr val="dk1"/>
                </a:solidFill>
              </a:rPr>
              <a:t>Evaluate other Vector Databases</a:t>
            </a:r>
            <a:endParaRPr sz="1600">
              <a:solidFill>
                <a:schemeClr val="dk1"/>
              </a:solidFill>
            </a:endParaRPr>
          </a:p>
        </p:txBody>
      </p:sp>
      <p:pic>
        <p:nvPicPr>
          <p:cNvPr id="270" name="Google Shape;270;p22"/>
          <p:cNvPicPr preferRelativeResize="0"/>
          <p:nvPr/>
        </p:nvPicPr>
        <p:blipFill>
          <a:blip r:embed="rId3">
            <a:alphaModFix/>
          </a:blip>
          <a:stretch>
            <a:fillRect/>
          </a:stretch>
        </p:blipFill>
        <p:spPr>
          <a:xfrm>
            <a:off x="4323425" y="2428200"/>
            <a:ext cx="3677575" cy="2510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