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erriweather Light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Open Sans SemiBold"/>
      <p:regular r:id="rId18"/>
      <p:bold r:id="rId19"/>
      <p:italic r:id="rId20"/>
      <p:boldItalic r:id="rId21"/>
    </p:embeddedFont>
    <p:embeddedFont>
      <p:font typeface="Vidaloka"/>
      <p:regular r:id="rId22"/>
    </p:embeddedFont>
    <p:embeddedFont>
      <p:font typeface="Russo One"/>
      <p:regular r:id="rId23"/>
    </p:embeddedFont>
    <p:embeddedFont>
      <p:font typeface="Mako"/>
      <p:regular r:id="rId24"/>
    </p:embeddedFont>
    <p:embeddedFont>
      <p:font typeface="Crimson Text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32" Type="http://schemas.openxmlformats.org/officeDocument/2006/relationships/font" Target="fonts/OpenSans-boldItalic.fntdata"/><Relationship Id="rId20" Type="http://schemas.openxmlformats.org/officeDocument/2006/relationships/font" Target="fonts/OpenSansSemiBold-italic.fntdata"/><Relationship Id="rId22" Type="http://schemas.openxmlformats.org/officeDocument/2006/relationships/font" Target="fonts/Vidaloka-regular.fntdata"/><Relationship Id="rId21" Type="http://schemas.openxmlformats.org/officeDocument/2006/relationships/font" Target="fonts/OpenSansSemiBold-boldItalic.fntdata"/><Relationship Id="rId24" Type="http://schemas.openxmlformats.org/officeDocument/2006/relationships/font" Target="fonts/Mako-regular.fntdata"/><Relationship Id="rId23" Type="http://schemas.openxmlformats.org/officeDocument/2006/relationships/font" Target="fonts/RussoOne-regular.fntdata"/><Relationship Id="rId26" Type="http://schemas.openxmlformats.org/officeDocument/2006/relationships/font" Target="fonts/CrimsonText-bold.fntdata"/><Relationship Id="rId25" Type="http://schemas.openxmlformats.org/officeDocument/2006/relationships/font" Target="fonts/CrimsonText-regular.fntdata"/><Relationship Id="rId28" Type="http://schemas.openxmlformats.org/officeDocument/2006/relationships/font" Target="fonts/CrimsonText-boldItalic.fntdata"/><Relationship Id="rId27" Type="http://schemas.openxmlformats.org/officeDocument/2006/relationships/font" Target="fonts/CrimsonText-italic.fntdata"/><Relationship Id="rId29" Type="http://schemas.openxmlformats.org/officeDocument/2006/relationships/font" Target="fonts/OpenSans-regular.fntdata"/><Relationship Id="rId11" Type="http://schemas.openxmlformats.org/officeDocument/2006/relationships/font" Target="fonts/MerriweatherLight-bold.fntdata"/><Relationship Id="rId10" Type="http://schemas.openxmlformats.org/officeDocument/2006/relationships/font" Target="fonts/MerriweatherLight-regular.fntdata"/><Relationship Id="rId13" Type="http://schemas.openxmlformats.org/officeDocument/2006/relationships/font" Target="fonts/MerriweatherLight-boldItalic.fntdata"/><Relationship Id="rId12" Type="http://schemas.openxmlformats.org/officeDocument/2006/relationships/font" Target="fonts/MerriweatherLight-italic.fntdata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OpenSansSemiBold-bold.fntdata"/><Relationship Id="rId18" Type="http://schemas.openxmlformats.org/officeDocument/2006/relationships/font" Target="fonts/Open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Здравствуйте, мы команда 7.4. Сегодня представим вам отчет о проделанной работе за 2ю аттестацию.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c2850140a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c2850140a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Начнем с backend части приложения. Несмотря на то, backend часть не требовалась на 2ю аттестацию, наша команда подготовила инфраструктуру и развернула приложение на удаленном сервере.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d10175b8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d10175b8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Перейдем к мобильной версии приложения.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d10175b8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d10175b8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Перейдем к демонстрации функционала.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c2850140a5_1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c2850140a5_1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77" name="Google Shape;77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9" name="Google Shape;89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1" name="Google Shape;91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3" name="Google Shape;93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98" name="Google Shape;98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10" name="Google Shape;110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13" name="Google Shape;113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1" name="Google Shape;121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9" name="Google Shape;129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5" name="Google Shape;135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3" name="Google Shape;143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51" name="Google Shape;151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556784" y="44027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56" name="Google Shape;156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57" name="Google Shape;157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67" name="Google Shape;167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8" name="Google Shape;168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95309" y="4401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75" name="Google Shape;175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1" name="Google Shape;191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3" name="Google Shape;193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5" name="Google Shape;195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7" name="Google Shape;197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8" name="Google Shape;198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11" name="Google Shape;211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8" name="Google Shape;218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19" name="Google Shape;219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0" name="Google Shape;22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6" name="Google Shape;226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27" name="Google Shape;227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8" name="Google Shape;228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38" name="Google Shape;238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4" name="Google Shape;244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45" name="Google Shape;245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0" name="Google Shape;260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8" name="Google Shape;28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95309" y="44185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7" name="Google Shape;267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9" name="Google Shape;269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71" name="Google Shape;271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7" name="Google Shape;277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4" name="Google Shape;28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6" name="Google Shape;28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8" name="Google Shape;28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0" name="Google Shape;29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2" name="Google Shape;29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96" name="Google Shape;29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1" name="Google Shape;301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3" name="Google Shape;303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5" name="Google Shape;305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7" name="Google Shape;307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9" name="Google Shape;309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1" name="Google Shape;311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18" name="Google Shape;318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7" name="Google Shape;327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9" name="Google Shape;329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1" name="Google Shape;331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3" name="Google Shape;333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35" name="Google Shape;335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0" name="Google Shape;340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2" name="Google Shape;342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4" name="Google Shape;344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6" name="Google Shape;346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8" name="Google Shape;358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59" name="Google Shape;359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1" name="Google Shape;361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3" name="Google Shape;363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5" name="Google Shape;365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7" name="Google Shape;367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3" name="Google Shape;373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4" name="Google Shape;374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5" name="Google Shape;375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6" name="Google Shape;376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7" name="Google Shape;377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8" name="Google Shape;378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79" name="Google Shape;379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8" name="Google Shape;388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0" name="Google Shape;390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92" name="Google Shape;392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03" name="Google Shape;403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05" name="Google Shape;405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07" name="Google Shape;407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08" name="Google Shape;408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95309" y="4483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2" name="Google Shape;412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17" name="Google Shape;417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2" name="Google Shape;42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4" name="Google Shape;42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6" name="Google Shape;42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7" name="Google Shape;42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3" name="Google Shape;43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5" name="Google Shape;43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8" name="Google Shape;438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9" name="Google Shape;439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44" name="Google Shape;444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45" name="Google Shape;445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51" name="Google Shape;451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63" name="Google Shape;463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4" name="Google Shape;464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5" name="Google Shape;46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8" name="Google Shape;468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0" name="Google Shape;470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72" name="Google Shape;472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77" name="Google Shape;477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8" name="Google Shape;478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80" name="Google Shape;480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82" name="Google Shape;482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3" name="Google Shape;483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0" name="Google Shape;490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2" name="Google Shape;492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95309" y="4483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2" name="Google Shape;502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Google Shape;50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Google Shape;513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1" name="Google Shape;51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595309" y="4483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6" name="Google Shape;56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95309" y="4483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4" name="Google Shape;64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595309" y="4483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95309" y="4483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buNone/>
              <a:defRPr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buNone/>
              <a:defRPr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buNone/>
              <a:defRPr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buNone/>
              <a:defRPr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buNone/>
              <a:defRPr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buNone/>
              <a:defRPr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buNone/>
              <a:defRPr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buNone/>
              <a:defRPr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4"/>
          <p:cNvSpPr txBox="1"/>
          <p:nvPr>
            <p:ph type="ctrTitle"/>
          </p:nvPr>
        </p:nvSpPr>
        <p:spPr>
          <a:xfrm>
            <a:off x="1039975" y="1324500"/>
            <a:ext cx="7064100" cy="15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Bills Collector</a:t>
            </a:r>
            <a:endParaRPr/>
          </a:p>
        </p:txBody>
      </p:sp>
      <p:sp>
        <p:nvSpPr>
          <p:cNvPr id="525" name="Google Shape;525;p5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Команда 7.4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5"/>
          <p:cNvSpPr txBox="1"/>
          <p:nvPr>
            <p:ph idx="4294967295" type="title"/>
          </p:nvPr>
        </p:nvSpPr>
        <p:spPr>
          <a:xfrm>
            <a:off x="713250" y="5623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</a:t>
            </a:r>
            <a:endParaRPr/>
          </a:p>
        </p:txBody>
      </p:sp>
      <p:sp>
        <p:nvSpPr>
          <p:cNvPr id="531" name="Google Shape;531;p55"/>
          <p:cNvSpPr txBox="1"/>
          <p:nvPr>
            <p:ph idx="12" type="sldNum"/>
          </p:nvPr>
        </p:nvSpPr>
        <p:spPr>
          <a:xfrm>
            <a:off x="8595309" y="448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55"/>
          <p:cNvSpPr txBox="1"/>
          <p:nvPr>
            <p:ph idx="2" type="subTitle"/>
          </p:nvPr>
        </p:nvSpPr>
        <p:spPr>
          <a:xfrm>
            <a:off x="63150" y="1253950"/>
            <a:ext cx="9017700" cy="9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Приложение развернуто на удаленном сервере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Настроено </a:t>
            </a:r>
            <a:r>
              <a:rPr lang="en" sz="2000">
                <a:solidFill>
                  <a:schemeClr val="dk1"/>
                </a:solidFill>
              </a:rPr>
              <a:t>межсервисное</a:t>
            </a:r>
            <a:r>
              <a:rPr lang="en" sz="2000">
                <a:solidFill>
                  <a:schemeClr val="dk1"/>
                </a:solidFill>
              </a:rPr>
              <a:t> взаимодействие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6"/>
          <p:cNvSpPr txBox="1"/>
          <p:nvPr>
            <p:ph idx="2" type="subTitle"/>
          </p:nvPr>
        </p:nvSpPr>
        <p:spPr>
          <a:xfrm>
            <a:off x="63150" y="1253950"/>
            <a:ext cx="9017700" cy="13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●"/>
            </a:pPr>
            <a:r>
              <a:rPr lang="en" sz="2000">
                <a:solidFill>
                  <a:schemeClr val="dk1"/>
                </a:solidFill>
              </a:rPr>
              <a:t>Реализованы основные сценарии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Использован Material Design и динамические цвета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Подключена AppMetrica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38" name="Google Shape;538;p56"/>
          <p:cNvSpPr txBox="1"/>
          <p:nvPr>
            <p:ph idx="4294967295" type="title"/>
          </p:nvPr>
        </p:nvSpPr>
        <p:spPr>
          <a:xfrm>
            <a:off x="713250" y="5623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endParaRPr/>
          </a:p>
        </p:txBody>
      </p:sp>
      <p:sp>
        <p:nvSpPr>
          <p:cNvPr id="539" name="Google Shape;539;p56"/>
          <p:cNvSpPr txBox="1"/>
          <p:nvPr>
            <p:ph idx="12" type="sldNum"/>
          </p:nvPr>
        </p:nvSpPr>
        <p:spPr>
          <a:xfrm>
            <a:off x="8595309" y="448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7"/>
          <p:cNvSpPr txBox="1"/>
          <p:nvPr>
            <p:ph idx="4294967295" type="title"/>
          </p:nvPr>
        </p:nvSpPr>
        <p:spPr>
          <a:xfrm>
            <a:off x="713250" y="5623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45" name="Google Shape;545;p57"/>
          <p:cNvSpPr txBox="1"/>
          <p:nvPr>
            <p:ph idx="12" type="sldNum"/>
          </p:nvPr>
        </p:nvSpPr>
        <p:spPr>
          <a:xfrm>
            <a:off x="8595309" y="44818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262" y="1198462"/>
            <a:ext cx="2746575" cy="27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ctrTitle"/>
          </p:nvPr>
        </p:nvSpPr>
        <p:spPr>
          <a:xfrm>
            <a:off x="361450" y="1265850"/>
            <a:ext cx="7064100" cy="15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Bills Collector</a:t>
            </a:r>
            <a:endParaRPr/>
          </a:p>
        </p:txBody>
      </p:sp>
      <p:sp>
        <p:nvSpPr>
          <p:cNvPr id="552" name="Google Shape;552;p58"/>
          <p:cNvSpPr txBox="1"/>
          <p:nvPr>
            <p:ph idx="1" type="subTitle"/>
          </p:nvPr>
        </p:nvSpPr>
        <p:spPr>
          <a:xfrm>
            <a:off x="1375075" y="3351975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Команда 7.4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53" name="Google Shape;55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175" y="454100"/>
            <a:ext cx="1960101" cy="196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