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:go="http://customooxmlschemas.google.com/" r:id="rId28" roundtripDataSignature="AMtx7mhtu/LaoW16I9j+mw5uSN+/8/Qvd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66CCBCC-207F-423C-8EEF-3BAB4F974FEC}">
  <a:tblStyle styleId="{166CCBCC-207F-423C-8EEF-3BAB4F974FEC}" styleName="Table_0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customschemas.google.com/relationships/presentationmetadata" Target="metadata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e19cd15a44_0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g2e19cd15a44_0_25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e19cd15a44_0_3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g2e19cd15a44_0_34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2e19cd15a44_0_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g2e19cd15a44_0_26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2e19cd15a44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g2e19cd15a44_0_2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2e19cd15a44_0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g2e19cd15a44_0_22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2e19cd15a44_0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g2e19cd15a44_0_27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2e19cd15a44_0_3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g2e19cd15a44_0_30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2e19cd15a44_0_3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g2e19cd15a44_0_3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2e19cd15a44_0_3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g2e19cd15a44_0_37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2e19cd15a44_0_3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g2e19cd15a44_0_38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e19cd15a4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g2e19cd15a44_0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2e2265a3c16_2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g2e2265a3c16_2_2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2e2265a3c16_2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g2e2265a3c16_2_20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e19cd15a44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g2e19cd15a44_0_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e19cd15a44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g2e19cd15a44_0_2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e2265a3c16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g2e2265a3c16_2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e19cd15a44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g2e19cd15a44_0_9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e19cd15a44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g2e19cd15a44_0_10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e19cd15a44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g2e19cd15a44_0_16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e19cd15a44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g2e19cd15a44_0_23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8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8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7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8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8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0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0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7575"/>
              </a:buClr>
              <a:buSzPts val="2400"/>
              <a:buNone/>
              <a:defRPr sz="2400">
                <a:solidFill>
                  <a:srgbClr val="757575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2000"/>
              <a:buNone/>
              <a:defRPr sz="2000">
                <a:solidFill>
                  <a:srgbClr val="757575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800"/>
              <a:buNone/>
              <a:defRPr sz="1800">
                <a:solidFill>
                  <a:srgbClr val="757575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9pPr>
          </a:lstStyle>
          <a:p/>
        </p:txBody>
      </p:sp>
      <p:sp>
        <p:nvSpPr>
          <p:cNvPr id="26" name="Google Shape;26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1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21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2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2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22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22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22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5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5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6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6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9" name="Google Shape;9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0" name="Google Shape;10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8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3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2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1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2.png"/><Relationship Id="rId5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jpg"/><Relationship Id="rId4" Type="http://schemas.openxmlformats.org/officeDocument/2006/relationships/image" Target="../media/image17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4" name="Google Shape;84;p1"/>
          <p:cNvGraphicFramePr/>
          <p:nvPr/>
        </p:nvGraphicFramePr>
        <p:xfrm>
          <a:off x="270164" y="18392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{166CCBCC-207F-423C-8EEF-3BAB4F974FEC}</a:tableStyleId>
              </a:tblPr>
              <a:tblGrid>
                <a:gridCol w="2070325"/>
                <a:gridCol w="9598675"/>
              </a:tblGrid>
              <a:tr h="347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화면명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>
                          <a:latin typeface="Arial"/>
                          <a:ea typeface="Arial"/>
                          <a:cs typeface="Arial"/>
                          <a:sym typeface="Arial"/>
                        </a:rPr>
                        <a:t>로딩화면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347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참고 요구사항 번호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>
                          <a:latin typeface="Arial"/>
                          <a:ea typeface="Arial"/>
                          <a:cs typeface="Arial"/>
                          <a:sym typeface="Arial"/>
                        </a:rPr>
                        <a:t>LOADING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</a:tr>
              <a:tr h="347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비고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graphicFrame>
        <p:nvGraphicFramePr>
          <p:cNvPr id="85" name="Google Shape;85;p1"/>
          <p:cNvGraphicFramePr/>
          <p:nvPr/>
        </p:nvGraphicFramePr>
        <p:xfrm>
          <a:off x="6921534" y="145151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{166CCBCC-207F-423C-8EEF-3BAB4F974FEC}</a:tableStyleId>
              </a:tblPr>
              <a:tblGrid>
                <a:gridCol w="603425"/>
                <a:gridCol w="4420275"/>
              </a:tblGrid>
              <a:tr h="31640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기능명세서</a:t>
                      </a:r>
                      <a:endParaRPr/>
                    </a:p>
                  </a:txBody>
                  <a:tcPr marT="45725" marB="45725" marR="91450" marL="91450" anchor="ctr"/>
                </a:tc>
                <a:tc hMerge="1"/>
              </a:tr>
              <a:tr h="8022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로딩이 종료되면 로그인 화면으로 넘어간다. </a:t>
                      </a:r>
                      <a:endParaRPr sz="1200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pic>
        <p:nvPicPr>
          <p:cNvPr id="86" name="Google Shape;86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175" y="1451525"/>
            <a:ext cx="2519999" cy="5040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" name="Google Shape;219;g2e19cd15a44_0_2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175" y="1451534"/>
            <a:ext cx="2519999" cy="5040001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20" name="Google Shape;220;g2e19cd15a44_0_250"/>
          <p:cNvGraphicFramePr/>
          <p:nvPr/>
        </p:nvGraphicFramePr>
        <p:xfrm>
          <a:off x="270164" y="18392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{166CCBCC-207F-423C-8EEF-3BAB4F974FEC}</a:tableStyleId>
              </a:tblPr>
              <a:tblGrid>
                <a:gridCol w="2078250"/>
                <a:gridCol w="9590750"/>
              </a:tblGrid>
              <a:tr h="347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화면명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>
                          <a:latin typeface="Arial"/>
                          <a:ea typeface="Arial"/>
                          <a:cs typeface="Arial"/>
                          <a:sym typeface="Arial"/>
                        </a:rPr>
                        <a:t>캘린더 화면 -&gt; 식단 목록 화면_Selected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347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참고 요구사항 번호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MAIN02_FOODLIST-02_SELECT</a:t>
                      </a:r>
                      <a:endParaRPr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</a:tr>
              <a:tr h="347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비고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>
                          <a:latin typeface="Arial"/>
                          <a:ea typeface="Arial"/>
                          <a:cs typeface="Arial"/>
                          <a:sym typeface="Arial"/>
                        </a:rPr>
                        <a:t>메뉴 선택시 발생되는 화면 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graphicFrame>
        <p:nvGraphicFramePr>
          <p:cNvPr id="221" name="Google Shape;221;g2e19cd15a44_0_250"/>
          <p:cNvGraphicFramePr/>
          <p:nvPr/>
        </p:nvGraphicFramePr>
        <p:xfrm>
          <a:off x="5509684" y="145151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{166CCBCC-207F-423C-8EEF-3BAB4F974FEC}</a:tableStyleId>
              </a:tblPr>
              <a:tblGrid>
                <a:gridCol w="773000"/>
                <a:gridCol w="5662550"/>
              </a:tblGrid>
              <a:tr h="31640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기능명세서</a:t>
                      </a:r>
                      <a:endParaRPr/>
                    </a:p>
                  </a:txBody>
                  <a:tcPr marT="45725" marB="45725" marR="91450" marL="91450" anchor="ctr"/>
                </a:tc>
                <a:tc hMerge="1"/>
              </a:tr>
              <a:tr h="8022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sz="1200"/>
                        <a:t>해당 일자 기준 주차 달력을 보여준다. 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sz="1200"/>
                        <a:t>[식단이 있을 경우]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sz="1200"/>
                        <a:t>-원하는 일자 클릭하면 그 일자에 맞는 </a:t>
                      </a:r>
                      <a:r>
                        <a:rPr lang="ko-KR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MAIN02_FOODLIST-02</a:t>
                      </a:r>
                      <a:r>
                        <a:rPr lang="ko-KR" sz="1200"/>
                        <a:t> 화면을 보여준다. 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sz="1200"/>
                        <a:t>[식단이 없을 경우]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sz="1200"/>
                        <a:t>-</a:t>
                      </a:r>
                      <a:r>
                        <a:rPr lang="ko-KR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MAIN02_FOODLIST-01 </a:t>
                      </a:r>
                      <a:r>
                        <a:rPr lang="ko-KR" sz="1200"/>
                        <a:t>화면으로 이동한다.</a:t>
                      </a:r>
                      <a:endParaRPr sz="1200"/>
                    </a:p>
                  </a:txBody>
                  <a:tcPr marT="45725" marB="45725" marR="91450" marL="91450" anchor="ctr"/>
                </a:tc>
              </a:tr>
              <a:tr h="535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-user가 기록한 사진을 보여준다.</a:t>
                      </a: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-text로 등록한 경우 디폴트 사진으로 보여준다. </a:t>
                      </a: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</a:tr>
              <a:tr h="446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하위 버튼 클릭시 전체~메뉴명을 보여준다.</a:t>
                      </a: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</a:tr>
              <a:tr h="3736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4~7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sz="1200"/>
                        <a:t>해당 메뉴 칼로리, 탄수화물, 단백질, 지방 정보를 보여준다.</a:t>
                      </a:r>
                      <a:endParaRPr sz="1200"/>
                    </a:p>
                  </a:txBody>
                  <a:tcPr marT="45725" marB="45725" marR="91450" marL="91450" anchor="ctr"/>
                </a:tc>
              </a:tr>
              <a:tr h="3736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수정 버튼을 클릭시 </a:t>
                      </a:r>
                      <a:r>
                        <a:rPr lang="ko-KR" sz="1200">
                          <a:highlight>
                            <a:schemeClr val="lt1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MAIN02_FOODLIST-02_MODIFY 화면으로 이동한다.</a:t>
                      </a:r>
                      <a:endParaRPr sz="12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736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삭제 버튼을 클릭시 </a:t>
                      </a:r>
                      <a:r>
                        <a:rPr lang="ko-KR" sz="1200">
                          <a:highlight>
                            <a:schemeClr val="lt1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MAIN02_FOODLIST-02_DELETE 화면으로 이동한다.</a:t>
                      </a:r>
                      <a:endParaRPr sz="12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6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200"/>
                        <a:t>홈버튼 클릭시 </a:t>
                      </a:r>
                      <a:r>
                        <a:rPr lang="ko-KR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MAIN01_HOME</a:t>
                      </a:r>
                      <a:r>
                        <a:rPr lang="ko-KR" sz="1200"/>
                        <a:t> 화면으로 이동한다.</a:t>
                      </a:r>
                      <a:endParaRPr sz="12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6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캘린더 버튼 클릭시 </a:t>
                      </a:r>
                      <a:r>
                        <a:rPr lang="ko-KR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MAIN02_CALENDAR</a:t>
                      </a:r>
                      <a:r>
                        <a:rPr lang="ko-KR" sz="1200"/>
                        <a:t> 화면으로 이동한다.</a:t>
                      </a:r>
                      <a:endParaRPr sz="12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6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12</a:t>
                      </a: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그래프 버튼 클릭시 </a:t>
                      </a:r>
                      <a:r>
                        <a:rPr lang="ko-KR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MAIN03_GRAPH</a:t>
                      </a:r>
                      <a:r>
                        <a:rPr lang="ko-KR" sz="1200"/>
                        <a:t> 화면으로 이동한다.</a:t>
                      </a:r>
                      <a:endParaRPr sz="12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6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13</a:t>
                      </a: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마이페이지 버튼 클릭시 </a:t>
                      </a:r>
                      <a:r>
                        <a:rPr lang="ko-KR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MAIN04_MYPAGE</a:t>
                      </a:r>
                      <a:r>
                        <a:rPr lang="ko-KR" sz="1200"/>
                        <a:t> 화면으로 이동한다. </a:t>
                      </a:r>
                      <a:endParaRPr sz="12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6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14</a:t>
                      </a: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sz="1200"/>
                        <a:t>“+”버튼 클릭시 </a:t>
                      </a:r>
                      <a:r>
                        <a:rPr lang="ko-KR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MAIN02_FOODLIST-01 </a:t>
                      </a:r>
                      <a:r>
                        <a:rPr lang="ko-KR" sz="1200"/>
                        <a:t>화면처럼 보여준다. </a:t>
                      </a:r>
                      <a:endParaRPr sz="12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22" name="Google Shape;222;g2e19cd15a44_0_250"/>
          <p:cNvSpPr txBox="1"/>
          <p:nvPr/>
        </p:nvSpPr>
        <p:spPr>
          <a:xfrm>
            <a:off x="97275" y="1816888"/>
            <a:ext cx="421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①</a:t>
            </a:r>
            <a:endParaRPr/>
          </a:p>
        </p:txBody>
      </p:sp>
      <p:sp>
        <p:nvSpPr>
          <p:cNvPr id="223" name="Google Shape;223;g2e19cd15a44_0_250"/>
          <p:cNvSpPr txBox="1"/>
          <p:nvPr/>
        </p:nvSpPr>
        <p:spPr>
          <a:xfrm>
            <a:off x="385925" y="2249363"/>
            <a:ext cx="421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②</a:t>
            </a:r>
            <a:endParaRPr/>
          </a:p>
        </p:txBody>
      </p:sp>
      <p:sp>
        <p:nvSpPr>
          <p:cNvPr id="224" name="Google Shape;224;g2e19cd15a44_0_250"/>
          <p:cNvSpPr txBox="1"/>
          <p:nvPr/>
        </p:nvSpPr>
        <p:spPr>
          <a:xfrm>
            <a:off x="97275" y="3391138"/>
            <a:ext cx="421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③</a:t>
            </a:r>
            <a:endParaRPr/>
          </a:p>
        </p:txBody>
      </p:sp>
      <p:sp>
        <p:nvSpPr>
          <p:cNvPr id="225" name="Google Shape;225;g2e19cd15a44_0_250"/>
          <p:cNvSpPr txBox="1"/>
          <p:nvPr/>
        </p:nvSpPr>
        <p:spPr>
          <a:xfrm>
            <a:off x="97275" y="3883738"/>
            <a:ext cx="421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④</a:t>
            </a:r>
            <a:endParaRPr/>
          </a:p>
        </p:txBody>
      </p:sp>
      <p:sp>
        <p:nvSpPr>
          <p:cNvPr id="226" name="Google Shape;226;g2e19cd15a44_0_250"/>
          <p:cNvSpPr txBox="1"/>
          <p:nvPr/>
        </p:nvSpPr>
        <p:spPr>
          <a:xfrm>
            <a:off x="97275" y="4323788"/>
            <a:ext cx="421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⑤</a:t>
            </a:r>
            <a:endParaRPr/>
          </a:p>
        </p:txBody>
      </p:sp>
      <p:sp>
        <p:nvSpPr>
          <p:cNvPr id="227" name="Google Shape;227;g2e19cd15a44_0_250"/>
          <p:cNvSpPr txBox="1"/>
          <p:nvPr/>
        </p:nvSpPr>
        <p:spPr>
          <a:xfrm>
            <a:off x="97275" y="4774038"/>
            <a:ext cx="421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⑥</a:t>
            </a:r>
            <a:endParaRPr/>
          </a:p>
        </p:txBody>
      </p:sp>
      <p:sp>
        <p:nvSpPr>
          <p:cNvPr id="228" name="Google Shape;228;g2e19cd15a44_0_250"/>
          <p:cNvSpPr txBox="1"/>
          <p:nvPr/>
        </p:nvSpPr>
        <p:spPr>
          <a:xfrm>
            <a:off x="97275" y="5256438"/>
            <a:ext cx="421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⑦</a:t>
            </a:r>
            <a:endParaRPr/>
          </a:p>
        </p:txBody>
      </p:sp>
      <p:sp>
        <p:nvSpPr>
          <p:cNvPr id="229" name="Google Shape;229;g2e19cd15a44_0_250"/>
          <p:cNvSpPr txBox="1"/>
          <p:nvPr/>
        </p:nvSpPr>
        <p:spPr>
          <a:xfrm>
            <a:off x="385925" y="5623863"/>
            <a:ext cx="421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⑧</a:t>
            </a:r>
            <a:endParaRPr/>
          </a:p>
        </p:txBody>
      </p:sp>
      <p:sp>
        <p:nvSpPr>
          <p:cNvPr id="230" name="Google Shape;230;g2e19cd15a44_0_250"/>
          <p:cNvSpPr txBox="1"/>
          <p:nvPr/>
        </p:nvSpPr>
        <p:spPr>
          <a:xfrm>
            <a:off x="1452725" y="5623863"/>
            <a:ext cx="421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⑨</a:t>
            </a:r>
            <a:endParaRPr/>
          </a:p>
        </p:txBody>
      </p:sp>
      <p:sp>
        <p:nvSpPr>
          <p:cNvPr id="231" name="Google Shape;231;g2e19cd15a44_0_250"/>
          <p:cNvSpPr txBox="1"/>
          <p:nvPr/>
        </p:nvSpPr>
        <p:spPr>
          <a:xfrm>
            <a:off x="1945700" y="5951625"/>
            <a:ext cx="421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⑬</a:t>
            </a:r>
            <a:endParaRPr/>
          </a:p>
        </p:txBody>
      </p:sp>
      <p:sp>
        <p:nvSpPr>
          <p:cNvPr id="232" name="Google Shape;232;g2e19cd15a44_0_250"/>
          <p:cNvSpPr txBox="1"/>
          <p:nvPr/>
        </p:nvSpPr>
        <p:spPr>
          <a:xfrm>
            <a:off x="1383825" y="5951625"/>
            <a:ext cx="421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⑫</a:t>
            </a:r>
            <a:endParaRPr/>
          </a:p>
        </p:txBody>
      </p:sp>
      <p:sp>
        <p:nvSpPr>
          <p:cNvPr id="233" name="Google Shape;233;g2e19cd15a44_0_250"/>
          <p:cNvSpPr txBox="1"/>
          <p:nvPr/>
        </p:nvSpPr>
        <p:spPr>
          <a:xfrm>
            <a:off x="779225" y="5951625"/>
            <a:ext cx="421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⑪</a:t>
            </a:r>
            <a:endParaRPr/>
          </a:p>
        </p:txBody>
      </p:sp>
      <p:sp>
        <p:nvSpPr>
          <p:cNvPr id="234" name="Google Shape;234;g2e19cd15a44_0_250"/>
          <p:cNvSpPr txBox="1"/>
          <p:nvPr/>
        </p:nvSpPr>
        <p:spPr>
          <a:xfrm>
            <a:off x="174625" y="5951625"/>
            <a:ext cx="421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⑩</a:t>
            </a:r>
            <a:endParaRPr/>
          </a:p>
        </p:txBody>
      </p:sp>
      <p:sp>
        <p:nvSpPr>
          <p:cNvPr id="235" name="Google Shape;235;g2e19cd15a44_0_250"/>
          <p:cNvSpPr txBox="1"/>
          <p:nvPr/>
        </p:nvSpPr>
        <p:spPr>
          <a:xfrm>
            <a:off x="2638425" y="5459025"/>
            <a:ext cx="421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⑭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" name="Google Shape;240;g2e19cd15a44_0_3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7300" y="1451525"/>
            <a:ext cx="2519999" cy="5040001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41" name="Google Shape;241;g2e19cd15a44_0_346"/>
          <p:cNvGraphicFramePr/>
          <p:nvPr/>
        </p:nvGraphicFramePr>
        <p:xfrm>
          <a:off x="270164" y="18392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{166CCBCC-207F-423C-8EEF-3BAB4F974FEC}</a:tableStyleId>
              </a:tblPr>
              <a:tblGrid>
                <a:gridCol w="2088125"/>
                <a:gridCol w="9580875"/>
              </a:tblGrid>
              <a:tr h="347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화면명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>
                          <a:latin typeface="Arial"/>
                          <a:ea typeface="Arial"/>
                          <a:cs typeface="Arial"/>
                          <a:sym typeface="Arial"/>
                        </a:rPr>
                        <a:t>캘린더 화면 -&gt; </a:t>
                      </a:r>
                      <a:r>
                        <a:rPr lang="ko-KR">
                          <a:latin typeface="Arial"/>
                          <a:ea typeface="Arial"/>
                          <a:cs typeface="Arial"/>
                          <a:sym typeface="Arial"/>
                        </a:rPr>
                        <a:t>식단 목록 화면_Selected -&gt; 식단 목록 화면_Modify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347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참고 요구사항 번호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MAIN02_FOODLIST-02_MODIFY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</a:tr>
              <a:tr h="347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비고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>
                          <a:latin typeface="Arial"/>
                          <a:ea typeface="Arial"/>
                          <a:cs typeface="Arial"/>
                          <a:sym typeface="Arial"/>
                        </a:rPr>
                        <a:t>수정 버튼 클릭할 경우 </a:t>
                      </a:r>
                      <a:r>
                        <a:rPr lang="ko-KR">
                          <a:latin typeface="Arial"/>
                          <a:ea typeface="Arial"/>
                          <a:cs typeface="Arial"/>
                          <a:sym typeface="Arial"/>
                        </a:rPr>
                        <a:t>발생되는 화면 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242" name="Google Shape;242;g2e19cd15a44_0_346"/>
          <p:cNvSpPr txBox="1"/>
          <p:nvPr/>
        </p:nvSpPr>
        <p:spPr>
          <a:xfrm>
            <a:off x="97275" y="1816888"/>
            <a:ext cx="421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①</a:t>
            </a:r>
            <a:endParaRPr/>
          </a:p>
        </p:txBody>
      </p:sp>
      <p:sp>
        <p:nvSpPr>
          <p:cNvPr id="243" name="Google Shape;243;g2e19cd15a44_0_346"/>
          <p:cNvSpPr txBox="1"/>
          <p:nvPr/>
        </p:nvSpPr>
        <p:spPr>
          <a:xfrm>
            <a:off x="385925" y="2249363"/>
            <a:ext cx="421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②</a:t>
            </a:r>
            <a:endParaRPr/>
          </a:p>
        </p:txBody>
      </p:sp>
      <p:sp>
        <p:nvSpPr>
          <p:cNvPr id="244" name="Google Shape;244;g2e19cd15a44_0_346"/>
          <p:cNvSpPr txBox="1"/>
          <p:nvPr/>
        </p:nvSpPr>
        <p:spPr>
          <a:xfrm>
            <a:off x="97275" y="3391138"/>
            <a:ext cx="421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③</a:t>
            </a:r>
            <a:endParaRPr/>
          </a:p>
        </p:txBody>
      </p:sp>
      <p:sp>
        <p:nvSpPr>
          <p:cNvPr id="245" name="Google Shape;245;g2e19cd15a44_0_346"/>
          <p:cNvSpPr txBox="1"/>
          <p:nvPr/>
        </p:nvSpPr>
        <p:spPr>
          <a:xfrm>
            <a:off x="97275" y="3883738"/>
            <a:ext cx="421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④</a:t>
            </a:r>
            <a:endParaRPr/>
          </a:p>
        </p:txBody>
      </p:sp>
      <p:sp>
        <p:nvSpPr>
          <p:cNvPr id="246" name="Google Shape;246;g2e19cd15a44_0_346"/>
          <p:cNvSpPr txBox="1"/>
          <p:nvPr/>
        </p:nvSpPr>
        <p:spPr>
          <a:xfrm>
            <a:off x="97275" y="4323788"/>
            <a:ext cx="421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⑤</a:t>
            </a:r>
            <a:endParaRPr/>
          </a:p>
        </p:txBody>
      </p:sp>
      <p:sp>
        <p:nvSpPr>
          <p:cNvPr id="247" name="Google Shape;247;g2e19cd15a44_0_346"/>
          <p:cNvSpPr txBox="1"/>
          <p:nvPr/>
        </p:nvSpPr>
        <p:spPr>
          <a:xfrm>
            <a:off x="97275" y="4774038"/>
            <a:ext cx="421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⑥</a:t>
            </a:r>
            <a:endParaRPr/>
          </a:p>
        </p:txBody>
      </p:sp>
      <p:sp>
        <p:nvSpPr>
          <p:cNvPr id="248" name="Google Shape;248;g2e19cd15a44_0_346"/>
          <p:cNvSpPr txBox="1"/>
          <p:nvPr/>
        </p:nvSpPr>
        <p:spPr>
          <a:xfrm>
            <a:off x="97275" y="5256438"/>
            <a:ext cx="421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⑦</a:t>
            </a:r>
            <a:endParaRPr/>
          </a:p>
        </p:txBody>
      </p:sp>
      <p:sp>
        <p:nvSpPr>
          <p:cNvPr id="249" name="Google Shape;249;g2e19cd15a44_0_346"/>
          <p:cNvSpPr txBox="1"/>
          <p:nvPr/>
        </p:nvSpPr>
        <p:spPr>
          <a:xfrm>
            <a:off x="385925" y="5623863"/>
            <a:ext cx="421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⑧</a:t>
            </a:r>
            <a:endParaRPr/>
          </a:p>
        </p:txBody>
      </p:sp>
      <p:sp>
        <p:nvSpPr>
          <p:cNvPr id="250" name="Google Shape;250;g2e19cd15a44_0_346"/>
          <p:cNvSpPr txBox="1"/>
          <p:nvPr/>
        </p:nvSpPr>
        <p:spPr>
          <a:xfrm>
            <a:off x="1452725" y="5623863"/>
            <a:ext cx="421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⑨</a:t>
            </a:r>
            <a:endParaRPr/>
          </a:p>
        </p:txBody>
      </p:sp>
      <p:sp>
        <p:nvSpPr>
          <p:cNvPr id="251" name="Google Shape;251;g2e19cd15a44_0_346"/>
          <p:cNvSpPr txBox="1"/>
          <p:nvPr/>
        </p:nvSpPr>
        <p:spPr>
          <a:xfrm>
            <a:off x="1945700" y="5951625"/>
            <a:ext cx="421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⑬</a:t>
            </a:r>
            <a:endParaRPr/>
          </a:p>
        </p:txBody>
      </p:sp>
      <p:sp>
        <p:nvSpPr>
          <p:cNvPr id="252" name="Google Shape;252;g2e19cd15a44_0_346"/>
          <p:cNvSpPr txBox="1"/>
          <p:nvPr/>
        </p:nvSpPr>
        <p:spPr>
          <a:xfrm>
            <a:off x="1383825" y="5951625"/>
            <a:ext cx="421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⑫</a:t>
            </a:r>
            <a:endParaRPr/>
          </a:p>
        </p:txBody>
      </p:sp>
      <p:sp>
        <p:nvSpPr>
          <p:cNvPr id="253" name="Google Shape;253;g2e19cd15a44_0_346"/>
          <p:cNvSpPr txBox="1"/>
          <p:nvPr/>
        </p:nvSpPr>
        <p:spPr>
          <a:xfrm>
            <a:off x="779225" y="5951625"/>
            <a:ext cx="421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⑪</a:t>
            </a:r>
            <a:endParaRPr/>
          </a:p>
        </p:txBody>
      </p:sp>
      <p:sp>
        <p:nvSpPr>
          <p:cNvPr id="254" name="Google Shape;254;g2e19cd15a44_0_346"/>
          <p:cNvSpPr txBox="1"/>
          <p:nvPr/>
        </p:nvSpPr>
        <p:spPr>
          <a:xfrm>
            <a:off x="174625" y="5951625"/>
            <a:ext cx="421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⑩</a:t>
            </a:r>
            <a:endParaRPr/>
          </a:p>
        </p:txBody>
      </p:sp>
      <p:graphicFrame>
        <p:nvGraphicFramePr>
          <p:cNvPr id="255" name="Google Shape;255;g2e19cd15a44_0_346"/>
          <p:cNvGraphicFramePr/>
          <p:nvPr/>
        </p:nvGraphicFramePr>
        <p:xfrm>
          <a:off x="5503634" y="144430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{166CCBCC-207F-423C-8EEF-3BAB4F974FEC}</a:tableStyleId>
              </a:tblPr>
              <a:tblGrid>
                <a:gridCol w="773000"/>
                <a:gridCol w="5662550"/>
              </a:tblGrid>
              <a:tr h="31640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기능명세서</a:t>
                      </a:r>
                      <a:endParaRPr/>
                    </a:p>
                  </a:txBody>
                  <a:tcPr marT="45725" marB="45725" marR="91450" marL="91450" anchor="ctr"/>
                </a:tc>
                <a:tc hMerge="1"/>
              </a:tr>
              <a:tr h="8022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sz="1200"/>
                        <a:t>해당 일자 기준 주차 달력을 보여준다. 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sz="1200"/>
                        <a:t>[식단이 있을 경우]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sz="1200"/>
                        <a:t>-원하는 일자 클릭하면 그 일자에 맞는 </a:t>
                      </a:r>
                      <a:r>
                        <a:rPr lang="ko-KR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MAIN02_FOODLIST-02</a:t>
                      </a:r>
                      <a:r>
                        <a:rPr lang="ko-KR" sz="1200"/>
                        <a:t> 화면을 보여준다. 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sz="1200"/>
                        <a:t>[식단이 없을 경우]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sz="1200"/>
                        <a:t>-</a:t>
                      </a:r>
                      <a:r>
                        <a:rPr lang="ko-KR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MAIN02_FOODLIST-01 </a:t>
                      </a:r>
                      <a:r>
                        <a:rPr lang="ko-KR" sz="1200"/>
                        <a:t>화면으로 이동한다.</a:t>
                      </a:r>
                      <a:endParaRPr sz="1200"/>
                    </a:p>
                  </a:txBody>
                  <a:tcPr marT="45725" marB="45725" marR="91450" marL="91450" anchor="ctr"/>
                </a:tc>
              </a:tr>
              <a:tr h="535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-user가 기록한 사진을 보여준다.</a:t>
                      </a: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-text로 등록한 경우 디폴트 사진으로 보여준다. </a:t>
                      </a: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</a:tr>
              <a:tr h="446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user가 선택한 메뉴명을 보여준다.</a:t>
                      </a: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</a:tr>
              <a:tr h="3736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4~7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sz="1200"/>
                        <a:t>해당 메뉴 칼로리, 탄수화물, 단백질, 지방 정보를 보여준다.</a:t>
                      </a:r>
                      <a:endParaRPr sz="1200"/>
                    </a:p>
                  </a:txBody>
                  <a:tcPr marT="45725" marB="45725" marR="91450" marL="91450" anchor="ctr"/>
                </a:tc>
              </a:tr>
              <a:tr h="3736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취소</a:t>
                      </a:r>
                      <a:r>
                        <a:rPr lang="ko-KR" sz="1200"/>
                        <a:t> 버튼을 클릭시 </a:t>
                      </a:r>
                      <a:r>
                        <a:rPr lang="ko-KR" sz="1200"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MAIN02_FOODLIST-02_SELECT</a:t>
                      </a:r>
                      <a:r>
                        <a:rPr lang="ko-KR" sz="1200">
                          <a:highlight>
                            <a:schemeClr val="lt1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 화면으로 이동한다.</a:t>
                      </a:r>
                      <a:endParaRPr sz="12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736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완료</a:t>
                      </a:r>
                      <a:r>
                        <a:rPr lang="ko-KR" sz="1200"/>
                        <a:t> 버튼을 클릭시 </a:t>
                      </a:r>
                      <a:r>
                        <a:rPr lang="ko-KR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MAIN02_FOODLIST-02</a:t>
                      </a:r>
                      <a:r>
                        <a:rPr lang="ko-KR" sz="1200">
                          <a:highlight>
                            <a:schemeClr val="lt1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 화면으로 이동한다.</a:t>
                      </a:r>
                      <a:endParaRPr sz="12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6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홈버튼 클릭시 </a:t>
                      </a:r>
                      <a:r>
                        <a:rPr lang="ko-KR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MAIN01_HOME</a:t>
                      </a:r>
                      <a:r>
                        <a:rPr lang="ko-KR" sz="1200"/>
                        <a:t> 화면으로 이동한다.</a:t>
                      </a:r>
                      <a:endParaRPr sz="12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6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캘린더 버튼 클릭시 </a:t>
                      </a:r>
                      <a:r>
                        <a:rPr lang="ko-KR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MAIN02_CALENDAR</a:t>
                      </a:r>
                      <a:r>
                        <a:rPr lang="ko-KR" sz="1200"/>
                        <a:t> 화면으로 이동한다.</a:t>
                      </a:r>
                      <a:endParaRPr sz="12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6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12</a:t>
                      </a: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그래프 버튼 클릭시 </a:t>
                      </a:r>
                      <a:r>
                        <a:rPr lang="ko-KR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MAIN03_GRAPH</a:t>
                      </a:r>
                      <a:r>
                        <a:rPr lang="ko-KR" sz="1200"/>
                        <a:t> 화면으로 이동한다.</a:t>
                      </a:r>
                      <a:endParaRPr sz="12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6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13</a:t>
                      </a: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마이페이지 버튼 클릭시 </a:t>
                      </a:r>
                      <a:r>
                        <a:rPr lang="ko-KR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MAIN04_MYPAGE</a:t>
                      </a:r>
                      <a:r>
                        <a:rPr lang="ko-KR" sz="1200"/>
                        <a:t> 화면으로 이동한다. </a:t>
                      </a:r>
                      <a:endParaRPr sz="12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0" name="Google Shape;260;g2e19cd15a44_0_2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295" y="1451525"/>
            <a:ext cx="2406580" cy="5040001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61" name="Google Shape;261;g2e19cd15a44_0_261"/>
          <p:cNvGraphicFramePr/>
          <p:nvPr/>
        </p:nvGraphicFramePr>
        <p:xfrm>
          <a:off x="270164" y="18392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{166CCBCC-207F-423C-8EEF-3BAB4F974FEC}</a:tableStyleId>
              </a:tblPr>
              <a:tblGrid>
                <a:gridCol w="2070300"/>
                <a:gridCol w="9598700"/>
              </a:tblGrid>
              <a:tr h="347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화면명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>
                          <a:latin typeface="Arial"/>
                          <a:ea typeface="Arial"/>
                          <a:cs typeface="Arial"/>
                          <a:sym typeface="Arial"/>
                        </a:rPr>
                        <a:t>캘린더 화면 -&gt; </a:t>
                      </a:r>
                      <a:r>
                        <a:rPr lang="ko-KR">
                          <a:latin typeface="Arial"/>
                          <a:ea typeface="Arial"/>
                          <a:cs typeface="Arial"/>
                          <a:sym typeface="Arial"/>
                        </a:rPr>
                        <a:t>식단 목록 화면_Selected</a:t>
                      </a:r>
                      <a:r>
                        <a:rPr lang="ko-KR">
                          <a:latin typeface="Arial"/>
                          <a:ea typeface="Arial"/>
                          <a:cs typeface="Arial"/>
                          <a:sym typeface="Arial"/>
                        </a:rPr>
                        <a:t> -&gt; </a:t>
                      </a:r>
                      <a:r>
                        <a:rPr lang="ko-KR">
                          <a:latin typeface="Arial"/>
                          <a:ea typeface="Arial"/>
                          <a:cs typeface="Arial"/>
                          <a:sym typeface="Arial"/>
                        </a:rPr>
                        <a:t>식단 목록 화면_Delete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347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참고 요구사항 번호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MAIN02_FOODLIST-02_DELETE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</a:tr>
              <a:tr h="347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비고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>
                          <a:latin typeface="Arial"/>
                          <a:ea typeface="Arial"/>
                          <a:cs typeface="Arial"/>
                          <a:sym typeface="Arial"/>
                        </a:rPr>
                        <a:t>삭제 </a:t>
                      </a:r>
                      <a:r>
                        <a:rPr lang="ko-KR">
                          <a:latin typeface="Arial"/>
                          <a:ea typeface="Arial"/>
                          <a:cs typeface="Arial"/>
                          <a:sym typeface="Arial"/>
                        </a:rPr>
                        <a:t>버튼 클릭할 경우 발생되는 화면 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graphicFrame>
        <p:nvGraphicFramePr>
          <p:cNvPr id="262" name="Google Shape;262;g2e19cd15a44_0_261"/>
          <p:cNvGraphicFramePr/>
          <p:nvPr/>
        </p:nvGraphicFramePr>
        <p:xfrm>
          <a:off x="6330684" y="145151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{166CCBCC-207F-423C-8EEF-3BAB4F974FEC}</a:tableStyleId>
              </a:tblPr>
              <a:tblGrid>
                <a:gridCol w="674425"/>
                <a:gridCol w="4940125"/>
              </a:tblGrid>
              <a:tr h="31640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기능명세서</a:t>
                      </a:r>
                      <a:endParaRPr/>
                    </a:p>
                  </a:txBody>
                  <a:tcPr marT="45725" marB="45725" marR="91450" marL="91450" anchor="ctr"/>
                </a:tc>
                <a:tc hMerge="1"/>
              </a:tr>
              <a:tr h="8022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팝업창을 보여준다</a:t>
                      </a:r>
                      <a:endParaRPr sz="12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-[네] </a:t>
                      </a:r>
                      <a:endParaRPr sz="12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클릭시 해당 데이터 삭제후 </a:t>
                      </a:r>
                      <a:r>
                        <a:rPr lang="ko-KR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MAIN02_FOODLIST-02</a:t>
                      </a:r>
                      <a:r>
                        <a:rPr lang="ko-KR" sz="1200"/>
                        <a:t> 화면으로 이동한다.</a:t>
                      </a:r>
                      <a:endParaRPr sz="12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-[아니요]</a:t>
                      </a:r>
                      <a:endParaRPr sz="12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클릭시 </a:t>
                      </a:r>
                      <a:r>
                        <a:rPr lang="ko-KR" sz="1200">
                          <a:highlight>
                            <a:schemeClr val="lt1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MAIN02_FOODLIST-02_SELECT</a:t>
                      </a:r>
                      <a:r>
                        <a:rPr lang="ko-KR" sz="1200"/>
                        <a:t> 화면으로 이동한다.</a:t>
                      </a:r>
                      <a:endParaRPr sz="1200"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022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홈버튼 클릭시 </a:t>
                      </a:r>
                      <a:r>
                        <a:rPr lang="ko-KR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MAIN01_HOME</a:t>
                      </a:r>
                      <a:r>
                        <a:rPr lang="ko-KR" sz="1200"/>
                        <a:t> </a:t>
                      </a:r>
                      <a:r>
                        <a:rPr lang="ko-KR" sz="1200"/>
                        <a:t>화면으로 이동한다.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022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캘린더 버튼 클릭시 </a:t>
                      </a:r>
                      <a:r>
                        <a:rPr lang="ko-KR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MAIN02_CALENDAR</a:t>
                      </a:r>
                      <a:r>
                        <a:rPr lang="ko-KR" sz="1200"/>
                        <a:t> 화면으로 이동한다.</a:t>
                      </a:r>
                      <a:endParaRPr sz="12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022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그래프 버튼 클릭시 </a:t>
                      </a:r>
                      <a:r>
                        <a:rPr lang="ko-KR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MAIN03_GRAPH</a:t>
                      </a:r>
                      <a:r>
                        <a:rPr lang="ko-KR" sz="1200"/>
                        <a:t> 화면으로 이동한다.</a:t>
                      </a:r>
                      <a:endParaRPr sz="12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022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마이페이지 버튼 클릭시 </a:t>
                      </a:r>
                      <a:r>
                        <a:rPr lang="ko-KR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MAIN04_MYPAGE</a:t>
                      </a:r>
                      <a:r>
                        <a:rPr lang="ko-KR" sz="1200"/>
                        <a:t> 화면으로 이동한다. </a:t>
                      </a:r>
                      <a:endParaRPr sz="12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63" name="Google Shape;263;g2e19cd15a44_0_261"/>
          <p:cNvSpPr txBox="1"/>
          <p:nvPr/>
        </p:nvSpPr>
        <p:spPr>
          <a:xfrm>
            <a:off x="415175" y="3470888"/>
            <a:ext cx="421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①</a:t>
            </a:r>
            <a:endParaRPr/>
          </a:p>
        </p:txBody>
      </p:sp>
      <p:sp>
        <p:nvSpPr>
          <p:cNvPr id="264" name="Google Shape;264;g2e19cd15a44_0_261"/>
          <p:cNvSpPr txBox="1"/>
          <p:nvPr/>
        </p:nvSpPr>
        <p:spPr>
          <a:xfrm>
            <a:off x="1877574" y="5951625"/>
            <a:ext cx="421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⑤</a:t>
            </a:r>
            <a:endParaRPr/>
          </a:p>
        </p:txBody>
      </p:sp>
      <p:sp>
        <p:nvSpPr>
          <p:cNvPr id="265" name="Google Shape;265;g2e19cd15a44_0_261"/>
          <p:cNvSpPr txBox="1"/>
          <p:nvPr/>
        </p:nvSpPr>
        <p:spPr>
          <a:xfrm>
            <a:off x="1315699" y="5951625"/>
            <a:ext cx="421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④</a:t>
            </a:r>
            <a:endParaRPr/>
          </a:p>
        </p:txBody>
      </p:sp>
      <p:sp>
        <p:nvSpPr>
          <p:cNvPr id="266" name="Google Shape;266;g2e19cd15a44_0_261"/>
          <p:cNvSpPr txBox="1"/>
          <p:nvPr/>
        </p:nvSpPr>
        <p:spPr>
          <a:xfrm>
            <a:off x="711099" y="5951625"/>
            <a:ext cx="421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③</a:t>
            </a:r>
            <a:endParaRPr/>
          </a:p>
        </p:txBody>
      </p:sp>
      <p:sp>
        <p:nvSpPr>
          <p:cNvPr id="267" name="Google Shape;267;g2e19cd15a44_0_261"/>
          <p:cNvSpPr txBox="1"/>
          <p:nvPr/>
        </p:nvSpPr>
        <p:spPr>
          <a:xfrm>
            <a:off x="106499" y="5951625"/>
            <a:ext cx="421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②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2" name="Google Shape;272;g2e19cd15a44_0_2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175" y="1451521"/>
            <a:ext cx="2519999" cy="5040001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73" name="Google Shape;273;g2e19cd15a44_0_217"/>
          <p:cNvGraphicFramePr/>
          <p:nvPr/>
        </p:nvGraphicFramePr>
        <p:xfrm>
          <a:off x="270164" y="18392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{166CCBCC-207F-423C-8EEF-3BAB4F974FEC}</a:tableStyleId>
              </a:tblPr>
              <a:tblGrid>
                <a:gridCol w="2079225"/>
                <a:gridCol w="9589775"/>
              </a:tblGrid>
              <a:tr h="347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화면명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>
                          <a:latin typeface="Arial"/>
                          <a:ea typeface="Arial"/>
                          <a:cs typeface="Arial"/>
                          <a:sym typeface="Arial"/>
                        </a:rPr>
                        <a:t>캘린더 화면 -&gt; </a:t>
                      </a:r>
                      <a:r>
                        <a:rPr lang="ko-KR">
                          <a:latin typeface="Arial"/>
                          <a:ea typeface="Arial"/>
                          <a:cs typeface="Arial"/>
                          <a:sym typeface="Arial"/>
                        </a:rPr>
                        <a:t>식단 목록 화면 -&gt; +버튼 -&gt; OCR 버튼 -&gt; OCR 카메라 화면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347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참고 요구사항 번호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MAIN02_</a:t>
                      </a:r>
                      <a:r>
                        <a:rPr lang="ko-KR"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OCR</a:t>
                      </a:r>
                      <a:endParaRPr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</a:tr>
              <a:tr h="347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비고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graphicFrame>
        <p:nvGraphicFramePr>
          <p:cNvPr id="274" name="Google Shape;274;g2e19cd15a44_0_217"/>
          <p:cNvGraphicFramePr/>
          <p:nvPr/>
        </p:nvGraphicFramePr>
        <p:xfrm>
          <a:off x="5579359" y="145151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{166CCBCC-207F-423C-8EEF-3BAB4F974FEC}</a:tableStyleId>
              </a:tblPr>
              <a:tblGrid>
                <a:gridCol w="764650"/>
                <a:gridCol w="5601225"/>
              </a:tblGrid>
              <a:tr h="31640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기능명세서</a:t>
                      </a:r>
                      <a:endParaRPr/>
                    </a:p>
                  </a:txBody>
                  <a:tcPr marT="45725" marB="45725" marR="91450" marL="91450" anchor="ctr"/>
                </a:tc>
                <a:tc hMerge="1"/>
              </a:tr>
              <a:tr h="5297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시중 판매 음식의 영양성분표를 반드시 바운딩박스 안에 넣어야한다.</a:t>
                      </a:r>
                      <a:endParaRPr sz="1200"/>
                    </a:p>
                  </a:txBody>
                  <a:tcPr marT="45725" marB="45725" marR="91450" marL="91450" anchor="ctr"/>
                </a:tc>
              </a:tr>
              <a:tr h="5297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해당 버튼 클릭시 사진이 클릭하면 </a:t>
                      </a:r>
                      <a:r>
                        <a:rPr lang="ko-KR" sz="1200">
                          <a:highlight>
                            <a:schemeClr val="lt1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MAIN02_ADD_ALL</a:t>
                      </a:r>
                      <a:r>
                        <a:rPr lang="ko-KR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 화면으로 이동한다. </a:t>
                      </a: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297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홈버튼 클릭시 </a:t>
                      </a:r>
                      <a:r>
                        <a:rPr lang="ko-KR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MAIN01_HOME</a:t>
                      </a:r>
                      <a:r>
                        <a:rPr lang="ko-KR" sz="1200"/>
                        <a:t> 화면으로 이동한다.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297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캘린더 버튼 클릭시 </a:t>
                      </a:r>
                      <a:r>
                        <a:rPr lang="ko-KR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MAIN02_CALENDAR</a:t>
                      </a:r>
                      <a:r>
                        <a:rPr lang="ko-KR" sz="1200"/>
                        <a:t> 화면으로 이동한다.</a:t>
                      </a:r>
                      <a:endParaRPr sz="12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297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그래프 버튼 클릭시 </a:t>
                      </a:r>
                      <a:r>
                        <a:rPr lang="ko-KR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MAIN03_GRAPH</a:t>
                      </a:r>
                      <a:r>
                        <a:rPr lang="ko-KR" sz="1200"/>
                        <a:t> 화면으로 이동한다.</a:t>
                      </a:r>
                      <a:endParaRPr sz="12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297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마이페이지 버튼 클릭시 </a:t>
                      </a:r>
                      <a:r>
                        <a:rPr lang="ko-KR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MAIN04_MYPAGE</a:t>
                      </a:r>
                      <a:r>
                        <a:rPr lang="ko-KR" sz="1200"/>
                        <a:t> 화면으로 이동한다. </a:t>
                      </a:r>
                      <a:endParaRPr sz="12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75" name="Google Shape;275;g2e19cd15a44_0_217"/>
          <p:cNvSpPr txBox="1"/>
          <p:nvPr/>
        </p:nvSpPr>
        <p:spPr>
          <a:xfrm>
            <a:off x="270175" y="2746163"/>
            <a:ext cx="421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①</a:t>
            </a:r>
            <a:endParaRPr/>
          </a:p>
        </p:txBody>
      </p:sp>
      <p:sp>
        <p:nvSpPr>
          <p:cNvPr id="276" name="Google Shape;276;g2e19cd15a44_0_217"/>
          <p:cNvSpPr txBox="1"/>
          <p:nvPr/>
        </p:nvSpPr>
        <p:spPr>
          <a:xfrm>
            <a:off x="886700" y="5381388"/>
            <a:ext cx="421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②</a:t>
            </a:r>
            <a:endParaRPr/>
          </a:p>
        </p:txBody>
      </p:sp>
      <p:sp>
        <p:nvSpPr>
          <p:cNvPr id="277" name="Google Shape;277;g2e19cd15a44_0_217"/>
          <p:cNvSpPr txBox="1"/>
          <p:nvPr/>
        </p:nvSpPr>
        <p:spPr>
          <a:xfrm>
            <a:off x="1945700" y="5951625"/>
            <a:ext cx="421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⑥</a:t>
            </a:r>
            <a:endParaRPr/>
          </a:p>
        </p:txBody>
      </p:sp>
      <p:sp>
        <p:nvSpPr>
          <p:cNvPr id="278" name="Google Shape;278;g2e19cd15a44_0_217"/>
          <p:cNvSpPr txBox="1"/>
          <p:nvPr/>
        </p:nvSpPr>
        <p:spPr>
          <a:xfrm>
            <a:off x="1383825" y="5951625"/>
            <a:ext cx="421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⑤</a:t>
            </a:r>
            <a:endParaRPr/>
          </a:p>
        </p:txBody>
      </p:sp>
      <p:sp>
        <p:nvSpPr>
          <p:cNvPr id="279" name="Google Shape;279;g2e19cd15a44_0_217"/>
          <p:cNvSpPr txBox="1"/>
          <p:nvPr/>
        </p:nvSpPr>
        <p:spPr>
          <a:xfrm>
            <a:off x="779225" y="5951625"/>
            <a:ext cx="421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④</a:t>
            </a:r>
            <a:endParaRPr/>
          </a:p>
        </p:txBody>
      </p:sp>
      <p:sp>
        <p:nvSpPr>
          <p:cNvPr id="280" name="Google Shape;280;g2e19cd15a44_0_217"/>
          <p:cNvSpPr txBox="1"/>
          <p:nvPr/>
        </p:nvSpPr>
        <p:spPr>
          <a:xfrm>
            <a:off x="174625" y="5951625"/>
            <a:ext cx="421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③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5" name="Google Shape;285;g2e19cd15a44_0_2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975" y="1451521"/>
            <a:ext cx="2519999" cy="5040001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86" name="Google Shape;286;g2e19cd15a44_0_228"/>
          <p:cNvGraphicFramePr/>
          <p:nvPr/>
        </p:nvGraphicFramePr>
        <p:xfrm>
          <a:off x="270164" y="18392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{166CCBCC-207F-423C-8EEF-3BAB4F974FEC}</a:tableStyleId>
              </a:tblPr>
              <a:tblGrid>
                <a:gridCol w="2079200"/>
                <a:gridCol w="9589800"/>
              </a:tblGrid>
              <a:tr h="347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화면명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>
                          <a:latin typeface="Arial"/>
                          <a:ea typeface="Arial"/>
                          <a:cs typeface="Arial"/>
                          <a:sym typeface="Arial"/>
                        </a:rPr>
                        <a:t>캘린더 화면 -&gt; 식단 목록 화면 -&gt; +버튼 -&gt; 갤러리 or 카메라 or OCR 버튼 -&gt; 식단 기록 화면 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347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참고 요구사항 번호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MAIN02_ADD_ALL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</a:tr>
              <a:tr h="347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비고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>
                          <a:latin typeface="Arial"/>
                          <a:ea typeface="Arial"/>
                          <a:cs typeface="Arial"/>
                          <a:sym typeface="Arial"/>
                        </a:rPr>
                        <a:t>식단 기록 화면에 인식된 값이 등록 되어 있다. </a:t>
                      </a:r>
                      <a:endParaRPr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>
                          <a:latin typeface="Arial"/>
                          <a:ea typeface="Arial"/>
                          <a:cs typeface="Arial"/>
                          <a:sym typeface="Arial"/>
                        </a:rPr>
                        <a:t>OCR 방법으로 미인식할 경우 공백으로 낫둔다.</a:t>
                      </a:r>
                      <a:endParaRPr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graphicFrame>
        <p:nvGraphicFramePr>
          <p:cNvPr id="287" name="Google Shape;287;g2e19cd15a44_0_228"/>
          <p:cNvGraphicFramePr/>
          <p:nvPr/>
        </p:nvGraphicFramePr>
        <p:xfrm>
          <a:off x="6458959" y="145151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{166CCBCC-207F-423C-8EEF-3BAB4F974FEC}</a:tableStyleId>
              </a:tblPr>
              <a:tblGrid>
                <a:gridCol w="659000"/>
                <a:gridCol w="4827275"/>
              </a:tblGrid>
              <a:tr h="31640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기능명세서</a:t>
                      </a:r>
                      <a:endParaRPr/>
                    </a:p>
                  </a:txBody>
                  <a:tcPr marT="45725" marB="45725" marR="91450" marL="91450" anchor="ctr"/>
                </a:tc>
                <a:tc hMerge="1"/>
              </a:tr>
              <a:tr h="5308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1~6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갤러리 or 카메라 or OCR 에서 가져온 데이터들을 보여준다.</a:t>
                      </a:r>
                      <a:endParaRPr sz="12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-user가 잘못된 정보는 직접 수정이 가능하다.</a:t>
                      </a:r>
                      <a:endParaRPr sz="1200"/>
                    </a:p>
                  </a:txBody>
                  <a:tcPr marT="45725" marB="45725" marR="91450" marL="91450" anchor="ctr"/>
                </a:tc>
              </a:tr>
              <a:tr h="5308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완료 버튼 클릭시 </a:t>
                      </a:r>
                      <a:r>
                        <a:rPr lang="ko-KR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MAIN02_FOODLIST-02</a:t>
                      </a:r>
                      <a:r>
                        <a:rPr lang="ko-KR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 화면으로 이동한다. </a:t>
                      </a: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-1~6번 정보가 누락될 경우 안내 메세지를 보여준다. </a:t>
                      </a: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</a:tr>
              <a:tr h="8022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취소 버튼을 클릭한다.</a:t>
                      </a: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[식단을 추가할 경우]</a:t>
                      </a: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MAIN02_FOODLIST-02 </a:t>
                      </a:r>
                      <a:r>
                        <a:rPr lang="ko-KR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화면으로 이동한다. </a:t>
                      </a: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[데일리 신규 화면에 식단을 추가할 경우]</a:t>
                      </a: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MAIN02_FOODLIST-01</a:t>
                      </a:r>
                      <a:r>
                        <a:rPr lang="ko-KR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번 화면으로 이동한다. </a:t>
                      </a: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2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홈버튼 클릭시 </a:t>
                      </a:r>
                      <a:r>
                        <a:rPr lang="ko-KR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MAIN01_HOME</a:t>
                      </a:r>
                      <a:r>
                        <a:rPr lang="ko-KR" sz="1200"/>
                        <a:t> 화면으로 이동한다.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2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캘린더 버튼 클릭시 </a:t>
                      </a:r>
                      <a:r>
                        <a:rPr lang="ko-KR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MAIN02_CALENDAR</a:t>
                      </a:r>
                      <a:r>
                        <a:rPr lang="ko-KR" sz="1200"/>
                        <a:t> 화면으로 이동한다.</a:t>
                      </a:r>
                      <a:endParaRPr sz="12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2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그래프 버튼 클릭시 </a:t>
                      </a:r>
                      <a:r>
                        <a:rPr lang="ko-KR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MAIN03_GRAPH</a:t>
                      </a:r>
                      <a:r>
                        <a:rPr lang="ko-KR" sz="1200"/>
                        <a:t> 화면으로 이동한다.</a:t>
                      </a:r>
                      <a:endParaRPr sz="12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2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12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마이페이지 버튼 클릭시 </a:t>
                      </a:r>
                      <a:r>
                        <a:rPr lang="ko-KR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MAIN04_MYPAGE</a:t>
                      </a:r>
                      <a:r>
                        <a:rPr lang="ko-KR" sz="1200"/>
                        <a:t> 화면으로 이동한다. </a:t>
                      </a:r>
                      <a:endParaRPr sz="12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88" name="Google Shape;288;g2e19cd15a44_0_228"/>
          <p:cNvSpPr txBox="1"/>
          <p:nvPr/>
        </p:nvSpPr>
        <p:spPr>
          <a:xfrm>
            <a:off x="50" y="2390413"/>
            <a:ext cx="421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①</a:t>
            </a:r>
            <a:endParaRPr/>
          </a:p>
        </p:txBody>
      </p:sp>
      <p:sp>
        <p:nvSpPr>
          <p:cNvPr id="289" name="Google Shape;289;g2e19cd15a44_0_228"/>
          <p:cNvSpPr txBox="1"/>
          <p:nvPr/>
        </p:nvSpPr>
        <p:spPr>
          <a:xfrm>
            <a:off x="50" y="2835200"/>
            <a:ext cx="421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②</a:t>
            </a:r>
            <a:endParaRPr/>
          </a:p>
        </p:txBody>
      </p:sp>
      <p:sp>
        <p:nvSpPr>
          <p:cNvPr id="290" name="Google Shape;290;g2e19cd15a44_0_228"/>
          <p:cNvSpPr txBox="1"/>
          <p:nvPr/>
        </p:nvSpPr>
        <p:spPr>
          <a:xfrm>
            <a:off x="50" y="3317638"/>
            <a:ext cx="421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③</a:t>
            </a:r>
            <a:endParaRPr/>
          </a:p>
        </p:txBody>
      </p:sp>
      <p:sp>
        <p:nvSpPr>
          <p:cNvPr id="291" name="Google Shape;291;g2e19cd15a44_0_228"/>
          <p:cNvSpPr txBox="1"/>
          <p:nvPr/>
        </p:nvSpPr>
        <p:spPr>
          <a:xfrm>
            <a:off x="50" y="3820400"/>
            <a:ext cx="421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④</a:t>
            </a:r>
            <a:endParaRPr/>
          </a:p>
        </p:txBody>
      </p:sp>
      <p:sp>
        <p:nvSpPr>
          <p:cNvPr id="292" name="Google Shape;292;g2e19cd15a44_0_228"/>
          <p:cNvSpPr txBox="1"/>
          <p:nvPr/>
        </p:nvSpPr>
        <p:spPr>
          <a:xfrm>
            <a:off x="50" y="4313000"/>
            <a:ext cx="421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⑤</a:t>
            </a:r>
            <a:endParaRPr/>
          </a:p>
        </p:txBody>
      </p:sp>
      <p:sp>
        <p:nvSpPr>
          <p:cNvPr id="293" name="Google Shape;293;g2e19cd15a44_0_228"/>
          <p:cNvSpPr txBox="1"/>
          <p:nvPr/>
        </p:nvSpPr>
        <p:spPr>
          <a:xfrm>
            <a:off x="50" y="4805600"/>
            <a:ext cx="421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⑥</a:t>
            </a:r>
            <a:endParaRPr/>
          </a:p>
        </p:txBody>
      </p:sp>
      <p:sp>
        <p:nvSpPr>
          <p:cNvPr id="294" name="Google Shape;294;g2e19cd15a44_0_228"/>
          <p:cNvSpPr txBox="1"/>
          <p:nvPr/>
        </p:nvSpPr>
        <p:spPr>
          <a:xfrm>
            <a:off x="1945700" y="5951625"/>
            <a:ext cx="421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⑫</a:t>
            </a:r>
            <a:endParaRPr/>
          </a:p>
        </p:txBody>
      </p:sp>
      <p:sp>
        <p:nvSpPr>
          <p:cNvPr id="295" name="Google Shape;295;g2e19cd15a44_0_228"/>
          <p:cNvSpPr txBox="1"/>
          <p:nvPr/>
        </p:nvSpPr>
        <p:spPr>
          <a:xfrm>
            <a:off x="1383825" y="5951625"/>
            <a:ext cx="421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⑪</a:t>
            </a:r>
            <a:endParaRPr/>
          </a:p>
        </p:txBody>
      </p:sp>
      <p:sp>
        <p:nvSpPr>
          <p:cNvPr id="296" name="Google Shape;296;g2e19cd15a44_0_228"/>
          <p:cNvSpPr txBox="1"/>
          <p:nvPr/>
        </p:nvSpPr>
        <p:spPr>
          <a:xfrm>
            <a:off x="779225" y="5951625"/>
            <a:ext cx="421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⑩</a:t>
            </a:r>
            <a:endParaRPr/>
          </a:p>
        </p:txBody>
      </p:sp>
      <p:sp>
        <p:nvSpPr>
          <p:cNvPr id="297" name="Google Shape;297;g2e19cd15a44_0_228"/>
          <p:cNvSpPr txBox="1"/>
          <p:nvPr/>
        </p:nvSpPr>
        <p:spPr>
          <a:xfrm>
            <a:off x="174625" y="5951625"/>
            <a:ext cx="421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⑨</a:t>
            </a:r>
            <a:endParaRPr/>
          </a:p>
        </p:txBody>
      </p:sp>
      <p:sp>
        <p:nvSpPr>
          <p:cNvPr id="298" name="Google Shape;298;g2e19cd15a44_0_228"/>
          <p:cNvSpPr txBox="1"/>
          <p:nvPr/>
        </p:nvSpPr>
        <p:spPr>
          <a:xfrm>
            <a:off x="1372350" y="5217375"/>
            <a:ext cx="421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⑧</a:t>
            </a:r>
            <a:endParaRPr/>
          </a:p>
        </p:txBody>
      </p:sp>
      <p:sp>
        <p:nvSpPr>
          <p:cNvPr id="299" name="Google Shape;299;g2e19cd15a44_0_228"/>
          <p:cNvSpPr txBox="1"/>
          <p:nvPr/>
        </p:nvSpPr>
        <p:spPr>
          <a:xfrm>
            <a:off x="186100" y="5217375"/>
            <a:ext cx="421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⑦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4" name="Google Shape;304;g2e19cd15a44_0_2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875" y="1451521"/>
            <a:ext cx="2519999" cy="5040001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05" name="Google Shape;305;g2e19cd15a44_0_279"/>
          <p:cNvGraphicFramePr/>
          <p:nvPr/>
        </p:nvGraphicFramePr>
        <p:xfrm>
          <a:off x="270164" y="18392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{166CCBCC-207F-423C-8EEF-3BAB4F974FEC}</a:tableStyleId>
              </a:tblPr>
              <a:tblGrid>
                <a:gridCol w="2070300"/>
                <a:gridCol w="9598700"/>
              </a:tblGrid>
              <a:tr h="347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화면명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>
                          <a:latin typeface="Arial"/>
                          <a:ea typeface="Arial"/>
                          <a:cs typeface="Arial"/>
                          <a:sym typeface="Arial"/>
                        </a:rPr>
                        <a:t>캘린더 화면 -&gt; </a:t>
                      </a:r>
                      <a:r>
                        <a:rPr lang="ko-KR">
                          <a:latin typeface="Arial"/>
                          <a:ea typeface="Arial"/>
                          <a:cs typeface="Arial"/>
                          <a:sym typeface="Arial"/>
                        </a:rPr>
                        <a:t>식단 목록 화면</a:t>
                      </a:r>
                      <a:r>
                        <a:rPr lang="ko-KR">
                          <a:latin typeface="Arial"/>
                          <a:ea typeface="Arial"/>
                          <a:cs typeface="Arial"/>
                          <a:sym typeface="Arial"/>
                        </a:rPr>
                        <a:t> -&gt; +버튼 -&gt; text 버튼 -&gt; 식단 기록 화면(텍스트)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347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참고 요구사항 번호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MAIN02_ADD_TEXT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</a:tr>
              <a:tr h="347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비고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>
                          <a:latin typeface="Arial"/>
                          <a:ea typeface="Arial"/>
                          <a:cs typeface="Arial"/>
                          <a:sym typeface="Arial"/>
                        </a:rPr>
                        <a:t>식단 기록 화면에 값이 없음(user가 직접 등록하는 화면) 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graphicFrame>
        <p:nvGraphicFramePr>
          <p:cNvPr id="306" name="Google Shape;306;g2e19cd15a44_0_279"/>
          <p:cNvGraphicFramePr/>
          <p:nvPr/>
        </p:nvGraphicFramePr>
        <p:xfrm>
          <a:off x="5870109" y="145151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{166CCBCC-207F-423C-8EEF-3BAB4F974FEC}</a:tableStyleId>
              </a:tblPr>
              <a:tblGrid>
                <a:gridCol w="623300"/>
                <a:gridCol w="5451825"/>
              </a:tblGrid>
              <a:tr h="31640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기능명세서</a:t>
                      </a:r>
                      <a:endParaRPr/>
                    </a:p>
                  </a:txBody>
                  <a:tcPr marT="45725" marB="45725" marR="91450" marL="91450" anchor="ctr"/>
                </a:tc>
                <a:tc hMerge="1"/>
              </a:tr>
              <a:tr h="555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음식명을 입력한다. </a:t>
                      </a:r>
                      <a:endParaRPr sz="12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-</a:t>
                      </a:r>
                      <a:r>
                        <a:rPr lang="ko-KR" sz="1200"/>
                        <a:t>텍스트 칸에는 한글만 입력이 가능하다. </a:t>
                      </a:r>
                      <a:endParaRPr sz="1200"/>
                    </a:p>
                  </a:txBody>
                  <a:tcPr marT="45725" marB="45725" marR="91450" marL="91450" anchor="ctr"/>
                </a:tc>
              </a:tr>
              <a:tr h="555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2~6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칼로리, 무게, 탄수화물, 단백질, 지방을 입력한다.</a:t>
                      </a: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-텍스트 칸에는 실수만 입력이 가능하다. </a:t>
                      </a: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2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완료 버튼 클릭시 MAIN02_FOODLIST-02 화면으로 이동한다. </a:t>
                      </a: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-1~6번 정보가 누락될 경우 안내 메세지를 보여준다. </a:t>
                      </a: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022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취소 버튼을 클릭한다.</a:t>
                      </a: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[식단을 추가할 경우]</a:t>
                      </a: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MAIN02_FOODLIST-02 화면으로 이동한다. </a:t>
                      </a: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[데일리 신규 화면에 식단을 추가할 경우]</a:t>
                      </a: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MAIN02_FOODLIST-01번 화면으로 이동한다. </a:t>
                      </a: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2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홈버튼 클릭시 </a:t>
                      </a:r>
                      <a:r>
                        <a:rPr lang="ko-KR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MAIN01_HOME</a:t>
                      </a:r>
                      <a:r>
                        <a:rPr lang="ko-KR" sz="1200"/>
                        <a:t> 화면으로 이동한다.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2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캘린더 버튼 클릭시 </a:t>
                      </a:r>
                      <a:r>
                        <a:rPr lang="ko-KR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MAIN02_CALENDAR</a:t>
                      </a:r>
                      <a:r>
                        <a:rPr lang="ko-KR" sz="1200"/>
                        <a:t> 화면으로 이동한다.</a:t>
                      </a:r>
                      <a:endParaRPr sz="12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2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그래프 버튼 클릭시 </a:t>
                      </a:r>
                      <a:r>
                        <a:rPr lang="ko-KR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MAIN03_GRAPH</a:t>
                      </a:r>
                      <a:r>
                        <a:rPr lang="ko-KR" sz="1200"/>
                        <a:t> 화면으로 이동한다.</a:t>
                      </a:r>
                      <a:endParaRPr sz="12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2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12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마이페이지 버튼 클릭시 </a:t>
                      </a:r>
                      <a:r>
                        <a:rPr lang="ko-KR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MAIN04_MYPAGE</a:t>
                      </a:r>
                      <a:r>
                        <a:rPr lang="ko-KR" sz="1200"/>
                        <a:t> 화면으로 이동한다. </a:t>
                      </a:r>
                      <a:endParaRPr sz="12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07" name="Google Shape;307;g2e19cd15a44_0_279"/>
          <p:cNvSpPr txBox="1"/>
          <p:nvPr/>
        </p:nvSpPr>
        <p:spPr>
          <a:xfrm>
            <a:off x="50" y="2390413"/>
            <a:ext cx="421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①</a:t>
            </a:r>
            <a:endParaRPr/>
          </a:p>
        </p:txBody>
      </p:sp>
      <p:sp>
        <p:nvSpPr>
          <p:cNvPr id="308" name="Google Shape;308;g2e19cd15a44_0_279"/>
          <p:cNvSpPr txBox="1"/>
          <p:nvPr/>
        </p:nvSpPr>
        <p:spPr>
          <a:xfrm>
            <a:off x="50" y="2835200"/>
            <a:ext cx="421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②</a:t>
            </a:r>
            <a:endParaRPr/>
          </a:p>
        </p:txBody>
      </p:sp>
      <p:sp>
        <p:nvSpPr>
          <p:cNvPr id="309" name="Google Shape;309;g2e19cd15a44_0_279"/>
          <p:cNvSpPr txBox="1"/>
          <p:nvPr/>
        </p:nvSpPr>
        <p:spPr>
          <a:xfrm>
            <a:off x="50" y="3317638"/>
            <a:ext cx="421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③</a:t>
            </a:r>
            <a:endParaRPr/>
          </a:p>
        </p:txBody>
      </p:sp>
      <p:sp>
        <p:nvSpPr>
          <p:cNvPr id="310" name="Google Shape;310;g2e19cd15a44_0_279"/>
          <p:cNvSpPr txBox="1"/>
          <p:nvPr/>
        </p:nvSpPr>
        <p:spPr>
          <a:xfrm>
            <a:off x="50" y="3820400"/>
            <a:ext cx="421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④</a:t>
            </a:r>
            <a:endParaRPr/>
          </a:p>
        </p:txBody>
      </p:sp>
      <p:sp>
        <p:nvSpPr>
          <p:cNvPr id="311" name="Google Shape;311;g2e19cd15a44_0_279"/>
          <p:cNvSpPr txBox="1"/>
          <p:nvPr/>
        </p:nvSpPr>
        <p:spPr>
          <a:xfrm>
            <a:off x="50" y="4313000"/>
            <a:ext cx="421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⑤</a:t>
            </a:r>
            <a:endParaRPr/>
          </a:p>
        </p:txBody>
      </p:sp>
      <p:sp>
        <p:nvSpPr>
          <p:cNvPr id="312" name="Google Shape;312;g2e19cd15a44_0_279"/>
          <p:cNvSpPr txBox="1"/>
          <p:nvPr/>
        </p:nvSpPr>
        <p:spPr>
          <a:xfrm>
            <a:off x="50" y="4805600"/>
            <a:ext cx="421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⑥</a:t>
            </a:r>
            <a:endParaRPr/>
          </a:p>
        </p:txBody>
      </p:sp>
      <p:sp>
        <p:nvSpPr>
          <p:cNvPr id="313" name="Google Shape;313;g2e19cd15a44_0_279"/>
          <p:cNvSpPr txBox="1"/>
          <p:nvPr/>
        </p:nvSpPr>
        <p:spPr>
          <a:xfrm>
            <a:off x="1945700" y="5951625"/>
            <a:ext cx="421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⑫</a:t>
            </a:r>
            <a:endParaRPr/>
          </a:p>
        </p:txBody>
      </p:sp>
      <p:sp>
        <p:nvSpPr>
          <p:cNvPr id="314" name="Google Shape;314;g2e19cd15a44_0_279"/>
          <p:cNvSpPr txBox="1"/>
          <p:nvPr/>
        </p:nvSpPr>
        <p:spPr>
          <a:xfrm>
            <a:off x="1383825" y="5951625"/>
            <a:ext cx="421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⑪</a:t>
            </a:r>
            <a:endParaRPr/>
          </a:p>
        </p:txBody>
      </p:sp>
      <p:sp>
        <p:nvSpPr>
          <p:cNvPr id="315" name="Google Shape;315;g2e19cd15a44_0_279"/>
          <p:cNvSpPr txBox="1"/>
          <p:nvPr/>
        </p:nvSpPr>
        <p:spPr>
          <a:xfrm>
            <a:off x="779225" y="5951625"/>
            <a:ext cx="421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⑩</a:t>
            </a:r>
            <a:endParaRPr/>
          </a:p>
        </p:txBody>
      </p:sp>
      <p:sp>
        <p:nvSpPr>
          <p:cNvPr id="316" name="Google Shape;316;g2e19cd15a44_0_279"/>
          <p:cNvSpPr txBox="1"/>
          <p:nvPr/>
        </p:nvSpPr>
        <p:spPr>
          <a:xfrm>
            <a:off x="174625" y="5951625"/>
            <a:ext cx="421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⑨</a:t>
            </a:r>
            <a:endParaRPr/>
          </a:p>
        </p:txBody>
      </p:sp>
      <p:sp>
        <p:nvSpPr>
          <p:cNvPr id="317" name="Google Shape;317;g2e19cd15a44_0_279"/>
          <p:cNvSpPr txBox="1"/>
          <p:nvPr/>
        </p:nvSpPr>
        <p:spPr>
          <a:xfrm>
            <a:off x="1372350" y="5217375"/>
            <a:ext cx="421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⑧</a:t>
            </a:r>
            <a:endParaRPr/>
          </a:p>
        </p:txBody>
      </p:sp>
      <p:sp>
        <p:nvSpPr>
          <p:cNvPr id="318" name="Google Shape;318;g2e19cd15a44_0_279"/>
          <p:cNvSpPr txBox="1"/>
          <p:nvPr/>
        </p:nvSpPr>
        <p:spPr>
          <a:xfrm>
            <a:off x="186100" y="5217375"/>
            <a:ext cx="421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⑦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3" name="Google Shape;323;g2e19cd15a44_0_3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175" y="1451521"/>
            <a:ext cx="2520000" cy="5040001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24" name="Google Shape;324;g2e19cd15a44_0_307"/>
          <p:cNvGraphicFramePr/>
          <p:nvPr/>
        </p:nvGraphicFramePr>
        <p:xfrm>
          <a:off x="270164" y="18392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{166CCBCC-207F-423C-8EEF-3BAB4F974FEC}</a:tableStyleId>
              </a:tblPr>
              <a:tblGrid>
                <a:gridCol w="2088125"/>
                <a:gridCol w="9580875"/>
              </a:tblGrid>
              <a:tr h="347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화면명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>
                          <a:latin typeface="Arial"/>
                          <a:ea typeface="Arial"/>
                          <a:cs typeface="Arial"/>
                          <a:sym typeface="Arial"/>
                        </a:rPr>
                        <a:t>그래프, 진행상황 화면 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347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참고 요구사항 번호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>
                          <a:latin typeface="Arial"/>
                          <a:ea typeface="Arial"/>
                          <a:cs typeface="Arial"/>
                          <a:sym typeface="Arial"/>
                        </a:rPr>
                        <a:t>MAIN03_GRAPH</a:t>
                      </a:r>
                      <a:endParaRPr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</a:tr>
              <a:tr h="347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비고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graphicFrame>
        <p:nvGraphicFramePr>
          <p:cNvPr id="325" name="Google Shape;325;g2e19cd15a44_0_307"/>
          <p:cNvGraphicFramePr/>
          <p:nvPr/>
        </p:nvGraphicFramePr>
        <p:xfrm>
          <a:off x="6835759" y="145151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{166CCBCC-207F-423C-8EEF-3BAB4F974FEC}</a:tableStyleId>
              </a:tblPr>
              <a:tblGrid>
                <a:gridCol w="613725"/>
                <a:gridCol w="4495750"/>
              </a:tblGrid>
              <a:tr h="31640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기능명세서</a:t>
                      </a:r>
                      <a:endParaRPr/>
                    </a:p>
                  </a:txBody>
                  <a:tcPr marT="45725" marB="45725" marR="91450" marL="91450" anchor="ctr"/>
                </a:tc>
                <a:tc hMerge="1"/>
              </a:tr>
              <a:tr h="8022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칼로리 추이를 보여준다.</a:t>
                      </a:r>
                      <a:endParaRPr sz="1200"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022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소모한 칼로리 달성 진행률을 보여준다. </a:t>
                      </a:r>
                      <a:endParaRPr sz="12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022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200"/>
                        <a:t>홈버튼 클릭시 </a:t>
                      </a:r>
                      <a:r>
                        <a:rPr lang="ko-KR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MAIN01_HOME</a:t>
                      </a:r>
                      <a:r>
                        <a:rPr lang="ko-KR" sz="1200"/>
                        <a:t> 화면으로 이동한다.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022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캘린더 버튼 클릭시 </a:t>
                      </a:r>
                      <a:r>
                        <a:rPr lang="ko-KR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MAIN02_CALENDAR</a:t>
                      </a:r>
                      <a:r>
                        <a:rPr lang="ko-KR" sz="1200"/>
                        <a:t> 화면으로 이동한다.</a:t>
                      </a:r>
                      <a:endParaRPr sz="12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022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그래프 버튼 클릭시 </a:t>
                      </a:r>
                      <a:r>
                        <a:rPr lang="ko-KR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MAIN03_GRAPH</a:t>
                      </a:r>
                      <a:r>
                        <a:rPr lang="ko-KR" sz="1200"/>
                        <a:t> 화면으로 이동한다.</a:t>
                      </a:r>
                      <a:endParaRPr sz="12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022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마이페이지 버튼 클릭시 </a:t>
                      </a:r>
                      <a:r>
                        <a:rPr lang="ko-KR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MAIN04_MYPAGE</a:t>
                      </a:r>
                      <a:r>
                        <a:rPr lang="ko-KR" sz="1200"/>
                        <a:t> 화면으로 이동한다. </a:t>
                      </a:r>
                      <a:endParaRPr sz="12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26" name="Google Shape;326;g2e19cd15a44_0_307"/>
          <p:cNvSpPr txBox="1"/>
          <p:nvPr/>
        </p:nvSpPr>
        <p:spPr>
          <a:xfrm>
            <a:off x="83775" y="2169875"/>
            <a:ext cx="421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①</a:t>
            </a:r>
            <a:endParaRPr/>
          </a:p>
        </p:txBody>
      </p:sp>
      <p:sp>
        <p:nvSpPr>
          <p:cNvPr id="327" name="Google Shape;327;g2e19cd15a44_0_307"/>
          <p:cNvSpPr txBox="1"/>
          <p:nvPr/>
        </p:nvSpPr>
        <p:spPr>
          <a:xfrm>
            <a:off x="83775" y="4066825"/>
            <a:ext cx="421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②</a:t>
            </a:r>
            <a:endParaRPr/>
          </a:p>
        </p:txBody>
      </p:sp>
      <p:sp>
        <p:nvSpPr>
          <p:cNvPr id="328" name="Google Shape;328;g2e19cd15a44_0_307"/>
          <p:cNvSpPr txBox="1"/>
          <p:nvPr/>
        </p:nvSpPr>
        <p:spPr>
          <a:xfrm>
            <a:off x="174625" y="5963763"/>
            <a:ext cx="421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③</a:t>
            </a:r>
            <a:endParaRPr/>
          </a:p>
        </p:txBody>
      </p:sp>
      <p:sp>
        <p:nvSpPr>
          <p:cNvPr id="329" name="Google Shape;329;g2e19cd15a44_0_307"/>
          <p:cNvSpPr txBox="1"/>
          <p:nvPr/>
        </p:nvSpPr>
        <p:spPr>
          <a:xfrm>
            <a:off x="779700" y="5963775"/>
            <a:ext cx="421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④</a:t>
            </a:r>
            <a:endParaRPr/>
          </a:p>
        </p:txBody>
      </p:sp>
      <p:sp>
        <p:nvSpPr>
          <p:cNvPr id="330" name="Google Shape;330;g2e19cd15a44_0_307"/>
          <p:cNvSpPr txBox="1"/>
          <p:nvPr/>
        </p:nvSpPr>
        <p:spPr>
          <a:xfrm>
            <a:off x="1438250" y="5963775"/>
            <a:ext cx="421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⑤</a:t>
            </a:r>
            <a:endParaRPr/>
          </a:p>
        </p:txBody>
      </p:sp>
      <p:sp>
        <p:nvSpPr>
          <p:cNvPr id="331" name="Google Shape;331;g2e19cd15a44_0_307"/>
          <p:cNvSpPr txBox="1"/>
          <p:nvPr/>
        </p:nvSpPr>
        <p:spPr>
          <a:xfrm>
            <a:off x="1974650" y="5963775"/>
            <a:ext cx="421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⑥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6" name="Google Shape;336;g2e19cd15a44_0_3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175" y="1451525"/>
            <a:ext cx="2519999" cy="5040001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37" name="Google Shape;337;g2e19cd15a44_0_317"/>
          <p:cNvGraphicFramePr/>
          <p:nvPr/>
        </p:nvGraphicFramePr>
        <p:xfrm>
          <a:off x="270164" y="18392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{166CCBCC-207F-423C-8EEF-3BAB4F974FEC}</a:tableStyleId>
              </a:tblPr>
              <a:tblGrid>
                <a:gridCol w="2097025"/>
                <a:gridCol w="9571975"/>
              </a:tblGrid>
              <a:tr h="347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화면명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>
                          <a:latin typeface="Arial"/>
                          <a:ea typeface="Arial"/>
                          <a:cs typeface="Arial"/>
                          <a:sym typeface="Arial"/>
                        </a:rPr>
                        <a:t>마이페이지</a:t>
                      </a:r>
                      <a:r>
                        <a:rPr lang="ko-KR">
                          <a:latin typeface="Arial"/>
                          <a:ea typeface="Arial"/>
                          <a:cs typeface="Arial"/>
                          <a:sym typeface="Arial"/>
                        </a:rPr>
                        <a:t> 화면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347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참고 요구사항 번호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>
                          <a:latin typeface="Arial"/>
                          <a:ea typeface="Arial"/>
                          <a:cs typeface="Arial"/>
                          <a:sym typeface="Arial"/>
                        </a:rPr>
                        <a:t>MAIN04_MYPAGE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</a:tr>
              <a:tr h="347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비고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graphicFrame>
        <p:nvGraphicFramePr>
          <p:cNvPr id="338" name="Google Shape;338;g2e19cd15a44_0_317"/>
          <p:cNvGraphicFramePr/>
          <p:nvPr/>
        </p:nvGraphicFramePr>
        <p:xfrm>
          <a:off x="6597684" y="145151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{166CCBCC-207F-423C-8EEF-3BAB4F974FEC}</a:tableStyleId>
              </a:tblPr>
              <a:tblGrid>
                <a:gridCol w="642350"/>
                <a:gridCol w="4705200"/>
              </a:tblGrid>
              <a:tr h="34855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기능명세서</a:t>
                      </a:r>
                      <a:endParaRPr/>
                    </a:p>
                  </a:txBody>
                  <a:tcPr marT="45725" marB="45725" marR="91450" marL="91450" anchor="ctr"/>
                </a:tc>
                <a:tc hMerge="1"/>
              </a:tr>
              <a:tr h="4221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회원정보 수정 버튼 클릭시 </a:t>
                      </a:r>
                      <a:r>
                        <a:rPr lang="ko-KR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MAIN_EDIT_MEMINFO</a:t>
                      </a:r>
                      <a:r>
                        <a:rPr lang="ko-KR" sz="1200"/>
                        <a:t> 화면으로 이동한다. </a:t>
                      </a:r>
                      <a:endParaRPr sz="1200"/>
                    </a:p>
                  </a:txBody>
                  <a:tcPr marT="45725" marB="45725" marR="91450" marL="91450" anchor="ctr"/>
                </a:tc>
              </a:tr>
              <a:tr h="6004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다이어트 정보 수정 버튼 클릭시 </a:t>
                      </a:r>
                      <a:r>
                        <a:rPr lang="ko-KR" sz="1200">
                          <a:highlight>
                            <a:schemeClr val="lt1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MAIN04_EDIT-DIETINFO-01</a:t>
                      </a:r>
                      <a:r>
                        <a:rPr lang="ko-KR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 화면으로 이동한다.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</a:tr>
              <a:tr h="432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로그아웃 버튼 클릭시 </a:t>
                      </a:r>
                      <a:r>
                        <a:rPr lang="ko-KR" sz="1200">
                          <a:solidFill>
                            <a:srgbClr val="1F1F1F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INITIAL_LOGIN</a:t>
                      </a:r>
                      <a:r>
                        <a:rPr lang="ko-KR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 화면으로 이동한다. 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</a:tr>
              <a:tr h="4419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회원탈퇴 버튼 클릭시 안내 메세지를 보여준다.</a:t>
                      </a:r>
                      <a:endParaRPr sz="1200"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19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200"/>
                        <a:t>홈버튼 클릭시 </a:t>
                      </a:r>
                      <a:r>
                        <a:rPr lang="ko-KR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MAIN01_HOME</a:t>
                      </a:r>
                      <a:r>
                        <a:rPr lang="ko-KR" sz="1200"/>
                        <a:t> 화면으로 이동한다.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19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캘린더 버튼 클릭시 </a:t>
                      </a:r>
                      <a:r>
                        <a:rPr lang="ko-KR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MAIN02_CALENDAR</a:t>
                      </a:r>
                      <a:r>
                        <a:rPr lang="ko-KR" sz="1200"/>
                        <a:t> 화면으로 이동한다.</a:t>
                      </a:r>
                      <a:endParaRPr sz="12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19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그래프 버튼 클릭시 </a:t>
                      </a:r>
                      <a:r>
                        <a:rPr lang="ko-KR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MAIN03_GRAPH</a:t>
                      </a:r>
                      <a:r>
                        <a:rPr lang="ko-KR" sz="1200"/>
                        <a:t> 화면으로 이동한다.</a:t>
                      </a:r>
                      <a:endParaRPr sz="12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19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마이페이지 버튼 클릭시 </a:t>
                      </a:r>
                      <a:r>
                        <a:rPr lang="ko-KR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MAIN04_MYPAGE</a:t>
                      </a:r>
                      <a:r>
                        <a:rPr lang="ko-KR" sz="1200"/>
                        <a:t> 화면으로 이동한다. </a:t>
                      </a:r>
                      <a:endParaRPr sz="12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39" name="Google Shape;339;g2e19cd15a44_0_317"/>
          <p:cNvSpPr txBox="1"/>
          <p:nvPr/>
        </p:nvSpPr>
        <p:spPr>
          <a:xfrm>
            <a:off x="2620075" y="1889800"/>
            <a:ext cx="421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①</a:t>
            </a:r>
            <a:endParaRPr/>
          </a:p>
        </p:txBody>
      </p:sp>
      <p:sp>
        <p:nvSpPr>
          <p:cNvPr id="340" name="Google Shape;340;g2e19cd15a44_0_317"/>
          <p:cNvSpPr txBox="1"/>
          <p:nvPr/>
        </p:nvSpPr>
        <p:spPr>
          <a:xfrm>
            <a:off x="2651400" y="3144850"/>
            <a:ext cx="421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②</a:t>
            </a:r>
            <a:endParaRPr/>
          </a:p>
        </p:txBody>
      </p:sp>
      <p:sp>
        <p:nvSpPr>
          <p:cNvPr id="341" name="Google Shape;341;g2e19cd15a44_0_317"/>
          <p:cNvSpPr txBox="1"/>
          <p:nvPr/>
        </p:nvSpPr>
        <p:spPr>
          <a:xfrm>
            <a:off x="1456425" y="5175500"/>
            <a:ext cx="421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④</a:t>
            </a:r>
            <a:endParaRPr/>
          </a:p>
        </p:txBody>
      </p:sp>
      <p:sp>
        <p:nvSpPr>
          <p:cNvPr id="342" name="Google Shape;342;g2e19cd15a44_0_317"/>
          <p:cNvSpPr txBox="1"/>
          <p:nvPr/>
        </p:nvSpPr>
        <p:spPr>
          <a:xfrm>
            <a:off x="270175" y="5175500"/>
            <a:ext cx="421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③</a:t>
            </a:r>
            <a:endParaRPr/>
          </a:p>
        </p:txBody>
      </p:sp>
      <p:sp>
        <p:nvSpPr>
          <p:cNvPr id="343" name="Google Shape;343;g2e19cd15a44_0_317"/>
          <p:cNvSpPr txBox="1"/>
          <p:nvPr/>
        </p:nvSpPr>
        <p:spPr>
          <a:xfrm>
            <a:off x="1945700" y="5951625"/>
            <a:ext cx="421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⑧</a:t>
            </a:r>
            <a:endParaRPr/>
          </a:p>
        </p:txBody>
      </p:sp>
      <p:sp>
        <p:nvSpPr>
          <p:cNvPr id="344" name="Google Shape;344;g2e19cd15a44_0_317"/>
          <p:cNvSpPr txBox="1"/>
          <p:nvPr/>
        </p:nvSpPr>
        <p:spPr>
          <a:xfrm>
            <a:off x="1383825" y="5951625"/>
            <a:ext cx="421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⑦</a:t>
            </a:r>
            <a:endParaRPr/>
          </a:p>
        </p:txBody>
      </p:sp>
      <p:sp>
        <p:nvSpPr>
          <p:cNvPr id="345" name="Google Shape;345;g2e19cd15a44_0_317"/>
          <p:cNvSpPr txBox="1"/>
          <p:nvPr/>
        </p:nvSpPr>
        <p:spPr>
          <a:xfrm>
            <a:off x="779225" y="5951625"/>
            <a:ext cx="421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⑥</a:t>
            </a:r>
            <a:endParaRPr/>
          </a:p>
        </p:txBody>
      </p:sp>
      <p:sp>
        <p:nvSpPr>
          <p:cNvPr id="346" name="Google Shape;346;g2e19cd15a44_0_317"/>
          <p:cNvSpPr txBox="1"/>
          <p:nvPr/>
        </p:nvSpPr>
        <p:spPr>
          <a:xfrm>
            <a:off x="174625" y="5951625"/>
            <a:ext cx="421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⑤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1" name="Google Shape;351;g2e19cd15a44_0_3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175" y="1451521"/>
            <a:ext cx="2520000" cy="5040001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52" name="Google Shape;352;g2e19cd15a44_0_370"/>
          <p:cNvGraphicFramePr/>
          <p:nvPr/>
        </p:nvGraphicFramePr>
        <p:xfrm>
          <a:off x="270164" y="18392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{166CCBCC-207F-423C-8EEF-3BAB4F974FEC}</a:tableStyleId>
              </a:tblPr>
              <a:tblGrid>
                <a:gridCol w="2070325"/>
                <a:gridCol w="9598675"/>
              </a:tblGrid>
              <a:tr h="347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화면명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>
                          <a:latin typeface="Arial"/>
                          <a:ea typeface="Arial"/>
                          <a:cs typeface="Arial"/>
                          <a:sym typeface="Arial"/>
                        </a:rPr>
                        <a:t>마이페이지 </a:t>
                      </a:r>
                      <a:r>
                        <a:rPr lang="ko-KR">
                          <a:latin typeface="Arial"/>
                          <a:ea typeface="Arial"/>
                          <a:cs typeface="Arial"/>
                          <a:sym typeface="Arial"/>
                        </a:rPr>
                        <a:t>화면 -&gt; 회원정보 수정 화면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347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참고 요구사항 번호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>
                          <a:latin typeface="Arial"/>
                          <a:ea typeface="Arial"/>
                          <a:cs typeface="Arial"/>
                          <a:sym typeface="Arial"/>
                        </a:rPr>
                        <a:t>MAIN_EDIT_MEMINFO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</a:tr>
              <a:tr h="347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비고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>
                          <a:latin typeface="Arial"/>
                          <a:ea typeface="Arial"/>
                          <a:cs typeface="Arial"/>
                          <a:sym typeface="Arial"/>
                        </a:rPr>
                        <a:t>PW / 닉네임 칸은 자동으로 데이터 불러오기, PW 확인 칸은 값 비워진 상태, 변경은 선택사항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graphicFrame>
        <p:nvGraphicFramePr>
          <p:cNvPr id="353" name="Google Shape;353;g2e19cd15a44_0_370"/>
          <p:cNvGraphicFramePr/>
          <p:nvPr/>
        </p:nvGraphicFramePr>
        <p:xfrm>
          <a:off x="7012634" y="145151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{166CCBCC-207F-423C-8EEF-3BAB4F974FEC}</a:tableStyleId>
              </a:tblPr>
              <a:tblGrid>
                <a:gridCol w="592500"/>
                <a:gridCol w="4340100"/>
              </a:tblGrid>
              <a:tr h="31640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기능명세서</a:t>
                      </a:r>
                      <a:endParaRPr/>
                    </a:p>
                  </a:txBody>
                  <a:tcPr marT="45725" marB="45725" marR="91450" marL="91450" anchor="ctr"/>
                </a:tc>
                <a:tc hMerge="1"/>
              </a:tr>
              <a:tr h="478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200"/>
                        <a:t>뒤로가기 버튼 클릭시 </a:t>
                      </a:r>
                      <a:r>
                        <a:rPr lang="ko-KR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MAIN04_MYPAGE</a:t>
                      </a:r>
                      <a:r>
                        <a:rPr lang="ko-KR" sz="1200"/>
                        <a:t> 화면으로 이동한다.</a:t>
                      </a:r>
                      <a:endParaRPr sz="1200"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022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pw 입력한다.</a:t>
                      </a: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-문자, 숫자, 특수문자가 하나라도 제외된 경우 안내 메세지를 생성한다.(선택사항)</a:t>
                      </a: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-글자수가 넘어가면 더이상 입력이 안되게 한다.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51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pw 입력한다.</a:t>
                      </a: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-2번과 동일한 내용이 아닐 경우 안내 메세지를 생성한다.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022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닉네임을 입력한다.</a:t>
                      </a:r>
                      <a:endParaRPr sz="12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-영어, 한글, 숫자만 입력 가능하며 특수 문자 입력시 안내 메세지를 생성한다.</a:t>
                      </a:r>
                      <a:endParaRPr sz="12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88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완료 </a:t>
                      </a:r>
                      <a:r>
                        <a:rPr lang="ko-KR" sz="1200"/>
                        <a:t>버튼 클릭시 </a:t>
                      </a:r>
                      <a:r>
                        <a:rPr lang="ko-KR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MAIN04_MYPAGE</a:t>
                      </a:r>
                      <a:r>
                        <a:rPr lang="ko-KR" sz="1200"/>
                        <a:t> 화면으로 이동한다.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54" name="Google Shape;354;g2e19cd15a44_0_370"/>
          <p:cNvSpPr txBox="1"/>
          <p:nvPr/>
        </p:nvSpPr>
        <p:spPr>
          <a:xfrm>
            <a:off x="54000" y="1587025"/>
            <a:ext cx="421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①</a:t>
            </a:r>
            <a:endParaRPr/>
          </a:p>
        </p:txBody>
      </p:sp>
      <p:sp>
        <p:nvSpPr>
          <p:cNvPr id="355" name="Google Shape;355;g2e19cd15a44_0_370"/>
          <p:cNvSpPr txBox="1"/>
          <p:nvPr/>
        </p:nvSpPr>
        <p:spPr>
          <a:xfrm>
            <a:off x="54000" y="2968250"/>
            <a:ext cx="421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②</a:t>
            </a:r>
            <a:endParaRPr/>
          </a:p>
        </p:txBody>
      </p:sp>
      <p:sp>
        <p:nvSpPr>
          <p:cNvPr id="356" name="Google Shape;356;g2e19cd15a44_0_370"/>
          <p:cNvSpPr txBox="1"/>
          <p:nvPr/>
        </p:nvSpPr>
        <p:spPr>
          <a:xfrm>
            <a:off x="54000" y="3383575"/>
            <a:ext cx="4968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-KR" sz="2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③</a:t>
            </a:r>
            <a:endParaRPr b="1" sz="20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7" name="Google Shape;357;g2e19cd15a44_0_370"/>
          <p:cNvSpPr txBox="1"/>
          <p:nvPr/>
        </p:nvSpPr>
        <p:spPr>
          <a:xfrm>
            <a:off x="54000" y="3779863"/>
            <a:ext cx="421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④</a:t>
            </a:r>
            <a:endParaRPr/>
          </a:p>
        </p:txBody>
      </p:sp>
      <p:sp>
        <p:nvSpPr>
          <p:cNvPr id="358" name="Google Shape;358;g2e19cd15a44_0_370"/>
          <p:cNvSpPr txBox="1"/>
          <p:nvPr/>
        </p:nvSpPr>
        <p:spPr>
          <a:xfrm>
            <a:off x="54000" y="4961075"/>
            <a:ext cx="421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⑤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3" name="Google Shape;363;g2e19cd15a44_0_3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1299" y="1459896"/>
            <a:ext cx="2520000" cy="5040001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64" name="Google Shape;364;g2e19cd15a44_0_380"/>
          <p:cNvGraphicFramePr/>
          <p:nvPr/>
        </p:nvGraphicFramePr>
        <p:xfrm>
          <a:off x="270164" y="18392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{166CCBCC-207F-423C-8EEF-3BAB4F974FEC}</a:tableStyleId>
              </a:tblPr>
              <a:tblGrid>
                <a:gridCol w="2061425"/>
                <a:gridCol w="9607575"/>
              </a:tblGrid>
              <a:tr h="347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화면명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>
                          <a:latin typeface="Arial"/>
                          <a:ea typeface="Arial"/>
                          <a:cs typeface="Arial"/>
                          <a:sym typeface="Arial"/>
                        </a:rPr>
                        <a:t>마이페이지 화면 -&gt; 신체정보 수정 화면, </a:t>
                      </a:r>
                      <a:r>
                        <a:rPr lang="ko-KR">
                          <a:latin typeface="Arial"/>
                          <a:ea typeface="Arial"/>
                          <a:cs typeface="Arial"/>
                          <a:sym typeface="Arial"/>
                        </a:rPr>
                        <a:t>다이어트 기간 수정 화면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347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참고 요구사항 번호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MAIN04_EDIT-DIETINFO-01</a:t>
                      </a:r>
                      <a:endParaRPr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</a:tr>
              <a:tr h="347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비고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>
                          <a:latin typeface="Arial"/>
                          <a:ea typeface="Arial"/>
                          <a:cs typeface="Arial"/>
                          <a:sym typeface="Arial"/>
                        </a:rPr>
                        <a:t>user가 등록한 데이터 불러오기, </a:t>
                      </a:r>
                      <a:r>
                        <a:rPr lang="ko-KR">
                          <a:latin typeface="Arial"/>
                          <a:ea typeface="Arial"/>
                          <a:cs typeface="Arial"/>
                          <a:sym typeface="Arial"/>
                        </a:rPr>
                        <a:t>변경은 선택사항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graphicFrame>
        <p:nvGraphicFramePr>
          <p:cNvPr id="365" name="Google Shape;365;g2e19cd15a44_0_380"/>
          <p:cNvGraphicFramePr/>
          <p:nvPr/>
        </p:nvGraphicFramePr>
        <p:xfrm>
          <a:off x="6841709" y="149775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{166CCBCC-207F-423C-8EEF-3BAB4F974FEC}</a:tableStyleId>
              </a:tblPr>
              <a:tblGrid>
                <a:gridCol w="612300"/>
                <a:gridCol w="4485175"/>
              </a:tblGrid>
              <a:tr h="31640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기능명세서</a:t>
                      </a:r>
                      <a:endParaRPr/>
                    </a:p>
                  </a:txBody>
                  <a:tcPr marT="45725" marB="45725" marR="91450" marL="91450" anchor="ctr"/>
                </a:tc>
                <a:tc hMerge="1"/>
              </a:tr>
              <a:tr h="5955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200"/>
                        <a:t>뒤로가기 버튼 클릭시 </a:t>
                      </a:r>
                      <a:r>
                        <a:rPr lang="ko-KR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MAIN04_MYPAGE</a:t>
                      </a:r>
                      <a:r>
                        <a:rPr lang="ko-KR" sz="1200"/>
                        <a:t> 화면으로 이동한다.</a:t>
                      </a:r>
                      <a:endParaRPr sz="1200"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81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수정할 </a:t>
                      </a:r>
                      <a:r>
                        <a:rPr lang="ko-KR" sz="1200"/>
                        <a:t>키를 입력한다. </a:t>
                      </a:r>
                      <a:endParaRPr sz="12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-숫자만 입력 가능하다. </a:t>
                      </a:r>
                      <a:endParaRPr sz="12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81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수정할 </a:t>
                      </a:r>
                      <a:r>
                        <a:rPr lang="ko-KR" sz="1200"/>
                        <a:t>몸무게를 입력한다.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-숫자만 입력 가능하다. </a:t>
                      </a: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81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수정할 </a:t>
                      </a:r>
                      <a:r>
                        <a:rPr lang="ko-KR" sz="1200"/>
                        <a:t>목표 체중을 입력한다.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-숫자만 입력 가능하다. </a:t>
                      </a: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022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평소 활동량을 옵션 5가지 중 1가지만 선택한다.</a:t>
                      </a:r>
                      <a:endParaRPr sz="12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-버튼을 중복 선택 불가능하게 한다. </a:t>
                      </a:r>
                      <a:endParaRPr sz="12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022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다음 버튼을 클릭하면 </a:t>
                      </a:r>
                      <a:r>
                        <a:rPr lang="ko-KR" sz="1200">
                          <a:highlight>
                            <a:schemeClr val="lt1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MAIN04_EDIT-DIETINFO-02</a:t>
                      </a:r>
                      <a:r>
                        <a:rPr lang="ko-KR" sz="1200"/>
                        <a:t> 화면으로 넘어간다. </a:t>
                      </a:r>
                      <a:endParaRPr sz="12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66" name="Google Shape;366;g2e19cd15a44_0_380"/>
          <p:cNvSpPr txBox="1"/>
          <p:nvPr/>
        </p:nvSpPr>
        <p:spPr>
          <a:xfrm>
            <a:off x="54000" y="1587025"/>
            <a:ext cx="421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①</a:t>
            </a:r>
            <a:endParaRPr/>
          </a:p>
        </p:txBody>
      </p:sp>
      <p:sp>
        <p:nvSpPr>
          <p:cNvPr id="367" name="Google Shape;367;g2e19cd15a44_0_380"/>
          <p:cNvSpPr txBox="1"/>
          <p:nvPr/>
        </p:nvSpPr>
        <p:spPr>
          <a:xfrm>
            <a:off x="54000" y="2296125"/>
            <a:ext cx="4968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②</a:t>
            </a:r>
            <a:endParaRPr b="1" sz="20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8" name="Google Shape;368;g2e19cd15a44_0_380"/>
          <p:cNvSpPr txBox="1"/>
          <p:nvPr/>
        </p:nvSpPr>
        <p:spPr>
          <a:xfrm>
            <a:off x="54000" y="2818900"/>
            <a:ext cx="421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③</a:t>
            </a:r>
            <a:endParaRPr/>
          </a:p>
        </p:txBody>
      </p:sp>
      <p:sp>
        <p:nvSpPr>
          <p:cNvPr id="369" name="Google Shape;369;g2e19cd15a44_0_380"/>
          <p:cNvSpPr txBox="1"/>
          <p:nvPr/>
        </p:nvSpPr>
        <p:spPr>
          <a:xfrm>
            <a:off x="54000" y="3286950"/>
            <a:ext cx="421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④</a:t>
            </a:r>
            <a:endParaRPr/>
          </a:p>
        </p:txBody>
      </p:sp>
      <p:sp>
        <p:nvSpPr>
          <p:cNvPr id="370" name="Google Shape;370;g2e19cd15a44_0_380"/>
          <p:cNvSpPr txBox="1"/>
          <p:nvPr/>
        </p:nvSpPr>
        <p:spPr>
          <a:xfrm>
            <a:off x="54000" y="3828675"/>
            <a:ext cx="421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⑤</a:t>
            </a:r>
            <a:endParaRPr/>
          </a:p>
        </p:txBody>
      </p:sp>
      <p:sp>
        <p:nvSpPr>
          <p:cNvPr id="371" name="Google Shape;371;g2e19cd15a44_0_380"/>
          <p:cNvSpPr txBox="1"/>
          <p:nvPr/>
        </p:nvSpPr>
        <p:spPr>
          <a:xfrm>
            <a:off x="54000" y="4450400"/>
            <a:ext cx="421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⑥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1" name="Google Shape;91;g2e19cd15a44_0_10"/>
          <p:cNvGraphicFramePr/>
          <p:nvPr/>
        </p:nvGraphicFramePr>
        <p:xfrm>
          <a:off x="270164" y="18392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{166CCBCC-207F-423C-8EEF-3BAB4F974FEC}</a:tableStyleId>
              </a:tblPr>
              <a:tblGrid>
                <a:gridCol w="2079225"/>
                <a:gridCol w="9589775"/>
              </a:tblGrid>
              <a:tr h="347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화면명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>
                          <a:latin typeface="Arial"/>
                          <a:ea typeface="Arial"/>
                          <a:cs typeface="Arial"/>
                          <a:sym typeface="Arial"/>
                        </a:rPr>
                        <a:t>로그인 화면 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347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참고 요구사항 번호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>
                          <a:solidFill>
                            <a:srgbClr val="1F1F1F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INITIAL_LOGIN</a:t>
                      </a:r>
                      <a:endParaRPr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</a:tr>
              <a:tr h="347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비고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graphicFrame>
        <p:nvGraphicFramePr>
          <p:cNvPr id="92" name="Google Shape;92;g2e19cd15a44_0_10"/>
          <p:cNvGraphicFramePr/>
          <p:nvPr/>
        </p:nvGraphicFramePr>
        <p:xfrm>
          <a:off x="6157659" y="145151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{166CCBCC-207F-423C-8EEF-3BAB4F974FEC}</a:tableStyleId>
              </a:tblPr>
              <a:tblGrid>
                <a:gridCol w="695175"/>
                <a:gridCol w="5092400"/>
              </a:tblGrid>
              <a:tr h="31640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기능명세서</a:t>
                      </a:r>
                      <a:endParaRPr/>
                    </a:p>
                  </a:txBody>
                  <a:tcPr marT="45725" marB="45725" marR="91450" marL="91450" anchor="ctr"/>
                </a:tc>
                <a:tc hMerge="1"/>
              </a:tr>
              <a:tr h="731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id 입력한다.</a:t>
                      </a:r>
                      <a:endParaRPr sz="1200"/>
                    </a:p>
                  </a:txBody>
                  <a:tcPr marT="45725" marB="45725" marR="91450" marL="91450" anchor="ctr"/>
                </a:tc>
              </a:tr>
              <a:tr h="731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pw 입력한다.</a:t>
                      </a: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-입력한 pw는 비활성화(**) 처리 한다. </a:t>
                      </a: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</a:tr>
              <a:tr h="731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[체크박스 선택한 경우]</a:t>
                      </a: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r>
                        <a:rPr lang="ko-KR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자동로그인 가능하다.</a:t>
                      </a: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[체크박스 미선택한 경우]</a:t>
                      </a: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-앱실행시 id / pw를 입력한다. </a:t>
                      </a: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</a:tr>
              <a:tr h="731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id/pw 입력후 로그인 버튼 클릭 한다.</a:t>
                      </a:r>
                      <a:endParaRPr sz="12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-id or pw 미입력 혹은 존재하지 않는 계정일 경우 오류 메세지 출력 한다.</a:t>
                      </a:r>
                      <a:endParaRPr sz="12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-신체 정보가 존재하는 user인 경우 </a:t>
                      </a:r>
                      <a:r>
                        <a:rPr lang="ko-KR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MAIN01_HOME</a:t>
                      </a:r>
                      <a:r>
                        <a:rPr lang="ko-KR" sz="1200"/>
                        <a:t> 화면으로 이동한다.</a:t>
                      </a:r>
                      <a:endParaRPr sz="12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-신체 정보가 0인 user인 경우 </a:t>
                      </a:r>
                      <a:r>
                        <a:rPr lang="ko-KR" sz="1200">
                          <a:highlight>
                            <a:schemeClr val="lt1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PREPROCESS_DIETINFO-01</a:t>
                      </a:r>
                      <a:r>
                        <a:rPr lang="ko-KR" sz="1200"/>
                        <a:t> 화면으로 이동한다. </a:t>
                      </a:r>
                      <a:endParaRPr sz="1200"/>
                    </a:p>
                  </a:txBody>
                  <a:tcPr marT="45725" marB="45725" marR="91450" marL="91450" anchor="ctr"/>
                </a:tc>
              </a:tr>
              <a:tr h="731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비회원인 경우 버튼을 클릭 한다.</a:t>
                      </a:r>
                      <a:endParaRPr sz="12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-클릭하면 </a:t>
                      </a:r>
                      <a:r>
                        <a:rPr lang="ko-KR" sz="1200"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INITIAL_SIGNUP</a:t>
                      </a:r>
                      <a:r>
                        <a:rPr lang="ko-KR" sz="1200"/>
                        <a:t> 화면으로 이동한다. </a:t>
                      </a:r>
                      <a:endParaRPr sz="1200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pic>
        <p:nvPicPr>
          <p:cNvPr id="93" name="Google Shape;93;g2e19cd15a44_0_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183" y="1451526"/>
            <a:ext cx="2519999" cy="5040001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g2e19cd15a44_0_10"/>
          <p:cNvSpPr txBox="1"/>
          <p:nvPr/>
        </p:nvSpPr>
        <p:spPr>
          <a:xfrm>
            <a:off x="70325" y="4342825"/>
            <a:ext cx="446400" cy="5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⑤</a:t>
            </a:r>
            <a:endParaRPr b="1" sz="20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5" name="Google Shape;95;g2e19cd15a44_0_10"/>
          <p:cNvSpPr txBox="1"/>
          <p:nvPr/>
        </p:nvSpPr>
        <p:spPr>
          <a:xfrm>
            <a:off x="70325" y="3747938"/>
            <a:ext cx="446400" cy="4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④</a:t>
            </a:r>
            <a:endParaRPr b="1" sz="20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6" name="Google Shape;96;g2e19cd15a44_0_10"/>
          <p:cNvSpPr txBox="1"/>
          <p:nvPr/>
        </p:nvSpPr>
        <p:spPr>
          <a:xfrm>
            <a:off x="70325" y="3418150"/>
            <a:ext cx="396900" cy="4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③</a:t>
            </a:r>
            <a:endParaRPr b="1" sz="20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7" name="Google Shape;97;g2e19cd15a44_0_10"/>
          <p:cNvSpPr txBox="1"/>
          <p:nvPr/>
        </p:nvSpPr>
        <p:spPr>
          <a:xfrm>
            <a:off x="45575" y="3117450"/>
            <a:ext cx="446400" cy="4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②</a:t>
            </a:r>
            <a:endParaRPr b="1" sz="20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8" name="Google Shape;98;g2e19cd15a44_0_10"/>
          <p:cNvSpPr txBox="1"/>
          <p:nvPr/>
        </p:nvSpPr>
        <p:spPr>
          <a:xfrm>
            <a:off x="45575" y="2783400"/>
            <a:ext cx="446400" cy="56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①</a:t>
            </a:r>
            <a:endParaRPr b="1" sz="20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6" name="Google Shape;376;g2e2265a3c16_2_22"/>
          <p:cNvGraphicFramePr/>
          <p:nvPr/>
        </p:nvGraphicFramePr>
        <p:xfrm>
          <a:off x="270164" y="18392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{166CCBCC-207F-423C-8EEF-3BAB4F974FEC}</a:tableStyleId>
              </a:tblPr>
              <a:tblGrid>
                <a:gridCol w="2088125"/>
                <a:gridCol w="9580875"/>
              </a:tblGrid>
              <a:tr h="347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화면명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>
                          <a:latin typeface="Arial"/>
                          <a:ea typeface="Arial"/>
                          <a:cs typeface="Arial"/>
                          <a:sym typeface="Arial"/>
                        </a:rPr>
                        <a:t>마이페이지 화면 -&gt; 신체정보 수정 화면, 다이어트 기간 수정 화면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347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참고 요구사항 번호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MAIN04_EDIT-DIETINFO-02</a:t>
                      </a:r>
                      <a:endParaRPr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</a:tr>
              <a:tr h="347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비고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>
                          <a:latin typeface="Arial"/>
                          <a:ea typeface="Arial"/>
                          <a:cs typeface="Arial"/>
                          <a:sym typeface="Arial"/>
                        </a:rPr>
                        <a:t>user가 등록한 데이터 불러오기 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graphicFrame>
        <p:nvGraphicFramePr>
          <p:cNvPr id="377" name="Google Shape;377;g2e2265a3c16_2_22"/>
          <p:cNvGraphicFramePr/>
          <p:nvPr/>
        </p:nvGraphicFramePr>
        <p:xfrm>
          <a:off x="6878834" y="149775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{166CCBCC-207F-423C-8EEF-3BAB4F974FEC}</a:tableStyleId>
              </a:tblPr>
              <a:tblGrid>
                <a:gridCol w="623450"/>
                <a:gridCol w="4436900"/>
              </a:tblGrid>
              <a:tr h="31640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기능명세서</a:t>
                      </a:r>
                      <a:endParaRPr/>
                    </a:p>
                  </a:txBody>
                  <a:tcPr marT="45725" marB="45725" marR="91450" marL="91450" anchor="ctr"/>
                </a:tc>
                <a:tc hMerge="1"/>
              </a:tr>
              <a:tr h="8022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200"/>
                        <a:t>뒤로가기 버튼 클릭시 </a:t>
                      </a:r>
                      <a:r>
                        <a:rPr lang="ko-KR" sz="1200">
                          <a:highlight>
                            <a:schemeClr val="lt1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MAIN04_EDIT-DIETINFO-01</a:t>
                      </a:r>
                      <a:r>
                        <a:rPr lang="ko-KR" sz="1200"/>
                        <a:t> 화면으로 이동한다.</a:t>
                      </a:r>
                      <a:endParaRPr sz="1200"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022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시스템 내부적으로 user 정보를 이용하여 추천 다이어트 기간을 보여준다. </a:t>
                      </a:r>
                      <a:endParaRPr sz="12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022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텍스트 박스에 있는 아이콘을 클릭하면 달력 팝업이 발생한다. 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-user의 다이어트 시작일을 선택한다.(선택사항)</a:t>
                      </a:r>
                      <a:endParaRPr sz="12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022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텍스트 박스에 있는 아이콘을 클릭하면 달력 팝업이 발생한다. 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-user의 다이어트 목표일을 선택한다.(선택사항)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-추천 기간 보다 짧을 경우 안내 메세지를 생성한다. </a:t>
                      </a:r>
                      <a:endParaRPr sz="12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022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다이어트 시작 버튼을 클릭하면 </a:t>
                      </a:r>
                      <a:r>
                        <a:rPr lang="ko-KR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MAIN01_HOME</a:t>
                      </a:r>
                      <a:r>
                        <a:rPr lang="ko-KR" sz="1200"/>
                        <a:t> 화면으로 이동한다. </a:t>
                      </a:r>
                      <a:endParaRPr sz="12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378" name="Google Shape;378;g2e2265a3c16_2_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6450" y="1497750"/>
            <a:ext cx="2519999" cy="5040001"/>
          </a:xfrm>
          <a:prstGeom prst="rect">
            <a:avLst/>
          </a:prstGeom>
          <a:noFill/>
          <a:ln>
            <a:noFill/>
          </a:ln>
        </p:spPr>
      </p:pic>
      <p:sp>
        <p:nvSpPr>
          <p:cNvPr id="379" name="Google Shape;379;g2e2265a3c16_2_22"/>
          <p:cNvSpPr txBox="1"/>
          <p:nvPr/>
        </p:nvSpPr>
        <p:spPr>
          <a:xfrm>
            <a:off x="54000" y="1587025"/>
            <a:ext cx="421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①</a:t>
            </a:r>
            <a:endParaRPr/>
          </a:p>
        </p:txBody>
      </p:sp>
      <p:sp>
        <p:nvSpPr>
          <p:cNvPr id="380" name="Google Shape;380;g2e2265a3c16_2_22"/>
          <p:cNvSpPr txBox="1"/>
          <p:nvPr/>
        </p:nvSpPr>
        <p:spPr>
          <a:xfrm>
            <a:off x="54000" y="2118075"/>
            <a:ext cx="4968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②</a:t>
            </a:r>
            <a:endParaRPr b="1" sz="20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1" name="Google Shape;381;g2e2265a3c16_2_22"/>
          <p:cNvSpPr txBox="1"/>
          <p:nvPr/>
        </p:nvSpPr>
        <p:spPr>
          <a:xfrm>
            <a:off x="54000" y="2654363"/>
            <a:ext cx="421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③</a:t>
            </a:r>
            <a:endParaRPr/>
          </a:p>
        </p:txBody>
      </p:sp>
      <p:sp>
        <p:nvSpPr>
          <p:cNvPr id="382" name="Google Shape;382;g2e2265a3c16_2_22"/>
          <p:cNvSpPr txBox="1"/>
          <p:nvPr/>
        </p:nvSpPr>
        <p:spPr>
          <a:xfrm>
            <a:off x="54000" y="3182700"/>
            <a:ext cx="421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④</a:t>
            </a:r>
            <a:endParaRPr/>
          </a:p>
        </p:txBody>
      </p:sp>
      <p:sp>
        <p:nvSpPr>
          <p:cNvPr id="383" name="Google Shape;383;g2e2265a3c16_2_22"/>
          <p:cNvSpPr txBox="1"/>
          <p:nvPr/>
        </p:nvSpPr>
        <p:spPr>
          <a:xfrm>
            <a:off x="54000" y="3623950"/>
            <a:ext cx="421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⑤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8" name="Google Shape;388;g2e2265a3c16_2_2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175" y="1451521"/>
            <a:ext cx="2520000" cy="43200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89" name="Google Shape;389;g2e2265a3c16_2_206"/>
          <p:cNvGraphicFramePr/>
          <p:nvPr/>
        </p:nvGraphicFramePr>
        <p:xfrm>
          <a:off x="270164" y="18392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{166CCBCC-207F-423C-8EEF-3BAB4F974FEC}</a:tableStyleId>
              </a:tblPr>
              <a:tblGrid>
                <a:gridCol w="2097025"/>
                <a:gridCol w="9571975"/>
              </a:tblGrid>
              <a:tr h="347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화면명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>
                          <a:latin typeface="Arial"/>
                          <a:ea typeface="Arial"/>
                          <a:cs typeface="Arial"/>
                          <a:sym typeface="Arial"/>
                        </a:rPr>
                        <a:t>마이페이지 화면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347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참고 요구사항 번호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>
                          <a:latin typeface="Arial"/>
                          <a:ea typeface="Arial"/>
                          <a:cs typeface="Arial"/>
                          <a:sym typeface="Arial"/>
                        </a:rPr>
                        <a:t>MAIN04_MYPAGE_LEAVE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</a:tr>
              <a:tr h="347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비고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graphicFrame>
        <p:nvGraphicFramePr>
          <p:cNvPr id="390" name="Google Shape;390;g2e2265a3c16_2_206"/>
          <p:cNvGraphicFramePr/>
          <p:nvPr/>
        </p:nvGraphicFramePr>
        <p:xfrm>
          <a:off x="6597684" y="145151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{166CCBCC-207F-423C-8EEF-3BAB4F974FEC}</a:tableStyleId>
              </a:tblPr>
              <a:tblGrid>
                <a:gridCol w="642350"/>
                <a:gridCol w="4705200"/>
              </a:tblGrid>
              <a:tr h="34855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기능명세서</a:t>
                      </a:r>
                      <a:endParaRPr/>
                    </a:p>
                  </a:txBody>
                  <a:tcPr marT="45725" marB="45725" marR="91450" marL="91450" anchor="ctr"/>
                </a:tc>
                <a:tc hMerge="1"/>
              </a:tr>
              <a:tr h="4221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[네] 버튼 클릭시 </a:t>
                      </a:r>
                      <a:r>
                        <a:rPr lang="ko-KR" sz="1200">
                          <a:solidFill>
                            <a:srgbClr val="1F1F1F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INITIAL_LOGIN 화면으로 이동한다.</a:t>
                      </a:r>
                      <a:endParaRPr sz="1200"/>
                    </a:p>
                  </a:txBody>
                  <a:tcPr marT="45725" marB="45725" marR="91450" marL="91450" anchor="ctr"/>
                </a:tc>
              </a:tr>
              <a:tr h="4221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[아니요] 버튼 클릭시 </a:t>
                      </a:r>
                      <a:r>
                        <a:rPr lang="ko-KR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MAIN04_MYPAGE 화면으로 이동한다.</a:t>
                      </a:r>
                      <a:endParaRPr sz="1200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391" name="Google Shape;391;g2e2265a3c16_2_206"/>
          <p:cNvSpPr txBox="1"/>
          <p:nvPr/>
        </p:nvSpPr>
        <p:spPr>
          <a:xfrm>
            <a:off x="443175" y="3572250"/>
            <a:ext cx="421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①</a:t>
            </a:r>
            <a:endParaRPr/>
          </a:p>
        </p:txBody>
      </p:sp>
      <p:sp>
        <p:nvSpPr>
          <p:cNvPr id="392" name="Google Shape;392;g2e2265a3c16_2_206"/>
          <p:cNvSpPr txBox="1"/>
          <p:nvPr/>
        </p:nvSpPr>
        <p:spPr>
          <a:xfrm>
            <a:off x="1945700" y="5951625"/>
            <a:ext cx="42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g2e2265a3c16_2_206"/>
          <p:cNvSpPr txBox="1"/>
          <p:nvPr/>
        </p:nvSpPr>
        <p:spPr>
          <a:xfrm>
            <a:off x="1383825" y="5951625"/>
            <a:ext cx="42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g2e2265a3c16_2_206"/>
          <p:cNvSpPr txBox="1"/>
          <p:nvPr/>
        </p:nvSpPr>
        <p:spPr>
          <a:xfrm>
            <a:off x="2281500" y="3572250"/>
            <a:ext cx="421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②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g2e19cd15a44_0_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175" y="1451534"/>
            <a:ext cx="2519999" cy="5040001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4" name="Google Shape;104;g2e19cd15a44_0_18"/>
          <p:cNvGraphicFramePr/>
          <p:nvPr/>
        </p:nvGraphicFramePr>
        <p:xfrm>
          <a:off x="270164" y="18392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{166CCBCC-207F-423C-8EEF-3BAB4F974FEC}</a:tableStyleId>
              </a:tblPr>
              <a:tblGrid>
                <a:gridCol w="2079225"/>
                <a:gridCol w="9589775"/>
              </a:tblGrid>
              <a:tr h="347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화면명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>
                          <a:latin typeface="Arial"/>
                          <a:ea typeface="Arial"/>
                          <a:cs typeface="Arial"/>
                          <a:sym typeface="Arial"/>
                        </a:rPr>
                        <a:t>로그인 화면 -&gt; </a:t>
                      </a:r>
                      <a:r>
                        <a:rPr lang="ko-KR">
                          <a:latin typeface="Arial"/>
                          <a:ea typeface="Arial"/>
                          <a:cs typeface="Arial"/>
                          <a:sym typeface="Arial"/>
                        </a:rPr>
                        <a:t>회원정보 입력 화면 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347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참고 요구사항 번호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INITIAL_SIGNUP</a:t>
                      </a:r>
                      <a:endParaRPr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</a:tr>
              <a:tr h="347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비고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graphicFrame>
        <p:nvGraphicFramePr>
          <p:cNvPr id="105" name="Google Shape;105;g2e19cd15a44_0_18"/>
          <p:cNvGraphicFramePr/>
          <p:nvPr/>
        </p:nvGraphicFramePr>
        <p:xfrm>
          <a:off x="3540784" y="145151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{166CCBCC-207F-423C-8EEF-3BAB4F974FEC}</a:tableStyleId>
              </a:tblPr>
              <a:tblGrid>
                <a:gridCol w="518475"/>
                <a:gridCol w="3797925"/>
              </a:tblGrid>
              <a:tr h="26600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기능명세서</a:t>
                      </a:r>
                      <a:endParaRPr/>
                    </a:p>
                  </a:txBody>
                  <a:tcPr marT="45725" marB="45725" marR="91450" marL="91450" anchor="ctr"/>
                </a:tc>
                <a:tc hMerge="1"/>
              </a:tr>
              <a:tr h="4178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id를 입력한다.</a:t>
                      </a:r>
                      <a:endParaRPr sz="1200"/>
                    </a:p>
                  </a:txBody>
                  <a:tcPr marT="45725" marB="45725" marR="91450" marL="91450" anchor="ctr"/>
                </a:tc>
              </a:tr>
              <a:tr h="743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sz="1200"/>
                        <a:t>확인 버튼을 클릭한다.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sz="1200"/>
                        <a:t>-동일 id가 있을 경우 생성 불가하며 안내 메세지를 생성한다.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sz="1200"/>
                        <a:t>-글자수가 넘어가면 더이상 입력이 안되게 한다.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sz="1200"/>
                        <a:t>-영어, 숫자만 입력 가능하며 특수 문자 입력시 안내 메세지를 생성한다. </a:t>
                      </a: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</a:tr>
              <a:tr h="743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pw 입력한다.</a:t>
                      </a: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-문자, 숫자, 특수문자가 하나라도 제외된 경우 ⑨번 버튼 클릭시 안내 메세지를 생성한다.</a:t>
                      </a: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-글자수가 넘어가면 더이상 입력이 안되게 한다.</a:t>
                      </a: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</a:tr>
              <a:tr h="576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pw 입력한다.</a:t>
                      </a: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-2번과 동일한 내용이 아닐 경우 ⑨</a:t>
                      </a:r>
                      <a:r>
                        <a:rPr lang="ko-KR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번 버튼 클릭시 </a:t>
                      </a:r>
                      <a:r>
                        <a:rPr lang="ko-KR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안내 메세지를 생성한다.</a:t>
                      </a: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</a:tr>
              <a:tr h="688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닉네임을 입력한다.</a:t>
                      </a:r>
                      <a:endParaRPr sz="12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-영어, 한글, 숫자만 입력 가능하며 특수 문자 입력시 </a:t>
                      </a:r>
                      <a:r>
                        <a:rPr lang="ko-KR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⑨</a:t>
                      </a:r>
                      <a:r>
                        <a:rPr lang="ko-KR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번 버튼 클릭시 </a:t>
                      </a:r>
                      <a:r>
                        <a:rPr lang="ko-KR" sz="1200"/>
                        <a:t>안내 메세지를 생성한다. </a:t>
                      </a:r>
                      <a:endParaRPr sz="1200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106" name="Google Shape;106;g2e19cd15a44_0_18"/>
          <p:cNvSpPr txBox="1"/>
          <p:nvPr/>
        </p:nvSpPr>
        <p:spPr>
          <a:xfrm>
            <a:off x="648075" y="3713825"/>
            <a:ext cx="446400" cy="5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⑤</a:t>
            </a:r>
            <a:endParaRPr b="1" sz="20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7" name="Google Shape;107;g2e19cd15a44_0_18"/>
          <p:cNvSpPr txBox="1"/>
          <p:nvPr/>
        </p:nvSpPr>
        <p:spPr>
          <a:xfrm>
            <a:off x="648075" y="3336250"/>
            <a:ext cx="446400" cy="4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④</a:t>
            </a:r>
            <a:endParaRPr b="1" sz="20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8" name="Google Shape;108;g2e19cd15a44_0_18"/>
          <p:cNvSpPr txBox="1"/>
          <p:nvPr/>
        </p:nvSpPr>
        <p:spPr>
          <a:xfrm>
            <a:off x="648075" y="2941750"/>
            <a:ext cx="396900" cy="4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③</a:t>
            </a:r>
            <a:endParaRPr b="1" sz="20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9" name="Google Shape;109;g2e19cd15a44_0_18"/>
          <p:cNvSpPr txBox="1"/>
          <p:nvPr/>
        </p:nvSpPr>
        <p:spPr>
          <a:xfrm>
            <a:off x="1987250" y="2547250"/>
            <a:ext cx="446400" cy="4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②</a:t>
            </a:r>
            <a:endParaRPr b="1" sz="20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0" name="Google Shape;110;g2e19cd15a44_0_18"/>
          <p:cNvSpPr txBox="1"/>
          <p:nvPr/>
        </p:nvSpPr>
        <p:spPr>
          <a:xfrm>
            <a:off x="648075" y="2547250"/>
            <a:ext cx="446400" cy="56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①</a:t>
            </a:r>
            <a:endParaRPr b="1" sz="20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1" name="Google Shape;111;g2e19cd15a44_0_18"/>
          <p:cNvSpPr txBox="1"/>
          <p:nvPr/>
        </p:nvSpPr>
        <p:spPr>
          <a:xfrm>
            <a:off x="424500" y="1591825"/>
            <a:ext cx="446400" cy="4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⑩</a:t>
            </a:r>
            <a:endParaRPr b="1" sz="20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2" name="Google Shape;112;g2e19cd15a44_0_18"/>
          <p:cNvSpPr txBox="1"/>
          <p:nvPr/>
        </p:nvSpPr>
        <p:spPr>
          <a:xfrm>
            <a:off x="853925" y="5004475"/>
            <a:ext cx="446400" cy="4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⑨</a:t>
            </a:r>
            <a:endParaRPr b="1" sz="20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3" name="Google Shape;113;g2e19cd15a44_0_18"/>
          <p:cNvSpPr txBox="1"/>
          <p:nvPr/>
        </p:nvSpPr>
        <p:spPr>
          <a:xfrm>
            <a:off x="1590675" y="4533775"/>
            <a:ext cx="446400" cy="4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⑧</a:t>
            </a:r>
            <a:endParaRPr b="1" sz="20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4" name="Google Shape;114;g2e19cd15a44_0_18"/>
          <p:cNvSpPr txBox="1"/>
          <p:nvPr/>
        </p:nvSpPr>
        <p:spPr>
          <a:xfrm>
            <a:off x="648075" y="4530600"/>
            <a:ext cx="446400" cy="4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⑦</a:t>
            </a:r>
            <a:endParaRPr b="1" sz="20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5" name="Google Shape;115;g2e19cd15a44_0_18"/>
          <p:cNvSpPr txBox="1"/>
          <p:nvPr/>
        </p:nvSpPr>
        <p:spPr>
          <a:xfrm>
            <a:off x="648075" y="4106525"/>
            <a:ext cx="446400" cy="4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⑥</a:t>
            </a:r>
            <a:endParaRPr b="1" sz="20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16" name="Google Shape;116;g2e19cd15a44_0_18"/>
          <p:cNvGraphicFramePr/>
          <p:nvPr/>
        </p:nvGraphicFramePr>
        <p:xfrm>
          <a:off x="7859259" y="145151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{166CCBCC-207F-423C-8EEF-3BAB4F974FEC}</a:tableStyleId>
              </a:tblPr>
              <a:tblGrid>
                <a:gridCol w="732900"/>
                <a:gridCol w="3347025"/>
              </a:tblGrid>
              <a:tr h="30480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기능명세서</a:t>
                      </a:r>
                      <a:endParaRPr/>
                    </a:p>
                  </a:txBody>
                  <a:tcPr marT="45725" marB="45725" marR="91450" marL="91450" anchor="ctr"/>
                </a:tc>
                <a:tc hMerge="1"/>
              </a:tr>
              <a:tr h="8130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sz="1200"/>
                        <a:t>텍스트 박스에 있는 아이콘을 클릭하면 달력 팝업이 발생한다. 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sz="1200"/>
                        <a:t>user의 생년월일을 선택한다. </a:t>
                      </a:r>
                      <a:endParaRPr sz="1200"/>
                    </a:p>
                  </a:txBody>
                  <a:tcPr marT="45725" marB="45725" marR="91450" marL="91450" anchor="ctr"/>
                </a:tc>
              </a:tr>
              <a:tr h="8130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200"/>
                        <a:t>성별 버튼 중 Female(여성) 버튼을 선택한다.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200"/>
                        <a:t>-버튼을 중복 선택 불가능하게 한다. </a:t>
                      </a:r>
                      <a:endParaRPr sz="1200"/>
                    </a:p>
                  </a:txBody>
                  <a:tcPr marT="45725" marB="45725" marR="91450" marL="91450" anchor="ctr"/>
                </a:tc>
              </a:tr>
              <a:tr h="548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200"/>
                        <a:t>성별 버튼 중 male(남성) 버튼을 선택한다.</a:t>
                      </a:r>
                      <a:endParaRPr sz="12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-버튼을 중복 선택 불가능하게 한다. </a:t>
                      </a:r>
                      <a:endParaRPr sz="1200"/>
                    </a:p>
                  </a:txBody>
                  <a:tcPr marT="45725" marB="45725" marR="91450" marL="91450" anchor="ctr"/>
                </a:tc>
              </a:tr>
              <a:tr h="8820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완료 버튼을 클릭하면 </a:t>
                      </a:r>
                      <a:r>
                        <a:rPr lang="ko-KR" sz="1200">
                          <a:solidFill>
                            <a:srgbClr val="1F1F1F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INITIAL_LOGIN</a:t>
                      </a:r>
                      <a:r>
                        <a:rPr lang="ko-KR" sz="1200"/>
                        <a:t> 화면으로 이동한다.</a:t>
                      </a:r>
                      <a:endParaRPr sz="12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-1~8번 미입력 칸 있을 경우 안내 메세지 생성한다.</a:t>
                      </a:r>
                      <a:endParaRPr sz="1200"/>
                    </a:p>
                  </a:txBody>
                  <a:tcPr marT="45725" marB="45725" marR="91450" marL="91450" anchor="ctr"/>
                </a:tc>
              </a:tr>
              <a:tr h="6796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뒤로가기 버튼 클릭시 </a:t>
                      </a:r>
                      <a:r>
                        <a:rPr lang="ko-KR" sz="1200">
                          <a:solidFill>
                            <a:srgbClr val="1F1F1F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INITIAL_LOGIN </a:t>
                      </a:r>
                      <a:r>
                        <a:rPr lang="ko-KR" sz="1200"/>
                        <a:t>화면으로 이동한다.</a:t>
                      </a:r>
                      <a:endParaRPr sz="1200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g2e19cd15a44_0_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175" y="1451525"/>
            <a:ext cx="2519999" cy="5040001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22" name="Google Shape;122;g2e19cd15a44_0_26"/>
          <p:cNvGraphicFramePr/>
          <p:nvPr/>
        </p:nvGraphicFramePr>
        <p:xfrm>
          <a:off x="270164" y="18392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{166CCBCC-207F-423C-8EEF-3BAB4F974FEC}</a:tableStyleId>
              </a:tblPr>
              <a:tblGrid>
                <a:gridCol w="2079225"/>
                <a:gridCol w="9589775"/>
              </a:tblGrid>
              <a:tr h="347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화면명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>
                          <a:latin typeface="Arial"/>
                          <a:ea typeface="Arial"/>
                          <a:cs typeface="Arial"/>
                          <a:sym typeface="Arial"/>
                        </a:rPr>
                        <a:t>로그인 화면 -&gt; 신체정보 입력</a:t>
                      </a:r>
                      <a:r>
                        <a:rPr lang="ko-KR">
                          <a:latin typeface="Arial"/>
                          <a:ea typeface="Arial"/>
                          <a:cs typeface="Arial"/>
                          <a:sym typeface="Arial"/>
                        </a:rPr>
                        <a:t> 화면, 다이어트 기간 입력 화면 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347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참고 요구사항 번호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PREPROCESS_DIETINFO-01</a:t>
                      </a:r>
                      <a:endParaRPr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</a:tr>
              <a:tr h="347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비고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>
                          <a:latin typeface="Arial"/>
                          <a:ea typeface="Arial"/>
                          <a:cs typeface="Arial"/>
                          <a:sym typeface="Arial"/>
                        </a:rPr>
                        <a:t>로그인 성공시 기본 정보 화면 (예외사항: 기존 회원의 경우 메인 화면으로 이동 / 본 화면은 신규 회원인 경우임) 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graphicFrame>
        <p:nvGraphicFramePr>
          <p:cNvPr id="123" name="Google Shape;123;g2e19cd15a44_0_26"/>
          <p:cNvGraphicFramePr/>
          <p:nvPr/>
        </p:nvGraphicFramePr>
        <p:xfrm>
          <a:off x="6919709" y="149775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{166CCBCC-207F-423C-8EEF-3BAB4F974FEC}</a:tableStyleId>
              </a:tblPr>
              <a:tblGrid>
                <a:gridCol w="602925"/>
                <a:gridCol w="4416550"/>
              </a:tblGrid>
              <a:tr h="31640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기능명세서</a:t>
                      </a:r>
                      <a:endParaRPr/>
                    </a:p>
                  </a:txBody>
                  <a:tcPr marT="45725" marB="45725" marR="91450" marL="91450" anchor="ctr"/>
                </a:tc>
                <a:tc hMerge="1"/>
              </a:tr>
              <a:tr h="8022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키를 입력한다. </a:t>
                      </a:r>
                      <a:endParaRPr sz="12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-실수(소수점 1자리)만 입력 가능하다. </a:t>
                      </a:r>
                      <a:endParaRPr sz="1200"/>
                    </a:p>
                  </a:txBody>
                  <a:tcPr marT="45725" marB="45725" marR="91450" marL="91450" anchor="ctr"/>
                </a:tc>
              </a:tr>
              <a:tr h="8022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sz="1200"/>
                        <a:t>몸무게</a:t>
                      </a:r>
                      <a:r>
                        <a:rPr lang="ko-KR" sz="1200"/>
                        <a:t>를 입력한다. 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sz="1200"/>
                        <a:t>-실수(소수점 1자리)만 입력 가능하다. </a:t>
                      </a: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</a:tr>
              <a:tr h="8022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sz="1200"/>
                        <a:t>목표 체중을</a:t>
                      </a:r>
                      <a:r>
                        <a:rPr lang="ko-KR" sz="1200"/>
                        <a:t> 입력한다. 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sz="1200"/>
                        <a:t>-실수(소수점 1자리)만 입력 가능하다. </a:t>
                      </a: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</a:tr>
              <a:tr h="8022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평소 활동량을 옵션 5가지 중 1가지만 선택한다.</a:t>
                      </a:r>
                      <a:endParaRPr sz="12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-버튼을 중복 선택 불가능하게 한다. </a:t>
                      </a:r>
                      <a:endParaRPr sz="1200"/>
                    </a:p>
                  </a:txBody>
                  <a:tcPr marT="45725" marB="45725" marR="91450" marL="91450" anchor="ctr"/>
                </a:tc>
              </a:tr>
              <a:tr h="8022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다음 버튼을 클릭하면 다음 페이지로 넘어간다. 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sz="1200"/>
                        <a:t>-1~4번 미입력시 안내 메세지 생성한다. 다음 페이지로 넘어가지 않는다. </a:t>
                      </a:r>
                      <a:endParaRPr sz="1200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124" name="Google Shape;124;g2e19cd15a44_0_26"/>
          <p:cNvSpPr txBox="1"/>
          <p:nvPr/>
        </p:nvSpPr>
        <p:spPr>
          <a:xfrm>
            <a:off x="115775" y="4417500"/>
            <a:ext cx="470100" cy="4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⑤</a:t>
            </a:r>
            <a:endParaRPr b="1" sz="20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5" name="Google Shape;125;g2e19cd15a44_0_26"/>
          <p:cNvSpPr txBox="1"/>
          <p:nvPr/>
        </p:nvSpPr>
        <p:spPr>
          <a:xfrm>
            <a:off x="76200" y="3784825"/>
            <a:ext cx="470100" cy="4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④</a:t>
            </a:r>
            <a:endParaRPr b="1" sz="20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6" name="Google Shape;126;g2e19cd15a44_0_26"/>
          <p:cNvSpPr txBox="1"/>
          <p:nvPr/>
        </p:nvSpPr>
        <p:spPr>
          <a:xfrm>
            <a:off x="76200" y="3264925"/>
            <a:ext cx="470100" cy="4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③</a:t>
            </a:r>
            <a:endParaRPr b="1" sz="20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7" name="Google Shape;127;g2e19cd15a44_0_26"/>
          <p:cNvSpPr txBox="1"/>
          <p:nvPr/>
        </p:nvSpPr>
        <p:spPr>
          <a:xfrm>
            <a:off x="76200" y="2784025"/>
            <a:ext cx="470100" cy="4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②</a:t>
            </a:r>
            <a:endParaRPr b="1" sz="20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8" name="Google Shape;128;g2e19cd15a44_0_26"/>
          <p:cNvSpPr txBox="1"/>
          <p:nvPr/>
        </p:nvSpPr>
        <p:spPr>
          <a:xfrm>
            <a:off x="76200" y="2303125"/>
            <a:ext cx="470100" cy="4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①</a:t>
            </a:r>
            <a:endParaRPr b="1" sz="20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g2e2265a3c16_2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175" y="1497746"/>
            <a:ext cx="2520000" cy="5040001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34" name="Google Shape;134;g2e2265a3c16_2_0"/>
          <p:cNvGraphicFramePr/>
          <p:nvPr/>
        </p:nvGraphicFramePr>
        <p:xfrm>
          <a:off x="270164" y="18392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{166CCBCC-207F-423C-8EEF-3BAB4F974FEC}</a:tableStyleId>
              </a:tblPr>
              <a:tblGrid>
                <a:gridCol w="2070325"/>
                <a:gridCol w="9598675"/>
              </a:tblGrid>
              <a:tr h="347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화면명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>
                          <a:latin typeface="Arial"/>
                          <a:ea typeface="Arial"/>
                          <a:cs typeface="Arial"/>
                          <a:sym typeface="Arial"/>
                        </a:rPr>
                        <a:t>로그인 화면 -&gt; 신체정보 입력 화면, 다이어트 기간 입력 화면 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347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참고 요구사항 번호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PREPROCESS_DIETINFO-02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</a:tr>
              <a:tr h="347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비고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>
                          <a:latin typeface="Arial"/>
                          <a:ea typeface="Arial"/>
                          <a:cs typeface="Arial"/>
                          <a:sym typeface="Arial"/>
                        </a:rPr>
                        <a:t>로그인 성공시 기본 정보 화면 (예외사항: 기존 회원의 경우 메인 화면으로 이동 / 본 화면은 신규 회원인 경우임) 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graphicFrame>
        <p:nvGraphicFramePr>
          <p:cNvPr id="135" name="Google Shape;135;g2e2265a3c16_2_0"/>
          <p:cNvGraphicFramePr/>
          <p:nvPr/>
        </p:nvGraphicFramePr>
        <p:xfrm>
          <a:off x="7310459" y="149775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{166CCBCC-207F-423C-8EEF-3BAB4F974FEC}</a:tableStyleId>
              </a:tblPr>
              <a:tblGrid>
                <a:gridCol w="570275"/>
                <a:gridCol w="4058450"/>
              </a:tblGrid>
              <a:tr h="31640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기능명세서</a:t>
                      </a:r>
                      <a:endParaRPr/>
                    </a:p>
                  </a:txBody>
                  <a:tcPr marT="45725" marB="45725" marR="91450" marL="91450" anchor="ctr"/>
                </a:tc>
                <a:tc hMerge="1"/>
              </a:tr>
              <a:tr h="8022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sz="1200"/>
                        <a:t>뒤로가기 버튼 클릭시 </a:t>
                      </a:r>
                      <a:r>
                        <a:rPr lang="ko-KR" sz="1200"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PREPROCESS_DIETINFO-01</a:t>
                      </a:r>
                      <a:r>
                        <a:rPr lang="ko-KR" sz="1200"/>
                        <a:t> 화면으로 이동한다. </a:t>
                      </a:r>
                      <a:endParaRPr sz="1200"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022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sz="1200"/>
                        <a:t>시스템 내부적으로 user 정보를 이용하여 추천 다이어트 기간을 보여준다. </a:t>
                      </a:r>
                      <a:endParaRPr sz="12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022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200"/>
                        <a:t>텍스트 박스에 있는 아이콘을 클릭하면 달력 팝업이 발생한다. 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200"/>
                        <a:t>-user의 다이어트 시작일을 선택한다.</a:t>
                      </a:r>
                      <a:endParaRPr sz="12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022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200"/>
                        <a:t>텍스트 박스에 있는 아이콘을 클릭하면 달력 팝업이 발생한다. 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-user의 다이어트 목표일을 선택한다.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200"/>
                        <a:t>-추천 기간 보다 짧을 경우 안내 메세지를 생성한다. </a:t>
                      </a:r>
                      <a:endParaRPr sz="12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022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다이어트 시작 버튼을 클릭하면 </a:t>
                      </a:r>
                      <a:r>
                        <a:rPr lang="ko-KR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MAIN01_HOME</a:t>
                      </a:r>
                      <a:r>
                        <a:rPr lang="ko-KR" sz="1200"/>
                        <a:t>화면으로 이동한다. 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sz="1200"/>
                        <a:t>-3~4번 미입력시 안내 메세지 생성한다. 다음 페이지로 넘어가지 않는다. </a:t>
                      </a:r>
                      <a:endParaRPr sz="12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36" name="Google Shape;136;g2e2265a3c16_2_0"/>
          <p:cNvSpPr txBox="1"/>
          <p:nvPr/>
        </p:nvSpPr>
        <p:spPr>
          <a:xfrm>
            <a:off x="64500" y="2095750"/>
            <a:ext cx="515700" cy="5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②</a:t>
            </a:r>
            <a:endParaRPr b="1" sz="20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7" name="Google Shape;137;g2e2265a3c16_2_0"/>
          <p:cNvSpPr txBox="1"/>
          <p:nvPr/>
        </p:nvSpPr>
        <p:spPr>
          <a:xfrm>
            <a:off x="10650" y="3663275"/>
            <a:ext cx="471000" cy="5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⑤</a:t>
            </a:r>
            <a:endParaRPr b="1" sz="20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8" name="Google Shape;138;g2e2265a3c16_2_0"/>
          <p:cNvSpPr txBox="1"/>
          <p:nvPr/>
        </p:nvSpPr>
        <p:spPr>
          <a:xfrm>
            <a:off x="64500" y="3116375"/>
            <a:ext cx="515700" cy="5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④</a:t>
            </a:r>
            <a:endParaRPr b="1" sz="20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9" name="Google Shape;139;g2e2265a3c16_2_0"/>
          <p:cNvSpPr txBox="1"/>
          <p:nvPr/>
        </p:nvSpPr>
        <p:spPr>
          <a:xfrm>
            <a:off x="64500" y="2616425"/>
            <a:ext cx="515700" cy="5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③</a:t>
            </a:r>
            <a:endParaRPr b="1" sz="20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0" name="Google Shape;140;g2e2265a3c16_2_0"/>
          <p:cNvSpPr txBox="1"/>
          <p:nvPr/>
        </p:nvSpPr>
        <p:spPr>
          <a:xfrm>
            <a:off x="12625" y="1617625"/>
            <a:ext cx="432300" cy="5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①</a:t>
            </a:r>
            <a:endParaRPr b="1" sz="20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g2e19cd15a44_0_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175" y="1451534"/>
            <a:ext cx="2519999" cy="5040001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46" name="Google Shape;146;g2e19cd15a44_0_98"/>
          <p:cNvGraphicFramePr/>
          <p:nvPr/>
        </p:nvGraphicFramePr>
        <p:xfrm>
          <a:off x="270164" y="18392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{166CCBCC-207F-423C-8EEF-3BAB4F974FEC}</a:tableStyleId>
              </a:tblPr>
              <a:tblGrid>
                <a:gridCol w="2057100"/>
                <a:gridCol w="9611900"/>
              </a:tblGrid>
              <a:tr h="347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화면명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 홈 화면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347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참고 요구사항 번호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>
                          <a:latin typeface="Arial"/>
                          <a:ea typeface="Arial"/>
                          <a:cs typeface="Arial"/>
                          <a:sym typeface="Arial"/>
                        </a:rPr>
                        <a:t>MAIN01_HOME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</a:tr>
              <a:tr h="347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비고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graphicFrame>
        <p:nvGraphicFramePr>
          <p:cNvPr id="147" name="Google Shape;147;g2e19cd15a44_0_98"/>
          <p:cNvGraphicFramePr/>
          <p:nvPr/>
        </p:nvGraphicFramePr>
        <p:xfrm>
          <a:off x="7091834" y="145151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{166CCBCC-207F-423C-8EEF-3BAB4F974FEC}</a:tableStyleId>
              </a:tblPr>
              <a:tblGrid>
                <a:gridCol w="582975"/>
                <a:gridCol w="4270425"/>
              </a:tblGrid>
              <a:tr h="326375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기능명세서</a:t>
                      </a:r>
                      <a:endParaRPr/>
                    </a:p>
                  </a:txBody>
                  <a:tcPr marT="45725" marB="45725" marR="91450" marL="91450" anchor="ctr"/>
                </a:tc>
                <a:tc hMerge="1"/>
              </a:tr>
              <a:tr h="564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다이어트 남은 기간을 보여준다. </a:t>
                      </a:r>
                      <a:endParaRPr sz="12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-기간이 종료가 되면 D+1..(증가일)을 보여준다.</a:t>
                      </a:r>
                      <a:endParaRPr sz="1200"/>
                    </a:p>
                  </a:txBody>
                  <a:tcPr marT="45725" marB="45725" marR="91450" marL="91450" anchor="ctr"/>
                </a:tc>
              </a:tr>
              <a:tr h="564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[0&gt;x] 메세지를 출력한다.</a:t>
                      </a: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[0&lt;=x] 메세지를 출력한다. </a:t>
                      </a: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</a:tr>
              <a:tr h="564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user가 입력한 현재 / 목표 몸무게를 보여준다.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</a:tr>
              <a:tr h="564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4~7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금일 섭취한 음식의 칼로리/탄수화물/단백질/지방 누적 정보 및 하루 권장량을 보여준다. </a:t>
                      </a:r>
                      <a:endParaRPr sz="1200"/>
                    </a:p>
                  </a:txBody>
                  <a:tcPr marT="45725" marB="45725" marR="91450" marL="91450" anchor="ctr"/>
                </a:tc>
              </a:tr>
              <a:tr h="564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홈버튼 클릭시 현재 화면이 업데이트 된다.</a:t>
                      </a:r>
                      <a:endParaRPr sz="1200"/>
                    </a:p>
                  </a:txBody>
                  <a:tcPr marT="45725" marB="45725" marR="91450" marL="91450" anchor="ctr"/>
                </a:tc>
              </a:tr>
              <a:tr h="564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캘린더 버튼 클릭시 </a:t>
                      </a:r>
                      <a:r>
                        <a:rPr lang="ko-KR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MAIN02_CALENDAR</a:t>
                      </a:r>
                      <a:r>
                        <a:rPr lang="ko-KR" sz="1200"/>
                        <a:t> 화면으로 이동한다.</a:t>
                      </a:r>
                      <a:endParaRPr sz="1200"/>
                    </a:p>
                  </a:txBody>
                  <a:tcPr marT="45725" marB="45725" marR="91450" marL="91450" anchor="ctr"/>
                </a:tc>
              </a:tr>
              <a:tr h="564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그래프 버튼 클릭시 </a:t>
                      </a:r>
                      <a:r>
                        <a:rPr lang="ko-KR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MAIN03_GRAPH</a:t>
                      </a:r>
                      <a:r>
                        <a:rPr lang="ko-KR" sz="1200"/>
                        <a:t> 화면으로 이동한다.</a:t>
                      </a:r>
                      <a:endParaRPr sz="1200"/>
                    </a:p>
                  </a:txBody>
                  <a:tcPr marT="45725" marB="45725" marR="91450" marL="91450" anchor="ctr"/>
                </a:tc>
              </a:tr>
              <a:tr h="564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마이페이지 버튼 클릭시 </a:t>
                      </a:r>
                      <a:r>
                        <a:rPr lang="ko-KR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MAIN04_MYPAGE</a:t>
                      </a:r>
                      <a:r>
                        <a:rPr lang="ko-KR" sz="1200"/>
                        <a:t> </a:t>
                      </a:r>
                      <a:r>
                        <a:rPr lang="ko-KR" sz="1200"/>
                        <a:t>화면으로 이동한다. </a:t>
                      </a:r>
                      <a:endParaRPr sz="1200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148" name="Google Shape;148;g2e19cd15a44_0_98"/>
          <p:cNvSpPr txBox="1"/>
          <p:nvPr/>
        </p:nvSpPr>
        <p:spPr>
          <a:xfrm>
            <a:off x="176775" y="5844725"/>
            <a:ext cx="457200" cy="4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⑧</a:t>
            </a:r>
            <a:endParaRPr b="1" sz="20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9" name="Google Shape;149;g2e19cd15a44_0_98"/>
          <p:cNvSpPr txBox="1"/>
          <p:nvPr/>
        </p:nvSpPr>
        <p:spPr>
          <a:xfrm>
            <a:off x="270175" y="5425825"/>
            <a:ext cx="457200" cy="4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⑦</a:t>
            </a:r>
            <a:endParaRPr b="1" sz="20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0" name="Google Shape;150;g2e19cd15a44_0_98"/>
          <p:cNvSpPr txBox="1"/>
          <p:nvPr/>
        </p:nvSpPr>
        <p:spPr>
          <a:xfrm>
            <a:off x="270175" y="5005650"/>
            <a:ext cx="457200" cy="4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⑥</a:t>
            </a:r>
            <a:endParaRPr b="1" sz="20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1" name="Google Shape;151;g2e19cd15a44_0_98"/>
          <p:cNvSpPr txBox="1"/>
          <p:nvPr/>
        </p:nvSpPr>
        <p:spPr>
          <a:xfrm>
            <a:off x="270175" y="4604050"/>
            <a:ext cx="457200" cy="4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⑤</a:t>
            </a:r>
            <a:endParaRPr b="1" sz="20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2" name="Google Shape;152;g2e19cd15a44_0_98"/>
          <p:cNvSpPr txBox="1"/>
          <p:nvPr/>
        </p:nvSpPr>
        <p:spPr>
          <a:xfrm>
            <a:off x="270175" y="4105625"/>
            <a:ext cx="457200" cy="4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④</a:t>
            </a:r>
            <a:endParaRPr b="1" sz="20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3" name="Google Shape;153;g2e19cd15a44_0_98"/>
          <p:cNvSpPr txBox="1"/>
          <p:nvPr/>
        </p:nvSpPr>
        <p:spPr>
          <a:xfrm>
            <a:off x="619575" y="3133800"/>
            <a:ext cx="457200" cy="43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③</a:t>
            </a:r>
            <a:endParaRPr b="1" sz="20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4" name="Google Shape;154;g2e19cd15a44_0_98"/>
          <p:cNvSpPr txBox="1"/>
          <p:nvPr/>
        </p:nvSpPr>
        <p:spPr>
          <a:xfrm>
            <a:off x="563000" y="2072425"/>
            <a:ext cx="457200" cy="4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②</a:t>
            </a:r>
            <a:endParaRPr b="1" sz="20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5" name="Google Shape;155;g2e19cd15a44_0_98"/>
          <p:cNvSpPr txBox="1"/>
          <p:nvPr/>
        </p:nvSpPr>
        <p:spPr>
          <a:xfrm>
            <a:off x="563000" y="1777900"/>
            <a:ext cx="457200" cy="4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①</a:t>
            </a:r>
            <a:endParaRPr b="1" sz="20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6" name="Google Shape;156;g2e19cd15a44_0_98"/>
          <p:cNvSpPr txBox="1"/>
          <p:nvPr/>
        </p:nvSpPr>
        <p:spPr>
          <a:xfrm>
            <a:off x="739175" y="5829475"/>
            <a:ext cx="457200" cy="4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⑨</a:t>
            </a:r>
            <a:endParaRPr b="1" sz="20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7" name="Google Shape;157;g2e19cd15a44_0_98"/>
          <p:cNvSpPr txBox="1"/>
          <p:nvPr/>
        </p:nvSpPr>
        <p:spPr>
          <a:xfrm>
            <a:off x="1377775" y="5798900"/>
            <a:ext cx="457200" cy="4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⑩</a:t>
            </a:r>
            <a:endParaRPr b="1" sz="20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8" name="Google Shape;158;g2e19cd15a44_0_98"/>
          <p:cNvSpPr txBox="1"/>
          <p:nvPr/>
        </p:nvSpPr>
        <p:spPr>
          <a:xfrm>
            <a:off x="1949075" y="5843450"/>
            <a:ext cx="457200" cy="5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⑪</a:t>
            </a:r>
            <a:endParaRPr b="1" sz="20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g2e19cd15a44_0_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088" y="1369621"/>
            <a:ext cx="2520000" cy="50400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64" name="Google Shape;164;g2e19cd15a44_0_103"/>
          <p:cNvGraphicFramePr/>
          <p:nvPr/>
        </p:nvGraphicFramePr>
        <p:xfrm>
          <a:off x="270164" y="18392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{166CCBCC-207F-423C-8EEF-3BAB4F974FEC}</a:tableStyleId>
              </a:tblPr>
              <a:tblGrid>
                <a:gridCol w="2074875"/>
                <a:gridCol w="9594125"/>
              </a:tblGrid>
              <a:tr h="347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화면명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>
                          <a:latin typeface="Arial"/>
                          <a:ea typeface="Arial"/>
                          <a:cs typeface="Arial"/>
                          <a:sym typeface="Arial"/>
                        </a:rPr>
                        <a:t>캘린더 화면 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347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참고 요구사항 번호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>
                          <a:latin typeface="Arial"/>
                          <a:ea typeface="Arial"/>
                          <a:cs typeface="Arial"/>
                          <a:sym typeface="Arial"/>
                        </a:rPr>
                        <a:t>MAIN02_CALENDAR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</a:tr>
              <a:tr h="347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비고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graphicFrame>
        <p:nvGraphicFramePr>
          <p:cNvPr id="165" name="Google Shape;165;g2e19cd15a44_0_103"/>
          <p:cNvGraphicFramePr/>
          <p:nvPr/>
        </p:nvGraphicFramePr>
        <p:xfrm>
          <a:off x="6822134" y="145151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{166CCBCC-207F-423C-8EEF-3BAB4F974FEC}</a:tableStyleId>
              </a:tblPr>
              <a:tblGrid>
                <a:gridCol w="615375"/>
                <a:gridCol w="4507725"/>
              </a:tblGrid>
              <a:tr h="27705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기능명세서</a:t>
                      </a:r>
                      <a:endParaRPr/>
                    </a:p>
                  </a:txBody>
                  <a:tcPr marT="45725" marB="45725" marR="91450" marL="91450" anchor="ctr"/>
                </a:tc>
                <a:tc hMerge="1"/>
              </a:tr>
              <a:tr h="15788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일자를 선택하면 식단 입력이 가능하다.</a:t>
                      </a:r>
                      <a:endParaRPr sz="12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[식단이 없을 경우]</a:t>
                      </a:r>
                      <a:endParaRPr sz="12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-</a:t>
                      </a:r>
                      <a:r>
                        <a:rPr lang="ko-KR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MAIN02_FOODLIST-01 </a:t>
                      </a:r>
                      <a:r>
                        <a:rPr lang="ko-KR" sz="1200"/>
                        <a:t>화면으로 이동한다. </a:t>
                      </a:r>
                      <a:endParaRPr sz="12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[식단이 있을 경우]</a:t>
                      </a:r>
                      <a:endParaRPr sz="12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-</a:t>
                      </a:r>
                      <a:r>
                        <a:rPr lang="ko-KR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MAIN02_FOODLIST-02 </a:t>
                      </a:r>
                      <a:r>
                        <a:rPr lang="ko-KR" sz="1200"/>
                        <a:t>화면으로 이동한다.</a:t>
                      </a:r>
                      <a:endParaRPr sz="12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-캘린더에 이모티콘이 표시된다. </a:t>
                      </a:r>
                      <a:endParaRPr sz="12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*금일 누적 칼로리가 기준 칼로리보다 증가되면 우는 고양이/기준 칼로리 이내이면 하트 고양이가 표시된다. </a:t>
                      </a:r>
                      <a:endParaRPr sz="1200"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81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홈버튼 클릭시 </a:t>
                      </a:r>
                      <a:r>
                        <a:rPr lang="ko-KR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MAIN01_HOME</a:t>
                      </a:r>
                      <a:r>
                        <a:rPr lang="ko-KR" sz="1200"/>
                        <a:t> 화면으로 이동한다.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81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캘린더 버튼 클릭시 </a:t>
                      </a:r>
                      <a:r>
                        <a:rPr lang="ko-KR" sz="1200"/>
                        <a:t>현재 화면이 업데이트 된다.</a:t>
                      </a:r>
                      <a:endParaRPr sz="12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81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그래프 버튼 클릭시 </a:t>
                      </a:r>
                      <a:r>
                        <a:rPr lang="ko-KR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MAIN03_GRAPH</a:t>
                      </a:r>
                      <a:r>
                        <a:rPr lang="ko-KR" sz="1200"/>
                        <a:t> 화면으로 이동한다.</a:t>
                      </a:r>
                      <a:endParaRPr sz="12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81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마이페이지 버튼 클릭시 </a:t>
                      </a:r>
                      <a:r>
                        <a:rPr lang="ko-KR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MAIN04_MYPAGE</a:t>
                      </a:r>
                      <a:r>
                        <a:rPr lang="ko-KR" sz="1200"/>
                        <a:t> 화면으로 이동한다. </a:t>
                      </a:r>
                      <a:endParaRPr sz="12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166" name="Google Shape;166;g2e19cd15a44_0_10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91101" y="2899323"/>
            <a:ext cx="266400" cy="2504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g2e19cd15a44_0_10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29101" y="3972473"/>
            <a:ext cx="266400" cy="2504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g2e19cd15a44_0_10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29101" y="3430848"/>
            <a:ext cx="266400" cy="21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g2e19cd15a44_0_10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95501" y="3430848"/>
            <a:ext cx="266400" cy="21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g2e19cd15a44_0_10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61901" y="3430848"/>
            <a:ext cx="266400" cy="214600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g2e19cd15a44_0_103"/>
          <p:cNvSpPr txBox="1"/>
          <p:nvPr/>
        </p:nvSpPr>
        <p:spPr>
          <a:xfrm>
            <a:off x="1901350" y="5858475"/>
            <a:ext cx="493500" cy="5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⑤</a:t>
            </a:r>
            <a:endParaRPr b="1" sz="20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2" name="Google Shape;172;g2e19cd15a44_0_103"/>
          <p:cNvSpPr txBox="1"/>
          <p:nvPr/>
        </p:nvSpPr>
        <p:spPr>
          <a:xfrm>
            <a:off x="1329575" y="5858475"/>
            <a:ext cx="493500" cy="5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④</a:t>
            </a:r>
            <a:endParaRPr b="1" sz="20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3" name="Google Shape;173;g2e19cd15a44_0_103"/>
          <p:cNvSpPr txBox="1"/>
          <p:nvPr/>
        </p:nvSpPr>
        <p:spPr>
          <a:xfrm>
            <a:off x="674775" y="5858475"/>
            <a:ext cx="493500" cy="4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③</a:t>
            </a:r>
            <a:endParaRPr b="1" sz="20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2e19cd15a44_0_103"/>
          <p:cNvSpPr txBox="1"/>
          <p:nvPr/>
        </p:nvSpPr>
        <p:spPr>
          <a:xfrm>
            <a:off x="105075" y="5858475"/>
            <a:ext cx="493500" cy="4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②</a:t>
            </a:r>
            <a:endParaRPr b="1" sz="20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5" name="Google Shape;175;g2e19cd15a44_0_103"/>
          <p:cNvSpPr txBox="1"/>
          <p:nvPr/>
        </p:nvSpPr>
        <p:spPr>
          <a:xfrm>
            <a:off x="395975" y="1756325"/>
            <a:ext cx="493500" cy="5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①</a:t>
            </a:r>
            <a:endParaRPr b="1" sz="20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Google Shape;180;g2e19cd15a44_0_1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2288" y="1451525"/>
            <a:ext cx="2519999" cy="5040001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81" name="Google Shape;181;g2e19cd15a44_0_166"/>
          <p:cNvGraphicFramePr/>
          <p:nvPr/>
        </p:nvGraphicFramePr>
        <p:xfrm>
          <a:off x="270164" y="18392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{166CCBCC-207F-423C-8EEF-3BAB4F974FEC}</a:tableStyleId>
              </a:tblPr>
              <a:tblGrid>
                <a:gridCol w="2070300"/>
                <a:gridCol w="9598700"/>
              </a:tblGrid>
              <a:tr h="347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화면명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>
                          <a:latin typeface="Arial"/>
                          <a:ea typeface="Arial"/>
                          <a:cs typeface="Arial"/>
                          <a:sym typeface="Arial"/>
                        </a:rPr>
                        <a:t>캘린더 화면 -&gt; 식단 목록 화면_Empty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347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참고 요구사항 번호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>
                          <a:latin typeface="Arial"/>
                          <a:ea typeface="Arial"/>
                          <a:cs typeface="Arial"/>
                          <a:sym typeface="Arial"/>
                        </a:rPr>
                        <a:t>MAIN02_FOODLIST-01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</a:tr>
              <a:tr h="347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비고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graphicFrame>
        <p:nvGraphicFramePr>
          <p:cNvPr id="182" name="Google Shape;182;g2e19cd15a44_0_166"/>
          <p:cNvGraphicFramePr/>
          <p:nvPr/>
        </p:nvGraphicFramePr>
        <p:xfrm>
          <a:off x="7350159" y="145151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{166CCBCC-207F-423C-8EEF-3BAB4F974FEC}</a:tableStyleId>
              </a:tblPr>
              <a:tblGrid>
                <a:gridCol w="551950"/>
                <a:gridCol w="4043125"/>
              </a:tblGrid>
              <a:tr h="282975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기능명세서</a:t>
                      </a:r>
                      <a:endParaRPr/>
                    </a:p>
                  </a:txBody>
                  <a:tcPr marT="45725" marB="45725" marR="91450" marL="91450" anchor="ctr"/>
                </a:tc>
                <a:tc hMerge="1"/>
              </a:tr>
              <a:tr h="5040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“+” 버튼 클릭시 우측 사진처럼 리스트가 활성화 된다.</a:t>
                      </a:r>
                      <a:endParaRPr sz="1200"/>
                    </a:p>
                  </a:txBody>
                  <a:tcPr marT="45725" marB="45725" marR="91450" marL="91450" anchor="ctr"/>
                </a:tc>
              </a:tr>
              <a:tr h="5040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OCR 버튼 클릭시 </a:t>
                      </a:r>
                      <a:r>
                        <a:rPr lang="ko-KR" sz="1200"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MAIN02_OCR</a:t>
                      </a:r>
                      <a:r>
                        <a:rPr lang="ko-KR" sz="1200"/>
                        <a:t> 화면으로 이동한다.</a:t>
                      </a:r>
                      <a:endParaRPr sz="1200"/>
                    </a:p>
                  </a:txBody>
                  <a:tcPr marT="45725" marB="45725" marR="91450" marL="91450" anchor="ctr"/>
                </a:tc>
              </a:tr>
              <a:tr h="5040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갤러리 버튼 클릭시 user의 갤러리로 이동한다. </a:t>
                      </a: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-사진 선택을 필수로 한다. </a:t>
                      </a: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</a:tr>
              <a:tr h="5040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카메라 버튼 클릭시 user의 카메라로 이동한다.</a:t>
                      </a: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-사진 촬영을 필수로 한다.</a:t>
                      </a: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</a:tr>
              <a:tr h="5040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텍스트 버튼 클릭시 </a:t>
                      </a:r>
                      <a:r>
                        <a:rPr lang="ko-KR" sz="1200"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MAIN02_ADD_TEXT</a:t>
                      </a:r>
                      <a:r>
                        <a:rPr lang="ko-KR" sz="1200"/>
                        <a:t> 화면으로 이동한다.</a:t>
                      </a:r>
                      <a:endParaRPr sz="1200"/>
                    </a:p>
                  </a:txBody>
                  <a:tcPr marT="45725" marB="45725" marR="91450" marL="91450" anchor="ctr"/>
                </a:tc>
              </a:tr>
              <a:tr h="5040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“-”버튼 클릭시 왼쪽 사진처럼 보여진다.</a:t>
                      </a:r>
                      <a:endParaRPr sz="1200"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40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홈버튼 클릭시 </a:t>
                      </a:r>
                      <a:r>
                        <a:rPr lang="ko-KR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MAIN01_HOME</a:t>
                      </a:r>
                      <a:r>
                        <a:rPr lang="ko-KR" sz="1200"/>
                        <a:t> 화면으로 이동한다.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40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캘린더 버튼 클릭시 </a:t>
                      </a:r>
                      <a:r>
                        <a:rPr lang="ko-KR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MAIN02_CALENDAR</a:t>
                      </a:r>
                      <a:r>
                        <a:rPr lang="ko-KR" sz="1200"/>
                        <a:t> 화면으로 이동한다.</a:t>
                      </a:r>
                      <a:endParaRPr sz="12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40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그래프 버튼 클릭시 </a:t>
                      </a:r>
                      <a:r>
                        <a:rPr lang="ko-KR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MAIN03_GRAPH</a:t>
                      </a:r>
                      <a:r>
                        <a:rPr lang="ko-KR" sz="1200"/>
                        <a:t> 화면으로 이동한다.</a:t>
                      </a:r>
                      <a:endParaRPr sz="12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40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마이페이지 버튼 클릭시 </a:t>
                      </a:r>
                      <a:r>
                        <a:rPr lang="ko-KR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MAIN04_MYPAGE</a:t>
                      </a:r>
                      <a:r>
                        <a:rPr lang="ko-KR" sz="1200"/>
                        <a:t> 화면으로 이동한다. </a:t>
                      </a:r>
                      <a:endParaRPr sz="12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183" name="Google Shape;183;g2e19cd15a44_0_1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66950" y="1451521"/>
            <a:ext cx="2519999" cy="5040001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g2e19cd15a44_0_166"/>
          <p:cNvSpPr txBox="1"/>
          <p:nvPr/>
        </p:nvSpPr>
        <p:spPr>
          <a:xfrm>
            <a:off x="4849475" y="5924575"/>
            <a:ext cx="493500" cy="5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⑩</a:t>
            </a:r>
            <a:endParaRPr b="1" sz="20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5" name="Google Shape;185;g2e19cd15a44_0_166"/>
          <p:cNvSpPr txBox="1"/>
          <p:nvPr/>
        </p:nvSpPr>
        <p:spPr>
          <a:xfrm>
            <a:off x="-283525" y="6300300"/>
            <a:ext cx="493500" cy="5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6" name="Google Shape;186;g2e19cd15a44_0_166"/>
          <p:cNvSpPr txBox="1"/>
          <p:nvPr/>
        </p:nvSpPr>
        <p:spPr>
          <a:xfrm>
            <a:off x="-855300" y="6300300"/>
            <a:ext cx="493500" cy="5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7" name="Google Shape;187;g2e19cd15a44_0_166"/>
          <p:cNvSpPr txBox="1"/>
          <p:nvPr/>
        </p:nvSpPr>
        <p:spPr>
          <a:xfrm>
            <a:off x="-1510100" y="6300300"/>
            <a:ext cx="493500" cy="4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8" name="Google Shape;188;g2e19cd15a44_0_166"/>
          <p:cNvSpPr txBox="1"/>
          <p:nvPr/>
        </p:nvSpPr>
        <p:spPr>
          <a:xfrm>
            <a:off x="4925663" y="4212275"/>
            <a:ext cx="493500" cy="4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②</a:t>
            </a:r>
            <a:endParaRPr b="1" sz="20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9" name="Google Shape;189;g2e19cd15a44_0_166"/>
          <p:cNvSpPr txBox="1"/>
          <p:nvPr/>
        </p:nvSpPr>
        <p:spPr>
          <a:xfrm>
            <a:off x="2028925" y="5420550"/>
            <a:ext cx="493500" cy="5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①</a:t>
            </a:r>
            <a:endParaRPr b="1" sz="20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0" name="Google Shape;190;g2e19cd15a44_0_166"/>
          <p:cNvSpPr txBox="1"/>
          <p:nvPr/>
        </p:nvSpPr>
        <p:spPr>
          <a:xfrm>
            <a:off x="4925663" y="4536675"/>
            <a:ext cx="493500" cy="4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-KR" sz="2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③</a:t>
            </a:r>
            <a:endParaRPr b="1" sz="20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1" name="Google Shape;191;g2e19cd15a44_0_166"/>
          <p:cNvSpPr txBox="1"/>
          <p:nvPr/>
        </p:nvSpPr>
        <p:spPr>
          <a:xfrm>
            <a:off x="4925663" y="4840325"/>
            <a:ext cx="493500" cy="4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-KR" sz="2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④</a:t>
            </a:r>
            <a:endParaRPr b="1" sz="20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2" name="Google Shape;192;g2e19cd15a44_0_166"/>
          <p:cNvSpPr txBox="1"/>
          <p:nvPr/>
        </p:nvSpPr>
        <p:spPr>
          <a:xfrm>
            <a:off x="4925663" y="5201400"/>
            <a:ext cx="493500" cy="4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-KR" sz="2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⑤</a:t>
            </a:r>
            <a:endParaRPr b="1" sz="20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3" name="Google Shape;193;g2e19cd15a44_0_166"/>
          <p:cNvSpPr txBox="1"/>
          <p:nvPr/>
        </p:nvSpPr>
        <p:spPr>
          <a:xfrm>
            <a:off x="4925663" y="5469450"/>
            <a:ext cx="493500" cy="4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-KR" sz="2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⑥</a:t>
            </a:r>
            <a:endParaRPr b="1" sz="20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4" name="Google Shape;194;g2e19cd15a44_0_166"/>
          <p:cNvSpPr txBox="1"/>
          <p:nvPr/>
        </p:nvSpPr>
        <p:spPr>
          <a:xfrm>
            <a:off x="4278225" y="5924575"/>
            <a:ext cx="597300" cy="5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⑨</a:t>
            </a:r>
            <a:endParaRPr b="1" sz="20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5" name="Google Shape;195;g2e19cd15a44_0_166"/>
          <p:cNvSpPr txBox="1"/>
          <p:nvPr/>
        </p:nvSpPr>
        <p:spPr>
          <a:xfrm>
            <a:off x="3585325" y="5924575"/>
            <a:ext cx="597300" cy="5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⑧</a:t>
            </a:r>
            <a:endParaRPr b="1" sz="20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2e19cd15a44_0_166"/>
          <p:cNvSpPr txBox="1"/>
          <p:nvPr/>
        </p:nvSpPr>
        <p:spPr>
          <a:xfrm>
            <a:off x="3072425" y="5924575"/>
            <a:ext cx="493500" cy="5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⑦</a:t>
            </a:r>
            <a:endParaRPr b="1" sz="20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Google Shape;201;g2e19cd15a44_0_2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176" y="1451521"/>
            <a:ext cx="2520000" cy="50400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02" name="Google Shape;202;g2e19cd15a44_0_239"/>
          <p:cNvGraphicFramePr/>
          <p:nvPr/>
        </p:nvGraphicFramePr>
        <p:xfrm>
          <a:off x="270164" y="18392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{166CCBCC-207F-423C-8EEF-3BAB4F974FEC}</a:tableStyleId>
              </a:tblPr>
              <a:tblGrid>
                <a:gridCol w="2079200"/>
                <a:gridCol w="9589800"/>
              </a:tblGrid>
              <a:tr h="347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화면명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>
                          <a:latin typeface="Arial"/>
                          <a:ea typeface="Arial"/>
                          <a:cs typeface="Arial"/>
                          <a:sym typeface="Arial"/>
                        </a:rPr>
                        <a:t>캘린더 화면 -&gt; 식단 목록 화면_Default</a:t>
                      </a:r>
                      <a:endParaRPr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</a:tr>
              <a:tr h="347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참고 요구사항 번호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>
                          <a:latin typeface="Arial"/>
                          <a:ea typeface="Arial"/>
                          <a:cs typeface="Arial"/>
                          <a:sym typeface="Arial"/>
                        </a:rPr>
                        <a:t>MAIN02_FOODLIST-02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</a:tr>
              <a:tr h="347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비고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>
                          <a:latin typeface="Arial"/>
                          <a:ea typeface="Arial"/>
                          <a:cs typeface="Arial"/>
                          <a:sym typeface="Arial"/>
                        </a:rPr>
                        <a:t>식단이 1개 이상 등록되어 있을 경우 발생되는 화면 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graphicFrame>
        <p:nvGraphicFramePr>
          <p:cNvPr id="203" name="Google Shape;203;g2e19cd15a44_0_239"/>
          <p:cNvGraphicFramePr/>
          <p:nvPr/>
        </p:nvGraphicFramePr>
        <p:xfrm>
          <a:off x="6138084" y="145151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{166CCBCC-207F-423C-8EEF-3BAB4F974FEC}</a:tableStyleId>
              </a:tblPr>
              <a:tblGrid>
                <a:gridCol w="697550"/>
                <a:gridCol w="5109600"/>
              </a:tblGrid>
              <a:tr h="31640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기능명세서</a:t>
                      </a:r>
                      <a:endParaRPr/>
                    </a:p>
                  </a:txBody>
                  <a:tcPr marT="45725" marB="45725" marR="91450" marL="91450" anchor="ctr"/>
                </a:tc>
                <a:tc hMerge="1"/>
              </a:tr>
              <a:tr h="8022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sz="1200"/>
                        <a:t>해당 일자 기준 주차 달력을 보여준다. 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sz="1200"/>
                        <a:t>[식단이 있을 경우]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sz="1200"/>
                        <a:t>-원하는 일자 클릭하면 그 일자에 맞는 </a:t>
                      </a:r>
                      <a:r>
                        <a:rPr lang="ko-KR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MAIN02_FOODLIST-02</a:t>
                      </a:r>
                      <a:r>
                        <a:rPr lang="ko-KR" sz="1200"/>
                        <a:t> 화면을 보여준다. 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sz="1200"/>
                        <a:t>[식단이 없을 경우]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-</a:t>
                      </a:r>
                      <a:r>
                        <a:rPr lang="ko-KR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MAIN02_FOODLIST-01 </a:t>
                      </a:r>
                      <a:r>
                        <a:rPr lang="ko-KR" sz="1200"/>
                        <a:t>화면으로 이동한다.</a:t>
                      </a:r>
                      <a:endParaRPr sz="1200"/>
                    </a:p>
                  </a:txBody>
                  <a:tcPr marT="45725" marB="45725" marR="91450" marL="91450" anchor="ctr"/>
                </a:tc>
              </a:tr>
              <a:tr h="5394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-user가 기록한 사진을 보여준다.</a:t>
                      </a: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-text로 등록한 경우 디폴트 사진으로 보여준다. </a:t>
                      </a: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</a:tr>
              <a:tr h="2994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하위 버튼 클릭시 전체~메뉴명을 보여준다. </a:t>
                      </a: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-전체 메뉴가 보여지고, 메뉴 선택시 </a:t>
                      </a:r>
                      <a:r>
                        <a:rPr lang="ko-KR" sz="1200">
                          <a:highlight>
                            <a:schemeClr val="lt1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MAIN02_FOODLIST-02_SELECT </a:t>
                      </a:r>
                      <a:r>
                        <a:rPr lang="ko-KR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화면처럼 보여준다. </a:t>
                      </a: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</a:tr>
              <a:tr h="3301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200"/>
                        <a:t>user가 선택한 메뉴의 칼로리 결과를 바 그래프로 보여준다. </a:t>
                      </a:r>
                      <a:endParaRPr sz="1200"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01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user가 선택한 메뉴의 탄단지 결과를 원 그래프로 보여준다.</a:t>
                      </a:r>
                      <a:endParaRPr sz="12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01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sz="1200"/>
                        <a:t>+버튼 클릭시 </a:t>
                      </a:r>
                      <a:r>
                        <a:rPr lang="ko-KR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MAIN02_FOODLIST-01</a:t>
                      </a:r>
                      <a:r>
                        <a:rPr lang="ko-KR" sz="1200"/>
                        <a:t>화면처럼 보여준다. </a:t>
                      </a:r>
                      <a:endParaRPr sz="12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01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홈버튼 클릭시 </a:t>
                      </a:r>
                      <a:r>
                        <a:rPr lang="ko-KR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MAIN01_HOME </a:t>
                      </a:r>
                      <a:r>
                        <a:rPr lang="ko-KR" sz="1200"/>
                        <a:t>화면으로 이동한다.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01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캘린더 버튼 클릭시 </a:t>
                      </a:r>
                      <a:r>
                        <a:rPr lang="ko-KR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MAIN02_CALENDAR</a:t>
                      </a:r>
                      <a:r>
                        <a:rPr lang="ko-KR" sz="1200"/>
                        <a:t> 화면으로 이동한다.</a:t>
                      </a:r>
                      <a:endParaRPr sz="12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01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그래프 버튼 클릭시 </a:t>
                      </a:r>
                      <a:r>
                        <a:rPr lang="ko-KR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MAIN03_GRAPH</a:t>
                      </a:r>
                      <a:r>
                        <a:rPr lang="ko-KR" sz="1200"/>
                        <a:t> 화면으로 이동한다.</a:t>
                      </a:r>
                      <a:endParaRPr sz="12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01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마이페이지 버튼 클릭시 </a:t>
                      </a:r>
                      <a:r>
                        <a:rPr lang="ko-KR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MAIN04_MYPAGE</a:t>
                      </a:r>
                      <a:r>
                        <a:rPr lang="ko-KR" sz="1200"/>
                        <a:t> 화면으로 이동한다. </a:t>
                      </a:r>
                      <a:endParaRPr sz="12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04" name="Google Shape;204;g2e19cd15a44_0_239"/>
          <p:cNvSpPr txBox="1"/>
          <p:nvPr/>
        </p:nvSpPr>
        <p:spPr>
          <a:xfrm>
            <a:off x="-3109775" y="1451525"/>
            <a:ext cx="13896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총 칼로리 추가 </a:t>
            </a:r>
            <a:endParaRPr sz="28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5" name="Google Shape;205;g2e19cd15a44_0_239"/>
          <p:cNvSpPr txBox="1"/>
          <p:nvPr/>
        </p:nvSpPr>
        <p:spPr>
          <a:xfrm>
            <a:off x="1939500" y="5877650"/>
            <a:ext cx="513600" cy="49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⑩</a:t>
            </a:r>
            <a:endParaRPr b="1" sz="20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6" name="Google Shape;206;g2e19cd15a44_0_239"/>
          <p:cNvSpPr txBox="1"/>
          <p:nvPr/>
        </p:nvSpPr>
        <p:spPr>
          <a:xfrm>
            <a:off x="2027875" y="5432550"/>
            <a:ext cx="475800" cy="49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⑥</a:t>
            </a:r>
            <a:endParaRPr b="1" sz="20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2e19cd15a44_0_239"/>
          <p:cNvSpPr txBox="1"/>
          <p:nvPr/>
        </p:nvSpPr>
        <p:spPr>
          <a:xfrm>
            <a:off x="242525" y="4900725"/>
            <a:ext cx="475800" cy="49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⑤</a:t>
            </a:r>
            <a:endParaRPr b="1" sz="20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2e19cd15a44_0_239"/>
          <p:cNvSpPr txBox="1"/>
          <p:nvPr/>
        </p:nvSpPr>
        <p:spPr>
          <a:xfrm>
            <a:off x="242525" y="3923800"/>
            <a:ext cx="475800" cy="49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④</a:t>
            </a:r>
            <a:endParaRPr b="1" sz="20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9" name="Google Shape;209;g2e19cd15a44_0_239"/>
          <p:cNvSpPr txBox="1"/>
          <p:nvPr/>
        </p:nvSpPr>
        <p:spPr>
          <a:xfrm>
            <a:off x="394925" y="3500200"/>
            <a:ext cx="475800" cy="49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③</a:t>
            </a:r>
            <a:endParaRPr b="1" sz="20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0" name="Google Shape;210;g2e19cd15a44_0_239"/>
          <p:cNvSpPr txBox="1"/>
          <p:nvPr/>
        </p:nvSpPr>
        <p:spPr>
          <a:xfrm>
            <a:off x="440500" y="2813525"/>
            <a:ext cx="475800" cy="49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②</a:t>
            </a:r>
            <a:endParaRPr b="1" sz="20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1" name="Google Shape;211;g2e19cd15a44_0_239"/>
          <p:cNvSpPr txBox="1"/>
          <p:nvPr/>
        </p:nvSpPr>
        <p:spPr>
          <a:xfrm>
            <a:off x="93900" y="1948575"/>
            <a:ext cx="475800" cy="49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①</a:t>
            </a:r>
            <a:endParaRPr b="1" sz="20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2" name="Google Shape;212;g2e19cd15a44_0_239"/>
          <p:cNvSpPr txBox="1"/>
          <p:nvPr/>
        </p:nvSpPr>
        <p:spPr>
          <a:xfrm>
            <a:off x="1349700" y="5877650"/>
            <a:ext cx="513600" cy="49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⑨</a:t>
            </a:r>
            <a:endParaRPr b="1" sz="20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3" name="Google Shape;213;g2e19cd15a44_0_239"/>
          <p:cNvSpPr txBox="1"/>
          <p:nvPr/>
        </p:nvSpPr>
        <p:spPr>
          <a:xfrm>
            <a:off x="759900" y="5877650"/>
            <a:ext cx="475800" cy="49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⑧</a:t>
            </a:r>
            <a:endParaRPr b="1" sz="20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4" name="Google Shape;214;g2e19cd15a44_0_239"/>
          <p:cNvSpPr txBox="1"/>
          <p:nvPr/>
        </p:nvSpPr>
        <p:spPr>
          <a:xfrm>
            <a:off x="170100" y="5877650"/>
            <a:ext cx="475800" cy="49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⑦</a:t>
            </a:r>
            <a:endParaRPr b="1" sz="20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2024-05-22T12:41:46Z</dcterms:created>
  <dc:creator>경란 임</dc:creator>
</cp:coreProperties>
</file>