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9" r:id="rId4"/>
    <p:sldId id="258" r:id="rId5"/>
    <p:sldId id="261" r:id="rId6"/>
    <p:sldId id="262" r:id="rId7"/>
    <p:sldId id="265" r:id="rId8"/>
    <p:sldId id="264" r:id="rId9"/>
    <p:sldId id="263" r:id="rId10"/>
    <p:sldId id="267" r:id="rId11"/>
    <p:sldId id="268" r:id="rId12"/>
    <p:sldId id="266" r:id="rId13"/>
    <p:sldId id="269" r:id="rId14"/>
    <p:sldId id="270" r:id="rId15"/>
    <p:sldId id="271" r:id="rId16"/>
    <p:sldId id="272" r:id="rId17"/>
    <p:sldId id="274" r:id="rId18"/>
    <p:sldId id="275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11/07/2011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11/07/2011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11/07/2011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11/07/2011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11/07/2011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11/07/2011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11/07/2011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11/07/2011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11/07/2011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11/07/2011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11/07/2011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11/07/2011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Android</a:t>
            </a:r>
            <a:r>
              <a:rPr lang="es-ES" dirty="0" smtClean="0"/>
              <a:t> </a:t>
            </a:r>
            <a:r>
              <a:rPr lang="es-ES" dirty="0" err="1" smtClean="0"/>
              <a:t>Developers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Services</a:t>
            </a:r>
            <a:endParaRPr lang="es-ES" dirty="0"/>
          </a:p>
        </p:txBody>
      </p:sp>
      <p:grpSp>
        <p:nvGrpSpPr>
          <p:cNvPr id="6" name="5 Grupo"/>
          <p:cNvGrpSpPr/>
          <p:nvPr/>
        </p:nvGrpSpPr>
        <p:grpSpPr>
          <a:xfrm>
            <a:off x="4644008" y="2492896"/>
            <a:ext cx="3431058" cy="3686789"/>
            <a:chOff x="4644008" y="2492896"/>
            <a:chExt cx="3431058" cy="3686789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4644008" y="2492896"/>
              <a:ext cx="3431058" cy="3686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20072" y="2924944"/>
              <a:ext cx="1274812" cy="455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6 Rectángulo"/>
          <p:cNvSpPr/>
          <p:nvPr/>
        </p:nvSpPr>
        <p:spPr>
          <a:xfrm>
            <a:off x="4427984" y="2420888"/>
            <a:ext cx="3168352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600" dirty="0" err="1" smtClean="0"/>
              <a:t>Started</a:t>
            </a:r>
            <a:r>
              <a:rPr lang="es-ES" sz="3600" dirty="0" smtClean="0"/>
              <a:t> </a:t>
            </a:r>
            <a:r>
              <a:rPr lang="es-ES" sz="3600" dirty="0" err="1" smtClean="0"/>
              <a:t>Service</a:t>
            </a: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>Implementación del cliente</a:t>
            </a:r>
            <a:endParaRPr lang="es-ES" sz="3600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1435608" y="1628800"/>
            <a:ext cx="7498080" cy="4800600"/>
          </a:xfrm>
        </p:spPr>
        <p:txBody>
          <a:bodyPr>
            <a:normAutofit fontScale="70000" lnSpcReduction="20000"/>
          </a:bodyPr>
          <a:lstStyle/>
          <a:p>
            <a:r>
              <a:rPr lang="es-ES" dirty="0" smtClean="0"/>
              <a:t>Iniciando:</a:t>
            </a:r>
          </a:p>
          <a:p>
            <a:pPr lvl="1"/>
            <a:r>
              <a:rPr lang="es-ES" dirty="0" smtClean="0"/>
              <a:t>Se inicia un </a:t>
            </a:r>
            <a:r>
              <a:rPr lang="es-ES" dirty="0" err="1" smtClean="0"/>
              <a:t>started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r>
              <a:rPr lang="es-ES" dirty="0" smtClean="0"/>
              <a:t> enviando un </a:t>
            </a:r>
            <a:r>
              <a:rPr lang="es-ES" dirty="0" err="1" smtClean="0"/>
              <a:t>I</a:t>
            </a:r>
            <a:r>
              <a:rPr lang="es-ES" dirty="0" err="1" smtClean="0"/>
              <a:t>ntent</a:t>
            </a:r>
            <a:r>
              <a:rPr lang="es-ES" dirty="0" smtClean="0"/>
              <a:t> a </a:t>
            </a:r>
            <a:r>
              <a:rPr lang="es-ES" dirty="0" err="1" smtClean="0"/>
              <a:t>startService</a:t>
            </a:r>
            <a:r>
              <a:rPr lang="es-ES" dirty="0" smtClean="0"/>
              <a:t>():</a:t>
            </a:r>
          </a:p>
          <a:p>
            <a:pPr lvl="4">
              <a:buNone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40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Intent(this, </a:t>
            </a:r>
            <a:r>
              <a:rPr lang="en-US" sz="140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HelloService.class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4">
              <a:buNone/>
            </a:pPr>
            <a:r>
              <a:rPr lang="en-US" sz="140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startService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(intent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s-ES" dirty="0" smtClean="0"/>
              <a:t>Si se desea respuesta del servicio, el cliente debe enviar un </a:t>
            </a:r>
            <a:r>
              <a:rPr lang="es-ES" dirty="0" err="1" smtClean="0"/>
              <a:t>PendingIntent</a:t>
            </a:r>
            <a:r>
              <a:rPr lang="es-ES" dirty="0" smtClean="0"/>
              <a:t> dentro del </a:t>
            </a:r>
            <a:r>
              <a:rPr lang="es-ES" dirty="0" err="1" smtClean="0"/>
              <a:t>Intent</a:t>
            </a:r>
            <a:r>
              <a:rPr lang="es-ES" dirty="0" smtClean="0"/>
              <a:t>. Y esperar una respuesta en el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getBroadcast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. </a:t>
            </a:r>
          </a:p>
          <a:p>
            <a:pPr lvl="1"/>
            <a:r>
              <a:rPr lang="es-ES" dirty="0" smtClean="0"/>
              <a:t>Se inicia también con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startForeground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.</a:t>
            </a:r>
          </a:p>
          <a:p>
            <a:r>
              <a:rPr lang="es-ES" dirty="0" smtClean="0"/>
              <a:t>Parando</a:t>
            </a:r>
          </a:p>
          <a:p>
            <a:pPr lvl="1"/>
            <a:r>
              <a:rPr lang="es-ES" dirty="0" smtClean="0"/>
              <a:t>Se </a:t>
            </a:r>
            <a:r>
              <a:rPr lang="es-ES" dirty="0" err="1" smtClean="0"/>
              <a:t>pára</a:t>
            </a:r>
            <a:r>
              <a:rPr lang="es-ES" dirty="0" smtClean="0"/>
              <a:t> </a:t>
            </a:r>
            <a:r>
              <a:rPr lang="es-ES" dirty="0" err="1" smtClean="0"/>
              <a:t>ejecutandose</a:t>
            </a:r>
            <a:r>
              <a:rPr lang="es-ES" dirty="0" smtClean="0"/>
              <a:t> un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stopSelf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 o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stopService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. </a:t>
            </a:r>
          </a:p>
          <a:p>
            <a:pPr lvl="1"/>
            <a:r>
              <a:rPr lang="es-ES" dirty="0" smtClean="0"/>
              <a:t>En caso de ejecuciones múltiples, se puede parar con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stopSelf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s-ES" dirty="0" smtClean="0"/>
              <a:t>para garantizar que sólo se </a:t>
            </a:r>
            <a:r>
              <a:rPr lang="es-ES" dirty="0" err="1" smtClean="0"/>
              <a:t>pára</a:t>
            </a:r>
            <a:r>
              <a:rPr lang="es-ES" dirty="0" smtClean="0"/>
              <a:t> en la última ejecución </a:t>
            </a:r>
            <a:r>
              <a:rPr lang="es-ES" dirty="0" err="1" smtClean="0"/>
              <a:t>requisitada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>
                <a:solidFill>
                  <a:srgbClr val="FF0000"/>
                </a:solidFill>
              </a:rPr>
              <a:t>Es importante parar el servicio cuando su trabajo ha finalizado, para evitar consumo excesivo de recursos de sistema y de batería.</a:t>
            </a:r>
          </a:p>
          <a:p>
            <a:pPr lvl="1"/>
            <a:r>
              <a:rPr lang="es-ES" dirty="0" smtClean="0"/>
              <a:t>Se </a:t>
            </a:r>
            <a:r>
              <a:rPr lang="es-ES" dirty="0" err="1" smtClean="0"/>
              <a:t>pára</a:t>
            </a:r>
            <a:r>
              <a:rPr lang="es-ES" dirty="0" smtClean="0"/>
              <a:t> también con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stopForeground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.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600" dirty="0" err="1" smtClean="0"/>
              <a:t>Started</a:t>
            </a:r>
            <a:r>
              <a:rPr lang="es-ES" sz="3600" dirty="0" smtClean="0"/>
              <a:t> </a:t>
            </a:r>
            <a:r>
              <a:rPr lang="es-ES" sz="3600" dirty="0" err="1" smtClean="0"/>
              <a:t>Service</a:t>
            </a: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>Ciclo de vida (sin y con </a:t>
            </a:r>
            <a:r>
              <a:rPr lang="es-ES" sz="3600" dirty="0" err="1" smtClean="0"/>
              <a:t>Bound</a:t>
            </a:r>
            <a:r>
              <a:rPr lang="es-ES" sz="3600" dirty="0" smtClean="0"/>
              <a:t> </a:t>
            </a:r>
            <a:r>
              <a:rPr lang="es-ES" sz="3600" dirty="0" err="1" smtClean="0"/>
              <a:t>Service</a:t>
            </a:r>
            <a:r>
              <a:rPr lang="es-ES" sz="3600" dirty="0" smtClean="0"/>
              <a:t>)</a:t>
            </a:r>
            <a:endParaRPr lang="es-ES" sz="3600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s-ES" dirty="0" smtClean="0"/>
          </a:p>
          <a:p>
            <a:endParaRPr lang="es-ES" dirty="0"/>
          </a:p>
        </p:txBody>
      </p:sp>
      <p:pic>
        <p:nvPicPr>
          <p:cNvPr id="1026" name="Picture 2" descr="C:\Users\legalli\Desktop\service_lifecyc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556792"/>
            <a:ext cx="3972942" cy="4790292"/>
          </a:xfrm>
          <a:prstGeom prst="rect">
            <a:avLst/>
          </a:prstGeom>
          <a:noFill/>
        </p:spPr>
      </p:pic>
      <p:sp>
        <p:nvSpPr>
          <p:cNvPr id="5" name="4 Rectángulo"/>
          <p:cNvSpPr/>
          <p:nvPr/>
        </p:nvSpPr>
        <p:spPr>
          <a:xfrm>
            <a:off x="5148064" y="1340768"/>
            <a:ext cx="1728192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oper Black" pitchFamily="18" charset="0"/>
              </a:rPr>
              <a:t>?</a:t>
            </a:r>
            <a:endParaRPr lang="es-ES" sz="15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xplosión 2"/>
          <p:cNvSpPr/>
          <p:nvPr/>
        </p:nvSpPr>
        <p:spPr>
          <a:xfrm>
            <a:off x="1547664" y="5085184"/>
            <a:ext cx="6912768" cy="1224136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Bound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Ofrece una interfaz cliente-servidor.</a:t>
            </a:r>
          </a:p>
          <a:p>
            <a:r>
              <a:rPr lang="es-ES" dirty="0" smtClean="0"/>
              <a:t>Se </a:t>
            </a:r>
            <a:r>
              <a:rPr lang="es-ES" dirty="0" smtClean="0"/>
              <a:t>inicia cuando un </a:t>
            </a:r>
            <a:r>
              <a:rPr lang="es-ES" dirty="0" smtClean="0"/>
              <a:t>cliente ejecuta </a:t>
            </a:r>
            <a:r>
              <a:rPr lang="es-ES" dirty="0" smtClean="0"/>
              <a:t>un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bindService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. El sistema entonces crea una conexión (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ServiceConnection</a:t>
            </a:r>
            <a:r>
              <a:rPr lang="es-ES" dirty="0" smtClean="0"/>
              <a:t>) entre cliente y servicio, dónde va a entregar la interfaz al cliente.</a:t>
            </a:r>
            <a:endParaRPr lang="es-ES" dirty="0" smtClean="0"/>
          </a:p>
          <a:p>
            <a:r>
              <a:rPr lang="es-ES" dirty="0" smtClean="0"/>
              <a:t>Permite que múltiples clientes se acoplen simultáneamente al servicio. </a:t>
            </a:r>
            <a:r>
              <a:rPr lang="es-ES" dirty="0" smtClean="0"/>
              <a:t> El sistema reaprovecha la interfaz creada al iniciar el servicio para enviarla a clientes subsecuentes.</a:t>
            </a:r>
          </a:p>
          <a:p>
            <a:r>
              <a:rPr lang="es-ES" dirty="0" smtClean="0"/>
              <a:t>Tiene </a:t>
            </a:r>
            <a:r>
              <a:rPr lang="es-ES" dirty="0" smtClean="0"/>
              <a:t>un ciclo de vida dependiente </a:t>
            </a:r>
            <a:r>
              <a:rPr lang="es-ES" dirty="0" smtClean="0"/>
              <a:t>de los clientes </a:t>
            </a:r>
            <a:r>
              <a:rPr lang="es-ES" dirty="0" smtClean="0"/>
              <a:t>que </a:t>
            </a:r>
            <a:r>
              <a:rPr lang="es-ES" dirty="0" smtClean="0"/>
              <a:t>están acoplados a él.</a:t>
            </a:r>
          </a:p>
          <a:p>
            <a:r>
              <a:rPr lang="es-ES" dirty="0" smtClean="0"/>
              <a:t>Finaliza cuando todos sus clientes ejecutan un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unbindService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().</a:t>
            </a:r>
          </a:p>
          <a:p>
            <a:pPr lvl="1"/>
            <a:endParaRPr lang="es-ES" dirty="0" smtClean="0">
              <a:solidFill>
                <a:srgbClr val="FF0000"/>
              </a:solidFill>
            </a:endParaRPr>
          </a:p>
          <a:p>
            <a:r>
              <a:rPr lang="es-ES" dirty="0" smtClean="0">
                <a:solidFill>
                  <a:srgbClr val="FF0000"/>
                </a:solidFill>
              </a:rPr>
              <a:t>Si el servicio es del tipo </a:t>
            </a:r>
            <a:r>
              <a:rPr lang="es-ES" dirty="0" err="1" smtClean="0">
                <a:solidFill>
                  <a:srgbClr val="FF0000"/>
                </a:solidFill>
              </a:rPr>
              <a:t>Bound</a:t>
            </a:r>
            <a:r>
              <a:rPr lang="es-ES" dirty="0" smtClean="0">
                <a:solidFill>
                  <a:srgbClr val="FF0000"/>
                </a:solidFill>
              </a:rPr>
              <a:t> + </a:t>
            </a:r>
            <a:r>
              <a:rPr lang="es-ES" dirty="0" err="1" smtClean="0">
                <a:solidFill>
                  <a:srgbClr val="FF0000"/>
                </a:solidFill>
              </a:rPr>
              <a:t>Started</a:t>
            </a:r>
            <a:r>
              <a:rPr lang="es-ES" dirty="0" smtClean="0">
                <a:solidFill>
                  <a:srgbClr val="FF0000"/>
                </a:solidFill>
              </a:rPr>
              <a:t>, sólo finaliza cuando recibe un </a:t>
            </a:r>
            <a:r>
              <a:rPr lang="es-ES" dirty="0" err="1" smtClean="0">
                <a:solidFill>
                  <a:srgbClr val="FF0000"/>
                </a:solidFill>
              </a:rPr>
              <a:t>stopSelf</a:t>
            </a:r>
            <a:r>
              <a:rPr lang="es-ES" dirty="0" smtClean="0">
                <a:solidFill>
                  <a:srgbClr val="FF0000"/>
                </a:solidFill>
              </a:rPr>
              <a:t>() o </a:t>
            </a:r>
            <a:r>
              <a:rPr lang="es-ES" dirty="0" err="1" smtClean="0">
                <a:solidFill>
                  <a:srgbClr val="FF0000"/>
                </a:solidFill>
              </a:rPr>
              <a:t>stopService</a:t>
            </a:r>
            <a:r>
              <a:rPr lang="es-ES" dirty="0" smtClean="0">
                <a:solidFill>
                  <a:srgbClr val="FF0000"/>
                </a:solidFill>
              </a:rPr>
              <a:t>().</a:t>
            </a:r>
            <a:endParaRPr lang="es-E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Bound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Implementación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 smtClean="0"/>
              <a:t>Se extiende la clase </a:t>
            </a:r>
            <a:r>
              <a:rPr lang="es-ES" dirty="0" err="1" smtClean="0"/>
              <a:t>Service</a:t>
            </a:r>
            <a:r>
              <a:rPr lang="es-ES" dirty="0" smtClean="0"/>
              <a:t> (</a:t>
            </a:r>
            <a:r>
              <a:rPr lang="es-ES" i="1" dirty="0" err="1" smtClean="0">
                <a:solidFill>
                  <a:schemeClr val="accent1">
                    <a:lumMod val="50000"/>
                  </a:schemeClr>
                </a:solidFill>
              </a:rPr>
              <a:t>android.app.Service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smtClean="0"/>
              <a:t>Se crea la interfaz que expone los métodos del servicio extendiendo la clase </a:t>
            </a:r>
            <a:r>
              <a:rPr lang="es-ES" dirty="0" err="1" smtClean="0"/>
              <a:t>IBinder</a:t>
            </a:r>
            <a:r>
              <a:rPr lang="es-ES" dirty="0" smtClean="0"/>
              <a:t> (</a:t>
            </a:r>
            <a:r>
              <a:rPr lang="es-ES" i="1" dirty="0" err="1" smtClean="0">
                <a:solidFill>
                  <a:schemeClr val="accent1">
                    <a:lumMod val="50000"/>
                  </a:schemeClr>
                </a:solidFill>
              </a:rPr>
              <a:t>android.os.IBinder</a:t>
            </a:r>
            <a:r>
              <a:rPr lang="es-ES" dirty="0" smtClean="0"/>
              <a:t>).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Callbacks</a:t>
            </a:r>
            <a:r>
              <a:rPr lang="es-ES" dirty="0" smtClean="0"/>
              <a:t> a implementar:</a:t>
            </a:r>
          </a:p>
          <a:p>
            <a:pPr lvl="1"/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onCreate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(): </a:t>
            </a:r>
            <a:r>
              <a:rPr lang="es-ES" dirty="0" smtClean="0"/>
              <a:t>se ejecuta cuando el servicio recibe el primero </a:t>
            </a:r>
            <a:r>
              <a:rPr lang="es-ES" dirty="0" err="1" smtClean="0"/>
              <a:t>intent</a:t>
            </a:r>
            <a:r>
              <a:rPr lang="es-ES" dirty="0" smtClean="0"/>
              <a:t> a través de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bindService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onBind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: se ejecuta cuando el sistema recibe un </a:t>
            </a:r>
            <a:r>
              <a:rPr lang="es-ES" dirty="0" err="1" smtClean="0"/>
              <a:t>intent</a:t>
            </a:r>
            <a:r>
              <a:rPr lang="es-ES" dirty="0" smtClean="0"/>
              <a:t> a través de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bindService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. Debe </a:t>
            </a:r>
            <a:r>
              <a:rPr lang="es-ES" dirty="0" smtClean="0"/>
              <a:t>retornar un </a:t>
            </a:r>
            <a:r>
              <a:rPr lang="es-ES" dirty="0" err="1" smtClean="0"/>
              <a:t>IBinder</a:t>
            </a:r>
            <a:r>
              <a:rPr lang="es-ES" dirty="0" smtClean="0"/>
              <a:t> (</a:t>
            </a:r>
            <a:r>
              <a:rPr lang="es-ES" i="1" dirty="0" err="1" smtClean="0">
                <a:solidFill>
                  <a:schemeClr val="accent1">
                    <a:lumMod val="50000"/>
                  </a:schemeClr>
                </a:solidFill>
              </a:rPr>
              <a:t>android.os.IBinder</a:t>
            </a:r>
            <a:r>
              <a:rPr lang="es-ES" dirty="0" smtClean="0"/>
              <a:t>) con la interfaz </a:t>
            </a:r>
            <a:r>
              <a:rPr lang="es-ES" dirty="0" smtClean="0"/>
              <a:t>del servicio.</a:t>
            </a:r>
          </a:p>
          <a:p>
            <a:pPr lvl="1"/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onDestroy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: se ejecuta cuando se </a:t>
            </a:r>
            <a:r>
              <a:rPr lang="es-ES" dirty="0" err="1" smtClean="0"/>
              <a:t>pára</a:t>
            </a:r>
            <a:r>
              <a:rPr lang="es-ES" dirty="0" smtClean="0"/>
              <a:t> el servicio.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En el cliente, se debe instanciar una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ServiceConnection</a:t>
            </a:r>
            <a:r>
              <a:rPr lang="es-ES" dirty="0" smtClean="0"/>
              <a:t> e implementar el </a:t>
            </a:r>
            <a:r>
              <a:rPr lang="es-ES" dirty="0" err="1" smtClean="0"/>
              <a:t>callback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onServiceConnected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, donde va a recibir asíncronamente la interfaz (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IBinder</a:t>
            </a:r>
            <a:r>
              <a:rPr lang="es-ES" dirty="0" smtClean="0"/>
              <a:t>).</a:t>
            </a:r>
          </a:p>
          <a:p>
            <a:r>
              <a:rPr lang="es-ES" dirty="0" smtClean="0"/>
              <a:t>En el cliente se debe conectar al servicio con el método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bindService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 y desconectar con el método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unbindService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Bound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Implementación con </a:t>
            </a:r>
            <a:r>
              <a:rPr lang="es-ES" dirty="0" err="1" smtClean="0"/>
              <a:t>Binder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Se usa cuando el servicio simplemente atiende a la aplicación donde está desarrollado (llamadas locales).</a:t>
            </a:r>
          </a:p>
          <a:p>
            <a:endParaRPr lang="es-ES" dirty="0" smtClean="0"/>
          </a:p>
          <a:p>
            <a:r>
              <a:rPr lang="es-ES" dirty="0" smtClean="0"/>
              <a:t>Lo </a:t>
            </a:r>
            <a:r>
              <a:rPr lang="es-ES" dirty="0" smtClean="0"/>
              <a:t>que hay que implementar:</a:t>
            </a:r>
          </a:p>
          <a:p>
            <a:pPr lvl="1"/>
            <a:r>
              <a:rPr lang="es-ES" dirty="0" smtClean="0"/>
              <a:t>En el servicio, crear una instancia de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Binder</a:t>
            </a:r>
            <a:r>
              <a:rPr lang="es-ES" dirty="0" smtClean="0"/>
              <a:t> (</a:t>
            </a:r>
            <a:r>
              <a:rPr lang="es-ES" i="1" dirty="0" err="1" smtClean="0">
                <a:solidFill>
                  <a:schemeClr val="accent1">
                    <a:lumMod val="50000"/>
                  </a:schemeClr>
                </a:solidFill>
              </a:rPr>
              <a:t>android.os.Binder</a:t>
            </a:r>
            <a:r>
              <a:rPr lang="es-ES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i="1" dirty="0" err="1" smtClean="0">
                <a:solidFill>
                  <a:schemeClr val="accent1">
                    <a:lumMod val="50000"/>
                  </a:schemeClr>
                </a:solidFill>
              </a:rPr>
              <a:t>implements</a:t>
            </a:r>
            <a:r>
              <a:rPr lang="es-ES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i="1" dirty="0" err="1" smtClean="0">
                <a:solidFill>
                  <a:schemeClr val="accent1">
                    <a:lumMod val="50000"/>
                  </a:schemeClr>
                </a:solidFill>
              </a:rPr>
              <a:t>IBinder</a:t>
            </a:r>
            <a:r>
              <a:rPr lang="es-ES" dirty="0" smtClean="0"/>
              <a:t>) que:</a:t>
            </a:r>
          </a:p>
          <a:p>
            <a:pPr lvl="2"/>
            <a:r>
              <a:rPr lang="es-ES" dirty="0" smtClean="0"/>
              <a:t>c</a:t>
            </a:r>
            <a:r>
              <a:rPr lang="es-ES" dirty="0" smtClean="0"/>
              <a:t>ontiene los métodos públicos que el cliente puede ejecutar,</a:t>
            </a:r>
          </a:p>
          <a:p>
            <a:pPr lvl="2"/>
            <a:r>
              <a:rPr lang="es-ES" dirty="0" smtClean="0"/>
              <a:t>d</a:t>
            </a:r>
            <a:r>
              <a:rPr lang="es-ES" dirty="0" smtClean="0"/>
              <a:t>evuelve el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Service</a:t>
            </a:r>
            <a:r>
              <a:rPr lang="es-ES" dirty="0" smtClean="0"/>
              <a:t> actual, con métodos públicos para el cliente,</a:t>
            </a:r>
          </a:p>
          <a:p>
            <a:pPr lvl="2"/>
            <a:r>
              <a:rPr lang="es-ES" dirty="0" smtClean="0"/>
              <a:t>o</a:t>
            </a:r>
            <a:r>
              <a:rPr lang="es-ES" dirty="0" smtClean="0"/>
              <a:t> devuelve una instancia de otra clase con métodos públicos.</a:t>
            </a:r>
            <a:endParaRPr lang="es-ES" dirty="0" smtClean="0"/>
          </a:p>
          <a:p>
            <a:pPr lvl="1"/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onBind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: debe retornar </a:t>
            </a:r>
            <a:r>
              <a:rPr lang="es-ES" dirty="0" smtClean="0"/>
              <a:t>la instancia de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Binder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dirty="0" smtClean="0"/>
              <a:t>creada en el punto anterior.</a:t>
            </a:r>
          </a:p>
          <a:p>
            <a:pPr lvl="1"/>
            <a:r>
              <a:rPr lang="es-ES" dirty="0" smtClean="0"/>
              <a:t>El cliente recibe el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Binder</a:t>
            </a:r>
            <a:r>
              <a:rPr lang="es-ES" dirty="0" smtClean="0"/>
              <a:t> en el </a:t>
            </a:r>
            <a:r>
              <a:rPr lang="es-ES" dirty="0" err="1" smtClean="0"/>
              <a:t>callback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onServiceConnected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 y ejecutar llamadas a los métodos disponibles en la interfaz.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Bound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Implementación con Messenger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05536"/>
          </a:xfrm>
        </p:spPr>
        <p:txBody>
          <a:bodyPr>
            <a:normAutofit fontScale="62500" lnSpcReduction="20000"/>
          </a:bodyPr>
          <a:lstStyle/>
          <a:p>
            <a:r>
              <a:rPr lang="es-ES" dirty="0" smtClean="0"/>
              <a:t>Se usa para </a:t>
            </a:r>
            <a:r>
              <a:rPr lang="es-ES" dirty="0" err="1" smtClean="0"/>
              <a:t>interprocess</a:t>
            </a:r>
            <a:r>
              <a:rPr lang="es-ES" dirty="0" smtClean="0"/>
              <a:t> </a:t>
            </a:r>
            <a:r>
              <a:rPr lang="es-ES" dirty="0" err="1" smtClean="0"/>
              <a:t>communication</a:t>
            </a:r>
            <a:r>
              <a:rPr lang="es-ES" dirty="0" smtClean="0"/>
              <a:t> (IPC) a través de mensajes entregadas en una única </a:t>
            </a:r>
            <a:r>
              <a:rPr lang="es-ES" dirty="0" err="1" smtClean="0"/>
              <a:t>thread</a:t>
            </a:r>
            <a:r>
              <a:rPr lang="es-ES" dirty="0" smtClean="0"/>
              <a:t> para el servicio.</a:t>
            </a:r>
          </a:p>
          <a:p>
            <a:endParaRPr lang="es-ES" dirty="0" smtClean="0"/>
          </a:p>
          <a:p>
            <a:r>
              <a:rPr lang="es-ES" dirty="0" smtClean="0"/>
              <a:t>Lo que hay que implementar:</a:t>
            </a:r>
          </a:p>
          <a:p>
            <a:pPr lvl="1"/>
            <a:r>
              <a:rPr lang="es-ES" dirty="0" smtClean="0"/>
              <a:t>En el servicio, crear una instancia de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Handler</a:t>
            </a:r>
            <a:r>
              <a:rPr lang="es-ES" dirty="0" smtClean="0"/>
              <a:t> (</a:t>
            </a:r>
            <a:r>
              <a:rPr lang="es-ES" i="1" dirty="0" err="1" smtClean="0">
                <a:solidFill>
                  <a:schemeClr val="accent1">
                    <a:lumMod val="50000"/>
                  </a:schemeClr>
                </a:solidFill>
              </a:rPr>
              <a:t>android.os.Handler</a:t>
            </a:r>
            <a:r>
              <a:rPr lang="es-ES" dirty="0" smtClean="0"/>
              <a:t>) para recibir las peticiones.</a:t>
            </a:r>
          </a:p>
          <a:p>
            <a:pPr lvl="1"/>
            <a:r>
              <a:rPr lang="es-ES" dirty="0" smtClean="0"/>
              <a:t>En el servicio, crear un 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Messenger</a:t>
            </a:r>
            <a:r>
              <a:rPr lang="es-ES" dirty="0" smtClean="0"/>
              <a:t> (</a:t>
            </a:r>
            <a:r>
              <a:rPr lang="es-ES" i="1" dirty="0" err="1" smtClean="0">
                <a:solidFill>
                  <a:schemeClr val="accent1">
                    <a:lumMod val="50000"/>
                  </a:schemeClr>
                </a:solidFill>
              </a:rPr>
              <a:t>android.os.Messenger</a:t>
            </a:r>
            <a:r>
              <a:rPr lang="es-ES" dirty="0" smtClean="0"/>
              <a:t>) que incluya el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Handler</a:t>
            </a:r>
            <a:r>
              <a:rPr lang="es-ES" dirty="0" smtClean="0"/>
              <a:t> </a:t>
            </a:r>
            <a:r>
              <a:rPr lang="es-ES" dirty="0" smtClean="0"/>
              <a:t>creado anteriormente.</a:t>
            </a:r>
          </a:p>
          <a:p>
            <a:pPr lvl="1"/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onBind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: Debe retornar el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IBinder</a:t>
            </a:r>
            <a:r>
              <a:rPr lang="es-ES" dirty="0" smtClean="0"/>
              <a:t> que proporciona el 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Messenger</a:t>
            </a:r>
            <a:r>
              <a:rPr lang="es-ES" dirty="0" smtClean="0"/>
              <a:t>. </a:t>
            </a:r>
            <a:endParaRPr lang="es-ES" dirty="0" smtClean="0"/>
          </a:p>
          <a:p>
            <a:pPr lvl="1"/>
            <a:r>
              <a:rPr lang="es-ES" dirty="0" smtClean="0"/>
              <a:t>El cliente recibe el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Binder</a:t>
            </a:r>
            <a:r>
              <a:rPr lang="es-ES" dirty="0" smtClean="0"/>
              <a:t> en el </a:t>
            </a:r>
            <a:r>
              <a:rPr lang="es-ES" dirty="0" err="1" smtClean="0"/>
              <a:t>callback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onServiceConnected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 y lo usa para instanciar el 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Messenger</a:t>
            </a:r>
            <a:r>
              <a:rPr lang="es-ES" dirty="0" smtClean="0"/>
              <a:t> (que apunta al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Handler</a:t>
            </a:r>
            <a:r>
              <a:rPr lang="es-ES" dirty="0" smtClean="0"/>
              <a:t> del servicio) para enviar </a:t>
            </a:r>
            <a:r>
              <a:rPr lang="es-ES" dirty="0" smtClean="0"/>
              <a:t>objetos </a:t>
            </a:r>
            <a:r>
              <a:rPr lang="es-ES" dirty="0" smtClean="0"/>
              <a:t>del tipo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Message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es-ES" i="1" dirty="0" err="1" smtClean="0">
                <a:solidFill>
                  <a:schemeClr val="accent1">
                    <a:lumMod val="50000"/>
                  </a:schemeClr>
                </a:solidFill>
              </a:rPr>
              <a:t>android.os.Message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).</a:t>
            </a:r>
          </a:p>
          <a:p>
            <a:pPr lvl="1"/>
            <a:r>
              <a:rPr lang="es-ES" dirty="0" smtClean="0"/>
              <a:t>El servicio recibe los mensajes en el método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handleMessage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 de su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Handler</a:t>
            </a:r>
            <a:r>
              <a:rPr lang="es-ES" dirty="0" smtClean="0"/>
              <a:t>.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Se puede permitir una respuesta del servicio hacia el cliente, también a través de objetos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Message</a:t>
            </a:r>
            <a:r>
              <a:rPr lang="es-ES" dirty="0" smtClean="0"/>
              <a:t>, pasando el 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Messenger</a:t>
            </a:r>
            <a:r>
              <a:rPr lang="es-ES" dirty="0" smtClean="0"/>
              <a:t> del cliente como parámetro en el envío del mensaje.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xplosión 2"/>
          <p:cNvSpPr/>
          <p:nvPr/>
        </p:nvSpPr>
        <p:spPr>
          <a:xfrm>
            <a:off x="1547664" y="5157192"/>
            <a:ext cx="6984776" cy="100811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Bound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Implementación con AIDL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 smtClean="0"/>
              <a:t>Android</a:t>
            </a:r>
            <a:r>
              <a:rPr lang="es-ES" dirty="0" smtClean="0"/>
              <a:t> Interface </a:t>
            </a:r>
            <a:r>
              <a:rPr lang="es-ES" dirty="0" err="1" smtClean="0"/>
              <a:t>Definition</a:t>
            </a:r>
            <a:r>
              <a:rPr lang="es-ES" dirty="0" smtClean="0"/>
              <a:t> </a:t>
            </a:r>
            <a:r>
              <a:rPr lang="es-ES" dirty="0" err="1" smtClean="0"/>
              <a:t>Languague</a:t>
            </a:r>
            <a:r>
              <a:rPr lang="es-ES" dirty="0" smtClean="0"/>
              <a:t> (AIDL) permite mapear objetos a tipos primitivos para que el sistema pueda enviarlos entre procesos.</a:t>
            </a:r>
          </a:p>
          <a:p>
            <a:r>
              <a:rPr lang="es-ES" dirty="0" smtClean="0"/>
              <a:t>Es la única manera de implementar un servicio que acepte IPC a la vez que procesan múltiples peticiones simultáneamente.</a:t>
            </a:r>
          </a:p>
          <a:p>
            <a:endParaRPr lang="es-ES" dirty="0" smtClean="0"/>
          </a:p>
          <a:p>
            <a:r>
              <a:rPr lang="es-ES" dirty="0" smtClean="0">
                <a:solidFill>
                  <a:srgbClr val="FF0000"/>
                </a:solidFill>
              </a:rPr>
              <a:t>Usar sólo en caso de extrema necesidad!!!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259632" y="4941168"/>
            <a:ext cx="763284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600" dirty="0" err="1" smtClean="0"/>
              <a:t>Bound</a:t>
            </a:r>
            <a:r>
              <a:rPr lang="es-ES" sz="3600" dirty="0" smtClean="0"/>
              <a:t> </a:t>
            </a:r>
            <a:r>
              <a:rPr lang="es-ES" sz="3600" dirty="0" err="1" smtClean="0"/>
              <a:t>Service</a:t>
            </a: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>Ciclo de vida</a:t>
            </a:r>
            <a:endParaRPr lang="es-ES" sz="3600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s-ES" dirty="0" smtClean="0"/>
          </a:p>
          <a:p>
            <a:endParaRPr lang="es-ES" dirty="0"/>
          </a:p>
        </p:txBody>
      </p:sp>
      <p:pic>
        <p:nvPicPr>
          <p:cNvPr id="2050" name="Picture 2" descr="C:\Users\legalli\Desktop\service_binding_tree_lifecyc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268760"/>
            <a:ext cx="5140559" cy="53066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600" dirty="0" err="1" smtClean="0"/>
              <a:t>Bound</a:t>
            </a:r>
            <a:r>
              <a:rPr lang="es-ES" sz="3600" dirty="0" smtClean="0"/>
              <a:t> </a:t>
            </a:r>
            <a:r>
              <a:rPr lang="es-ES" sz="3600" dirty="0" err="1" smtClean="0"/>
              <a:t>Service</a:t>
            </a: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>Notas adicionales</a:t>
            </a:r>
            <a:endParaRPr lang="es-ES" sz="3600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Broadcast</a:t>
            </a:r>
            <a:r>
              <a:rPr lang="es-ES" dirty="0" smtClean="0"/>
              <a:t> receivers no pueden hacer </a:t>
            </a:r>
            <a:r>
              <a:rPr lang="es-ES" dirty="0" err="1" smtClean="0"/>
              <a:t>bind</a:t>
            </a:r>
            <a:r>
              <a:rPr lang="es-ES" dirty="0" smtClean="0"/>
              <a:t> de un servicio. </a:t>
            </a:r>
            <a:r>
              <a:rPr lang="es-ES" dirty="0" smtClean="0"/>
              <a:t>Sólo </a:t>
            </a:r>
            <a:r>
              <a:rPr lang="es-ES" dirty="0" err="1" smtClean="0"/>
              <a:t>activities</a:t>
            </a:r>
            <a:r>
              <a:rPr lang="es-ES" dirty="0" smtClean="0"/>
              <a:t>, </a:t>
            </a:r>
            <a:r>
              <a:rPr lang="es-ES" dirty="0" err="1" smtClean="0"/>
              <a:t>services</a:t>
            </a:r>
            <a:r>
              <a:rPr lang="es-ES" dirty="0" smtClean="0"/>
              <a:t> y </a:t>
            </a:r>
            <a:r>
              <a:rPr lang="es-ES" dirty="0" err="1" smtClean="0"/>
              <a:t>content</a:t>
            </a:r>
            <a:r>
              <a:rPr lang="es-ES" dirty="0" smtClean="0"/>
              <a:t> </a:t>
            </a:r>
            <a:r>
              <a:rPr lang="es-ES" dirty="0" err="1" smtClean="0"/>
              <a:t>providers</a:t>
            </a:r>
            <a:r>
              <a:rPr lang="es-ES" dirty="0" smtClean="0"/>
              <a:t> pueden </a:t>
            </a:r>
            <a:r>
              <a:rPr lang="es-ES" dirty="0" smtClean="0"/>
              <a:t>hacerlo.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Bound</a:t>
            </a:r>
            <a:r>
              <a:rPr lang="es-ES" dirty="0" smtClean="0"/>
              <a:t> </a:t>
            </a:r>
            <a:r>
              <a:rPr lang="es-ES" dirty="0" err="1" smtClean="0"/>
              <a:t>Services</a:t>
            </a:r>
            <a:r>
              <a:rPr lang="es-ES" dirty="0" smtClean="0"/>
              <a:t> pueden lanzar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DeadObjectException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No se recomienda ejecutar </a:t>
            </a:r>
            <a:r>
              <a:rPr lang="es-ES" dirty="0" err="1" smtClean="0"/>
              <a:t>bind</a:t>
            </a:r>
            <a:r>
              <a:rPr lang="es-ES" dirty="0" smtClean="0"/>
              <a:t> y </a:t>
            </a:r>
            <a:r>
              <a:rPr lang="es-ES" dirty="0" err="1" smtClean="0"/>
              <a:t>unbind</a:t>
            </a:r>
            <a:r>
              <a:rPr lang="es-ES" dirty="0" smtClean="0"/>
              <a:t> en los métodos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onResume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 y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onPause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 de una </a:t>
            </a:r>
            <a:r>
              <a:rPr lang="es-ES" dirty="0" err="1" smtClean="0"/>
              <a:t>activity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Services</a:t>
            </a:r>
            <a:r>
              <a:rPr lang="es-ES" dirty="0" smtClean="0"/>
              <a:t>, qué son?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sz="3400" dirty="0" smtClean="0"/>
              <a:t>Características</a:t>
            </a:r>
          </a:p>
          <a:p>
            <a:pPr lvl="1"/>
            <a:r>
              <a:rPr lang="es-ES" dirty="0" smtClean="0"/>
              <a:t>Componentes para ejecutar tareas/procesos en el </a:t>
            </a:r>
            <a:r>
              <a:rPr lang="es-ES" dirty="0" err="1" smtClean="0"/>
              <a:t>background</a:t>
            </a:r>
            <a:endParaRPr lang="es-ES" dirty="0" smtClean="0"/>
          </a:p>
          <a:p>
            <a:pPr lvl="1"/>
            <a:r>
              <a:rPr lang="es-ES" dirty="0" smtClean="0"/>
              <a:t>No proveen interfaz al usuario</a:t>
            </a:r>
          </a:p>
          <a:p>
            <a:pPr lvl="1"/>
            <a:r>
              <a:rPr lang="es-ES" dirty="0" smtClean="0"/>
              <a:t>Se siguen ejecutando cuando su invocador se muere</a:t>
            </a:r>
          </a:p>
          <a:p>
            <a:endParaRPr lang="es-ES" dirty="0" smtClean="0"/>
          </a:p>
          <a:p>
            <a:r>
              <a:rPr lang="es-ES" sz="3400" dirty="0" smtClean="0"/>
              <a:t>Aplicación</a:t>
            </a:r>
          </a:p>
          <a:p>
            <a:pPr lvl="1"/>
            <a:r>
              <a:rPr lang="es-ES" dirty="0" smtClean="0"/>
              <a:t>Para tareas de larga duración (</a:t>
            </a:r>
            <a:r>
              <a:rPr lang="es-ES" dirty="0" smtClean="0">
                <a:solidFill>
                  <a:srgbClr val="FF0000"/>
                </a:solidFill>
              </a:rPr>
              <a:t>cuidado con el riesgo de </a:t>
            </a:r>
            <a:r>
              <a:rPr lang="es-ES" dirty="0" err="1" smtClean="0">
                <a:solidFill>
                  <a:srgbClr val="FF0000"/>
                </a:solidFill>
              </a:rPr>
              <a:t>Application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Not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Responding</a:t>
            </a:r>
            <a:r>
              <a:rPr lang="es-ES" dirty="0" smtClean="0">
                <a:solidFill>
                  <a:srgbClr val="FF0000"/>
                </a:solidFill>
              </a:rPr>
              <a:t>, ya que por defecto se </a:t>
            </a:r>
            <a:r>
              <a:rPr lang="es-ES" dirty="0" smtClean="0">
                <a:solidFill>
                  <a:srgbClr val="FF0000"/>
                </a:solidFill>
              </a:rPr>
              <a:t>ejecutan en la misma </a:t>
            </a:r>
            <a:r>
              <a:rPr lang="es-ES" dirty="0" err="1" smtClean="0">
                <a:solidFill>
                  <a:srgbClr val="FF0000"/>
                </a:solidFill>
              </a:rPr>
              <a:t>thread</a:t>
            </a:r>
            <a:r>
              <a:rPr lang="es-ES" dirty="0" smtClean="0">
                <a:solidFill>
                  <a:srgbClr val="FF0000"/>
                </a:solidFill>
              </a:rPr>
              <a:t> de su </a:t>
            </a:r>
            <a:r>
              <a:rPr lang="es-ES" dirty="0" smtClean="0">
                <a:solidFill>
                  <a:srgbClr val="FF0000"/>
                </a:solidFill>
              </a:rPr>
              <a:t>invocador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No son necesariamente la capa de negocio de una aplicación</a:t>
            </a:r>
          </a:p>
          <a:p>
            <a:pPr lvl="1"/>
            <a:r>
              <a:rPr lang="es-ES" dirty="0" smtClean="0"/>
              <a:t>No es la mejor solución si se desea ejecutar una tarea en </a:t>
            </a:r>
            <a:r>
              <a:rPr lang="es-ES" dirty="0" err="1" smtClean="0"/>
              <a:t>background</a:t>
            </a:r>
            <a:r>
              <a:rPr lang="es-ES" dirty="0" smtClean="0"/>
              <a:t> sólo mientras el usuario esté interactuando con la aplicación.</a:t>
            </a:r>
          </a:p>
          <a:p>
            <a:pPr lvl="1"/>
            <a:r>
              <a:rPr lang="es-ES" dirty="0" smtClean="0"/>
              <a:t>Están pensados para ser como servicios de sistemas operativos.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servicios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 err="1" smtClean="0"/>
              <a:t>Started</a:t>
            </a:r>
            <a:endParaRPr lang="es-ES" dirty="0" smtClean="0"/>
          </a:p>
          <a:p>
            <a:pPr lvl="1"/>
            <a:r>
              <a:rPr lang="es-ES" dirty="0" smtClean="0"/>
              <a:t>Un componente ejecuta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startService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(). </a:t>
            </a:r>
          </a:p>
          <a:p>
            <a:pPr lvl="1"/>
            <a:r>
              <a:rPr lang="es-ES" dirty="0" smtClean="0"/>
              <a:t>Se ejecuta indefinidamente, aunque su invocador se muera. </a:t>
            </a:r>
          </a:p>
          <a:p>
            <a:pPr lvl="1"/>
            <a:r>
              <a:rPr lang="es-ES" dirty="0" smtClean="0"/>
              <a:t>Normalmente ejecuta una operación sencilla y no retorna nada a su invocados.</a:t>
            </a:r>
          </a:p>
          <a:p>
            <a:pPr lvl="1"/>
            <a:r>
              <a:rPr lang="es-ES" dirty="0" smtClean="0"/>
              <a:t>Ejemplo:  descargar un fichero de la red. El servicio ejecuta la operación y, una vez finalizada, se para a sí mismo.</a:t>
            </a:r>
          </a:p>
          <a:p>
            <a:r>
              <a:rPr lang="es-ES" dirty="0" err="1" smtClean="0"/>
              <a:t>Bound</a:t>
            </a:r>
            <a:endParaRPr lang="es-ES" dirty="0" smtClean="0"/>
          </a:p>
          <a:p>
            <a:pPr lvl="1"/>
            <a:r>
              <a:rPr lang="es-ES" dirty="0" smtClean="0"/>
              <a:t>Un componente se acopla al servicio ejecutando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bindService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Ofrece una interfaces para que el componente cliente envíe peticiones, recoja resultados.</a:t>
            </a:r>
          </a:p>
          <a:p>
            <a:pPr lvl="1"/>
            <a:r>
              <a:rPr lang="es-ES" dirty="0" smtClean="0"/>
              <a:t>Permite </a:t>
            </a:r>
            <a:r>
              <a:rPr lang="es-ES" dirty="0" err="1" smtClean="0"/>
              <a:t>interprocess</a:t>
            </a:r>
            <a:r>
              <a:rPr lang="es-ES" dirty="0" smtClean="0"/>
              <a:t> </a:t>
            </a:r>
            <a:r>
              <a:rPr lang="es-ES" dirty="0" err="1" smtClean="0"/>
              <a:t>communication</a:t>
            </a:r>
            <a:r>
              <a:rPr lang="es-ES" dirty="0" smtClean="0"/>
              <a:t> (IPC). </a:t>
            </a:r>
          </a:p>
          <a:p>
            <a:pPr lvl="1"/>
            <a:r>
              <a:rPr lang="es-ES" dirty="0" smtClean="0"/>
              <a:t>Permite múltiples clientes acoplados a la vez. </a:t>
            </a:r>
          </a:p>
          <a:p>
            <a:pPr lvl="1"/>
            <a:r>
              <a:rPr lang="es-ES" dirty="0" smtClean="0"/>
              <a:t>Cuando no tiene clientes acoplados, se destruye.</a:t>
            </a:r>
          </a:p>
          <a:p>
            <a:r>
              <a:rPr lang="es-ES" dirty="0" err="1" smtClean="0"/>
              <a:t>Started</a:t>
            </a:r>
            <a:r>
              <a:rPr lang="es-ES" dirty="0" smtClean="0"/>
              <a:t> + </a:t>
            </a:r>
            <a:r>
              <a:rPr lang="es-ES" dirty="0" err="1" smtClean="0"/>
              <a:t>Bound</a:t>
            </a:r>
            <a:endParaRPr lang="es-ES" dirty="0" smtClean="0"/>
          </a:p>
          <a:p>
            <a:pPr lvl="1"/>
            <a:r>
              <a:rPr lang="es-ES" dirty="0" smtClean="0"/>
              <a:t>Permite ser iniciado.</a:t>
            </a:r>
          </a:p>
          <a:p>
            <a:pPr lvl="1"/>
            <a:r>
              <a:rPr lang="es-ES" dirty="0" smtClean="0"/>
              <a:t>Permite que clientes se acoplen a él.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Declarando mi servicio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Implementar una subclase de la clase abstracta </a:t>
            </a:r>
            <a:r>
              <a:rPr lang="es-ES" dirty="0" err="1" smtClean="0"/>
              <a:t>Service</a:t>
            </a:r>
            <a:r>
              <a:rPr lang="es-ES" dirty="0" smtClean="0"/>
              <a:t> (</a:t>
            </a:r>
            <a:r>
              <a:rPr lang="es-ES" i="1" dirty="0" err="1" smtClean="0">
                <a:solidFill>
                  <a:schemeClr val="accent1">
                    <a:lumMod val="50000"/>
                  </a:schemeClr>
                </a:solidFill>
              </a:rPr>
              <a:t>android.app.Service</a:t>
            </a:r>
            <a:r>
              <a:rPr lang="es-ES" dirty="0" smtClean="0"/>
              <a:t>)</a:t>
            </a:r>
          </a:p>
          <a:p>
            <a:r>
              <a:rPr lang="es-ES" dirty="0" smtClean="0"/>
              <a:t>Tiene que implementar métodos </a:t>
            </a:r>
            <a:r>
              <a:rPr lang="es-ES" dirty="0" err="1" smtClean="0"/>
              <a:t>callback</a:t>
            </a:r>
            <a:r>
              <a:rPr lang="es-ES" dirty="0" smtClean="0"/>
              <a:t> que se invocan en su ciclo de vida:</a:t>
            </a:r>
          </a:p>
          <a:p>
            <a:pPr lvl="1"/>
            <a:r>
              <a:rPr lang="es-ES" dirty="0" err="1" smtClean="0"/>
              <a:t>onStartCommand</a:t>
            </a:r>
            <a:r>
              <a:rPr lang="es-ES" dirty="0" smtClean="0"/>
              <a:t>()</a:t>
            </a:r>
          </a:p>
          <a:p>
            <a:pPr lvl="1"/>
            <a:r>
              <a:rPr lang="es-ES" dirty="0" err="1" smtClean="0"/>
              <a:t>onBind</a:t>
            </a:r>
            <a:r>
              <a:rPr lang="es-ES" dirty="0" smtClean="0"/>
              <a:t>()</a:t>
            </a:r>
          </a:p>
          <a:p>
            <a:pPr lvl="1"/>
            <a:r>
              <a:rPr lang="es-ES" dirty="0" err="1" smtClean="0"/>
              <a:t>onCreate</a:t>
            </a:r>
            <a:r>
              <a:rPr lang="es-ES" dirty="0" smtClean="0"/>
              <a:t>()</a:t>
            </a:r>
          </a:p>
          <a:p>
            <a:pPr lvl="1"/>
            <a:r>
              <a:rPr lang="es-ES" dirty="0" err="1" smtClean="0"/>
              <a:t>onDestroy</a:t>
            </a:r>
            <a:r>
              <a:rPr lang="es-ES" dirty="0" smtClean="0"/>
              <a:t>()</a:t>
            </a:r>
          </a:p>
          <a:p>
            <a:r>
              <a:rPr lang="es-ES" dirty="0" smtClean="0"/>
              <a:t>Declararlo en el </a:t>
            </a:r>
            <a:r>
              <a:rPr lang="es-ES" dirty="0" err="1" smtClean="0"/>
              <a:t>manifest</a:t>
            </a:r>
            <a:endParaRPr lang="es-ES" dirty="0" smtClean="0"/>
          </a:p>
          <a:p>
            <a:pPr lvl="2">
              <a:buNone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fr-FR" sz="23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30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manifest</a:t>
            </a:r>
            <a:r>
              <a:rPr lang="fr-FR" sz="23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... &gt;</a:t>
            </a:r>
            <a:br>
              <a:rPr lang="fr-FR" sz="23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sz="23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  ...</a:t>
            </a:r>
            <a:br>
              <a:rPr lang="fr-FR" sz="23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sz="23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  &lt;application ... &gt;</a:t>
            </a:r>
            <a:br>
              <a:rPr lang="fr-FR" sz="23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sz="23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      &lt;service </a:t>
            </a:r>
            <a:r>
              <a:rPr lang="fr-FR" sz="230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fr-FR" sz="23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=".</a:t>
            </a:r>
            <a:r>
              <a:rPr lang="fr-FR" sz="230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ExampleService</a:t>
            </a:r>
            <a:r>
              <a:rPr lang="fr-FR" sz="23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 /&gt;</a:t>
            </a:r>
            <a:br>
              <a:rPr lang="fr-FR" sz="23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sz="23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      ...</a:t>
            </a:r>
            <a:br>
              <a:rPr lang="fr-FR" sz="23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sz="23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  &lt;/application&gt;</a:t>
            </a:r>
            <a:br>
              <a:rPr lang="fr-FR" sz="23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sz="23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fr-FR" sz="230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manifest</a:t>
            </a:r>
            <a:r>
              <a:rPr lang="fr-FR" sz="23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s-ES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Servicios locales y externalizados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Si se declara </a:t>
            </a:r>
            <a:r>
              <a:rPr lang="es-ES" dirty="0" err="1" smtClean="0"/>
              <a:t>intent</a:t>
            </a:r>
            <a:r>
              <a:rPr lang="es-ES" dirty="0" smtClean="0"/>
              <a:t> </a:t>
            </a:r>
            <a:r>
              <a:rPr lang="es-ES" dirty="0" err="1" smtClean="0"/>
              <a:t>filters</a:t>
            </a:r>
            <a:r>
              <a:rPr lang="es-ES" dirty="0" smtClean="0"/>
              <a:t> en el </a:t>
            </a:r>
            <a:r>
              <a:rPr lang="es-ES" dirty="0" err="1" smtClean="0"/>
              <a:t>manifest</a:t>
            </a:r>
            <a:r>
              <a:rPr lang="es-ES" dirty="0" smtClean="0"/>
              <a:t> del servicio, este podrá ser accedido desde cualquier aplicación instalada en el dispositivo.</a:t>
            </a:r>
          </a:p>
          <a:p>
            <a:r>
              <a:rPr lang="es-ES" dirty="0" smtClean="0"/>
              <a:t>Si se desea usar un servicio sólo localmente, ningún </a:t>
            </a:r>
            <a:r>
              <a:rPr lang="es-ES" dirty="0" err="1" smtClean="0"/>
              <a:t>intent</a:t>
            </a:r>
            <a:r>
              <a:rPr lang="es-ES" dirty="0" smtClean="0"/>
              <a:t> </a:t>
            </a:r>
            <a:r>
              <a:rPr lang="es-ES" dirty="0" err="1" smtClean="0"/>
              <a:t>filter</a:t>
            </a:r>
            <a:r>
              <a:rPr lang="es-ES" dirty="0" smtClean="0"/>
              <a:t> debería estar asociado al servicio.</a:t>
            </a:r>
          </a:p>
          <a:p>
            <a:r>
              <a:rPr lang="es-ES" dirty="0" smtClean="0"/>
              <a:t>Para asegurarse que el servicio no será utilizado por ninguna aplicación externa:</a:t>
            </a:r>
          </a:p>
          <a:p>
            <a:pPr lvl="1">
              <a:buNone/>
            </a:pP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es-ES" sz="170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service</a:t>
            </a: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70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android:exported</a:t>
            </a: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="false</a:t>
            </a: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... &gt;</a:t>
            </a: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ES" sz="17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ES" sz="17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70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service</a:t>
            </a: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Explosión 2"/>
          <p:cNvSpPr/>
          <p:nvPr/>
        </p:nvSpPr>
        <p:spPr>
          <a:xfrm>
            <a:off x="1115616" y="4509120"/>
            <a:ext cx="7704856" cy="1944216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Started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Se inicia cuando un componente ejecuta un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startService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 .</a:t>
            </a:r>
          </a:p>
          <a:p>
            <a:r>
              <a:rPr lang="es-ES" dirty="0" smtClean="0"/>
              <a:t>Tiene un ciclo de vida independiente del componente que lo ha iniciado.</a:t>
            </a:r>
          </a:p>
          <a:p>
            <a:r>
              <a:rPr lang="es-ES" dirty="0" smtClean="0"/>
              <a:t>Por defecto se ejecuta en </a:t>
            </a:r>
            <a:r>
              <a:rPr lang="es-ES" dirty="0" err="1" smtClean="0"/>
              <a:t>background</a:t>
            </a:r>
            <a:r>
              <a:rPr lang="es-ES" dirty="0" smtClean="0"/>
              <a:t>, pudiendo ejecutarse indefinidamente.</a:t>
            </a:r>
          </a:p>
          <a:p>
            <a:r>
              <a:rPr lang="es-ES" dirty="0" smtClean="0"/>
              <a:t>Debe pararse a sí mismo 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con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stopSelf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 u otro componente debe pararlo con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stopService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().</a:t>
            </a:r>
          </a:p>
          <a:p>
            <a:endParaRPr lang="es-E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dirty="0" smtClean="0">
                <a:solidFill>
                  <a:srgbClr val="FF0000"/>
                </a:solidFill>
              </a:rPr>
              <a:t>Por defecto, ejecuta en el mismo proceso de la aplicación en que está </a:t>
            </a:r>
            <a:r>
              <a:rPr lang="es-ES" dirty="0" smtClean="0">
                <a:solidFill>
                  <a:srgbClr val="FF0000"/>
                </a:solidFill>
              </a:rPr>
              <a:t>declarado. Si hay riesgo de impacto de performance, conviene crear una nueva </a:t>
            </a:r>
            <a:r>
              <a:rPr lang="es-ES" dirty="0" err="1" smtClean="0">
                <a:solidFill>
                  <a:srgbClr val="FF0000"/>
                </a:solidFill>
              </a:rPr>
              <a:t>thread</a:t>
            </a:r>
            <a:r>
              <a:rPr lang="es-ES" dirty="0" smtClean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Started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Implementación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1435608" y="1628800"/>
            <a:ext cx="7498080" cy="4800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dirty="0" smtClean="0"/>
              <a:t>Se extiende una de dos clases:</a:t>
            </a:r>
          </a:p>
          <a:p>
            <a:pPr lvl="1" algn="just"/>
            <a:r>
              <a:rPr lang="es-ES" dirty="0" err="1" smtClean="0"/>
              <a:t>Service</a:t>
            </a:r>
            <a:r>
              <a:rPr lang="es-ES" dirty="0" smtClean="0"/>
              <a:t> (</a:t>
            </a:r>
            <a:r>
              <a:rPr lang="es-ES" i="1" dirty="0" err="1" smtClean="0">
                <a:solidFill>
                  <a:schemeClr val="accent1">
                    <a:lumMod val="50000"/>
                  </a:schemeClr>
                </a:solidFill>
              </a:rPr>
              <a:t>android.app.Service</a:t>
            </a:r>
            <a:r>
              <a:rPr lang="es-ES" dirty="0" smtClean="0"/>
              <a:t>)</a:t>
            </a:r>
          </a:p>
          <a:p>
            <a:pPr lvl="1" algn="just"/>
            <a:r>
              <a:rPr lang="es-ES" dirty="0" err="1" smtClean="0"/>
              <a:t>IntentService</a:t>
            </a:r>
            <a:r>
              <a:rPr lang="es-ES" dirty="0" smtClean="0"/>
              <a:t> (</a:t>
            </a:r>
            <a:r>
              <a:rPr lang="es-ES" i="1" dirty="0" err="1" smtClean="0">
                <a:solidFill>
                  <a:schemeClr val="accent1">
                    <a:lumMod val="50000"/>
                  </a:schemeClr>
                </a:solidFill>
              </a:rPr>
              <a:t>android.app.IntentService</a:t>
            </a:r>
            <a:r>
              <a:rPr lang="es-ES" dirty="0" smtClean="0"/>
              <a:t>)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err="1" smtClean="0"/>
              <a:t>Callbacks</a:t>
            </a:r>
            <a:r>
              <a:rPr lang="es-ES" dirty="0" smtClean="0"/>
              <a:t> a implementar:</a:t>
            </a:r>
          </a:p>
          <a:p>
            <a:pPr lvl="1" algn="just"/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onCreate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(): </a:t>
            </a:r>
            <a:r>
              <a:rPr lang="es-ES" dirty="0" smtClean="0"/>
              <a:t>se ejecuta cuando el servicio recibe el primero </a:t>
            </a:r>
            <a:r>
              <a:rPr lang="es-ES" dirty="0" err="1" smtClean="0"/>
              <a:t>intent</a:t>
            </a:r>
            <a:r>
              <a:rPr lang="es-ES" dirty="0" smtClean="0"/>
              <a:t> a través de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startService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.</a:t>
            </a:r>
          </a:p>
          <a:p>
            <a:pPr lvl="1" algn="just"/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onStartCommand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: se ejecuta cuando se recibe un </a:t>
            </a:r>
            <a:r>
              <a:rPr lang="es-ES" dirty="0" err="1" smtClean="0"/>
              <a:t>intent</a:t>
            </a:r>
            <a:r>
              <a:rPr lang="es-ES" dirty="0" smtClean="0"/>
              <a:t> a través de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startService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.</a:t>
            </a:r>
          </a:p>
          <a:p>
            <a:pPr lvl="1" algn="just"/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onDestroy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: se ejecuta cuando se </a:t>
            </a:r>
            <a:r>
              <a:rPr lang="es-ES" dirty="0" err="1" smtClean="0"/>
              <a:t>pára</a:t>
            </a:r>
            <a:r>
              <a:rPr lang="es-ES" dirty="0" smtClean="0"/>
              <a:t> el servicio.</a:t>
            </a:r>
          </a:p>
          <a:p>
            <a:pPr lvl="1" algn="just"/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onBind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: debe retornar </a:t>
            </a:r>
            <a:r>
              <a:rPr lang="es-ES" dirty="0" err="1" smtClean="0"/>
              <a:t>null</a:t>
            </a:r>
            <a:r>
              <a:rPr lang="es-ES" dirty="0" smtClean="0"/>
              <a:t> si no permite </a:t>
            </a:r>
            <a:r>
              <a:rPr lang="es-ES" dirty="0" err="1" smtClean="0"/>
              <a:t>bind</a:t>
            </a:r>
            <a:r>
              <a:rPr lang="es-E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Started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Implementación con </a:t>
            </a:r>
            <a:r>
              <a:rPr lang="es-ES" dirty="0" err="1" smtClean="0"/>
              <a:t>IntentService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1435608" y="1628800"/>
            <a:ext cx="7498080" cy="4800600"/>
          </a:xfrm>
        </p:spPr>
        <p:txBody>
          <a:bodyPr>
            <a:normAutofit fontScale="70000" lnSpcReduction="20000"/>
          </a:bodyPr>
          <a:lstStyle/>
          <a:p>
            <a:r>
              <a:rPr lang="es-ES" dirty="0" smtClean="0"/>
              <a:t>Lo que ya viene implementado:</a:t>
            </a:r>
          </a:p>
          <a:p>
            <a:pPr lvl="1"/>
            <a:r>
              <a:rPr lang="es-ES" dirty="0" smtClean="0"/>
              <a:t>Crea una cola de trabajo en una </a:t>
            </a:r>
            <a:r>
              <a:rPr lang="es-ES" dirty="0" err="1" smtClean="0"/>
              <a:t>thread</a:t>
            </a:r>
            <a:r>
              <a:rPr lang="es-ES" dirty="0" smtClean="0"/>
              <a:t> distinta a la </a:t>
            </a:r>
            <a:r>
              <a:rPr lang="es-ES" dirty="0" err="1" smtClean="0"/>
              <a:t>thread</a:t>
            </a:r>
            <a:r>
              <a:rPr lang="es-ES" dirty="0" smtClean="0"/>
              <a:t> de la aplicación principal.</a:t>
            </a:r>
          </a:p>
          <a:p>
            <a:pPr lvl="1"/>
            <a:r>
              <a:rPr lang="es-ES" dirty="0" smtClean="0"/>
              <a:t>El </a:t>
            </a:r>
            <a:r>
              <a:rPr lang="es-ES" dirty="0" err="1" smtClean="0"/>
              <a:t>callback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onStartCommand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 envía los </a:t>
            </a:r>
            <a:r>
              <a:rPr lang="es-ES" dirty="0" err="1" smtClean="0"/>
              <a:t>intents</a:t>
            </a:r>
            <a:r>
              <a:rPr lang="es-ES" dirty="0" smtClean="0"/>
              <a:t> a la cola de trabajo.</a:t>
            </a:r>
          </a:p>
          <a:p>
            <a:pPr lvl="1"/>
            <a:r>
              <a:rPr lang="es-ES" dirty="0" smtClean="0"/>
              <a:t>La cola de trabajo procesa un </a:t>
            </a:r>
            <a:r>
              <a:rPr lang="es-ES" dirty="0" err="1" smtClean="0"/>
              <a:t>intent</a:t>
            </a:r>
            <a:r>
              <a:rPr lang="es-ES" dirty="0" smtClean="0"/>
              <a:t> por vez, evitando </a:t>
            </a:r>
            <a:r>
              <a:rPr lang="es-ES" dirty="0" err="1" smtClean="0"/>
              <a:t>multi-threading</a:t>
            </a:r>
            <a:r>
              <a:rPr lang="es-ES" dirty="0" smtClean="0"/>
              <a:t>,</a:t>
            </a:r>
            <a:r>
              <a:rPr lang="es-ES" dirty="0" smtClean="0"/>
              <a:t> y los envía al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onHandleIntent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Automáticamente </a:t>
            </a:r>
            <a:r>
              <a:rPr lang="es-ES" dirty="0" err="1" smtClean="0"/>
              <a:t>pára</a:t>
            </a:r>
            <a:r>
              <a:rPr lang="es-ES" dirty="0" smtClean="0"/>
              <a:t> el servicio con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stopSelf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 cuando todos los </a:t>
            </a:r>
            <a:r>
              <a:rPr lang="es-ES" dirty="0" err="1" smtClean="0"/>
              <a:t>intents</a:t>
            </a:r>
            <a:r>
              <a:rPr lang="es-ES" dirty="0" smtClean="0"/>
              <a:t> fueron procesados.</a:t>
            </a:r>
          </a:p>
          <a:p>
            <a:pPr lvl="1"/>
            <a:r>
              <a:rPr lang="es-ES" dirty="0" smtClean="0"/>
              <a:t>No permite </a:t>
            </a:r>
            <a:r>
              <a:rPr lang="es-ES" dirty="0" err="1" smtClean="0"/>
              <a:t>bind</a:t>
            </a:r>
            <a:r>
              <a:rPr lang="es-ES" dirty="0" smtClean="0"/>
              <a:t> (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onBind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 retorna </a:t>
            </a:r>
            <a:r>
              <a:rPr lang="es-ES" dirty="0" err="1" smtClean="0"/>
              <a:t>null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r>
              <a:rPr lang="es-ES" dirty="0" smtClean="0"/>
              <a:t>Lo que hay que implementar:</a:t>
            </a:r>
          </a:p>
          <a:p>
            <a:pPr lvl="1"/>
            <a:r>
              <a:rPr lang="es-ES" dirty="0" smtClean="0"/>
              <a:t>La lógica del servicio en el </a:t>
            </a:r>
            <a:r>
              <a:rPr lang="es-ES" dirty="0" err="1" smtClean="0"/>
              <a:t>callback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onHandleIntent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Otros </a:t>
            </a:r>
            <a:r>
              <a:rPr lang="es-ES" dirty="0" err="1" smtClean="0"/>
              <a:t>callbacks</a:t>
            </a:r>
            <a:r>
              <a:rPr lang="es-ES" dirty="0" smtClean="0"/>
              <a:t>, si necesario, llamando al </a:t>
            </a:r>
            <a:r>
              <a:rPr lang="es-ES" dirty="0" err="1" smtClean="0"/>
              <a:t>callback</a:t>
            </a:r>
            <a:r>
              <a:rPr lang="es-ES" dirty="0" smtClean="0"/>
              <a:t> de la clase padre (</a:t>
            </a:r>
            <a:r>
              <a:rPr lang="es-ES" dirty="0" err="1" smtClean="0"/>
              <a:t>IntentService</a:t>
            </a:r>
            <a:r>
              <a:rPr lang="es-ES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Started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Implementación con </a:t>
            </a:r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1435608" y="1628800"/>
            <a:ext cx="7498080" cy="4800600"/>
          </a:xfrm>
        </p:spPr>
        <p:txBody>
          <a:bodyPr>
            <a:normAutofit fontScale="70000" lnSpcReduction="20000"/>
          </a:bodyPr>
          <a:lstStyle/>
          <a:p>
            <a:r>
              <a:rPr lang="es-ES" dirty="0" smtClean="0"/>
              <a:t>Lo que ya viene implementado:</a:t>
            </a:r>
          </a:p>
          <a:p>
            <a:pPr lvl="1"/>
            <a:r>
              <a:rPr lang="es-ES" dirty="0" smtClean="0"/>
              <a:t>Nada.</a:t>
            </a:r>
          </a:p>
          <a:p>
            <a:endParaRPr lang="es-ES" dirty="0" smtClean="0"/>
          </a:p>
          <a:p>
            <a:r>
              <a:rPr lang="es-ES" dirty="0" smtClean="0"/>
              <a:t>Lo </a:t>
            </a:r>
            <a:r>
              <a:rPr lang="es-ES" dirty="0" smtClean="0"/>
              <a:t>que hay que implementar:</a:t>
            </a:r>
          </a:p>
          <a:p>
            <a:pPr lvl="1"/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onCreate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: se debe considerar iniciar una nueva </a:t>
            </a:r>
            <a:r>
              <a:rPr lang="es-ES" dirty="0" err="1" smtClean="0"/>
              <a:t>thread</a:t>
            </a:r>
            <a:r>
              <a:rPr lang="es-ES" dirty="0" smtClean="0"/>
              <a:t> para no afectar la ejecución del proceso principal.</a:t>
            </a:r>
          </a:p>
          <a:p>
            <a:pPr lvl="1"/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onStartCommand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: se debe tratar los </a:t>
            </a:r>
            <a:r>
              <a:rPr lang="es-ES" dirty="0" err="1" smtClean="0"/>
              <a:t>intents</a:t>
            </a:r>
            <a:r>
              <a:rPr lang="es-ES" dirty="0" smtClean="0"/>
              <a:t> enviados al servicio. Devuelve al sistema:</a:t>
            </a:r>
          </a:p>
          <a:p>
            <a:pPr lvl="2"/>
            <a:r>
              <a:rPr lang="es-ES" dirty="0" smtClean="0"/>
              <a:t>START_NOT_STICKY</a:t>
            </a:r>
          </a:p>
          <a:p>
            <a:pPr lvl="2"/>
            <a:r>
              <a:rPr lang="es-ES" dirty="0" smtClean="0"/>
              <a:t>START_STICKY</a:t>
            </a:r>
          </a:p>
          <a:p>
            <a:pPr lvl="2"/>
            <a:r>
              <a:rPr lang="es-ES" dirty="0" smtClean="0"/>
              <a:t>START_DELIVERY_INTENT</a:t>
            </a:r>
          </a:p>
          <a:p>
            <a:pPr lvl="1"/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onBind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: debe retornar </a:t>
            </a:r>
            <a:r>
              <a:rPr lang="es-ES" dirty="0" err="1" smtClean="0"/>
              <a:t>null</a:t>
            </a:r>
            <a:r>
              <a:rPr lang="es-ES" dirty="0" smtClean="0"/>
              <a:t> si no se quiere permitir que el servicio también sea del tipo </a:t>
            </a:r>
            <a:r>
              <a:rPr lang="es-ES" dirty="0" err="1" smtClean="0"/>
              <a:t>Bound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onDestroy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: cualquier lógica que se debe ejecutar cuando el servicio finaliza (típicamente, una notificación).</a:t>
            </a:r>
          </a:p>
          <a:p>
            <a:pPr lvl="1"/>
            <a:r>
              <a:rPr lang="es-ES" dirty="0" smtClean="0"/>
              <a:t>Considerar parar lo servicio con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stopSelf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s-ES" dirty="0" smtClean="0"/>
              <a:t>.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1585</TotalTime>
  <Words>1405</Words>
  <Application>Microsoft Office PowerPoint</Application>
  <PresentationFormat>Presentación en pantalla (4:3)</PresentationFormat>
  <Paragraphs>151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Solsticio</vt:lpstr>
      <vt:lpstr>Android Developers</vt:lpstr>
      <vt:lpstr>Services, qué son?</vt:lpstr>
      <vt:lpstr>Tipos de servicios</vt:lpstr>
      <vt:lpstr>Declarando mi servicio</vt:lpstr>
      <vt:lpstr>Servicios locales y externalizados</vt:lpstr>
      <vt:lpstr>Started Service</vt:lpstr>
      <vt:lpstr>Started Service Implementación</vt:lpstr>
      <vt:lpstr>Started Service Implementación con IntentService</vt:lpstr>
      <vt:lpstr>Started Service Implementación con Service</vt:lpstr>
      <vt:lpstr>Started Service Implementación del cliente</vt:lpstr>
      <vt:lpstr>Started Service Ciclo de vida (sin y con Bound Service)</vt:lpstr>
      <vt:lpstr>Bound Service</vt:lpstr>
      <vt:lpstr>Bound Service Implementación</vt:lpstr>
      <vt:lpstr>Bound Service Implementación con Binder class</vt:lpstr>
      <vt:lpstr>Bound Service Implementación con Messenger</vt:lpstr>
      <vt:lpstr>Bound Service Implementación con AIDL</vt:lpstr>
      <vt:lpstr>Bound Service Ciclo de vida</vt:lpstr>
      <vt:lpstr>Bound Service Notas adicionales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Developers</dc:title>
  <dc:creator>legalli</dc:creator>
  <cp:lastModifiedBy>legalli</cp:lastModifiedBy>
  <cp:revision>189</cp:revision>
  <dcterms:created xsi:type="dcterms:W3CDTF">2011-07-11T18:56:31Z</dcterms:created>
  <dcterms:modified xsi:type="dcterms:W3CDTF">2011-07-12T21:32:07Z</dcterms:modified>
</cp:coreProperties>
</file>