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8" r:id="rId8"/>
    <p:sldId id="269" r:id="rId9"/>
    <p:sldId id="270" r:id="rId10"/>
    <p:sldId id="262" r:id="rId11"/>
    <p:sldId id="263" r:id="rId12"/>
    <p:sldId id="264" r:id="rId13"/>
    <p:sldId id="265" r:id="rId14"/>
    <p:sldId id="266"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3281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669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708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8A87A34-81AB-432B-8DAE-1953F412C126}" type="datetimeFigureOut">
              <a:rPr lang="en-US" smtClean="0"/>
              <a:pPr/>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6323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9655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384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488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787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604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8558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797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562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064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pPr/>
              <a:t>4/26/2020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586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87A34-81AB-432B-8DAE-1953F412C126}" type="datetimeFigureOut">
              <a:rPr lang="en-US" smtClean="0"/>
              <a:pPr/>
              <a:t>4/26/2020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129738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drive.google.com/open?id=1jx78VZRGd8o6qCrawYLJ5Yt5w_lne_c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analytics-vidhya/image-classification-using-mobilenet-in-the-browser-b69f2f57abf" TargetMode="External"/><Relationship Id="rId2" Type="http://schemas.openxmlformats.org/officeDocument/2006/relationships/hyperlink" Target="https://neurohive.io/en/popular-networks/vgg16/" TargetMode="External"/><Relationship Id="rId1" Type="http://schemas.openxmlformats.org/officeDocument/2006/relationships/slideLayout" Target="../slideLayouts/slideLayout2.xml"/><Relationship Id="rId6" Type="http://schemas.openxmlformats.org/officeDocument/2006/relationships/hyperlink" Target="https://ieeexplore-ieee-org.ezproxy.gl.iit.edu/document/8993260/references%23references%20W.-K.%20Chen,%20Linear%20Networks%20and%20Systems%20(Book%20style).%09Belmont,%20CA:%20Wadsworth,%201993,%20pp.%20123&#8211;135." TargetMode="External"/><Relationship Id="rId5" Type="http://schemas.openxmlformats.org/officeDocument/2006/relationships/hyperlink" Target="https://www.kaggle.com/c/state-farm-distracted-driver-detection/data" TargetMode="External"/><Relationship Id="rId4" Type="http://schemas.openxmlformats.org/officeDocument/2006/relationships/hyperlink" Target="https://www.quora.com/What-is-the-deep-neural-network-known-as-%E2%80%9CResNet-50%E2%80%9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FFB87D-12D1-4FE5-A7A7-298761BFDC1B}"/>
              </a:ext>
            </a:extLst>
          </p:cNvPr>
          <p:cNvSpPr>
            <a:spLocks noGrp="1"/>
          </p:cNvSpPr>
          <p:nvPr>
            <p:ph type="ctrTitle"/>
          </p:nvPr>
        </p:nvSpPr>
        <p:spPr>
          <a:xfrm>
            <a:off x="1280559" y="1286935"/>
            <a:ext cx="9638153" cy="2668377"/>
          </a:xfrm>
          <a:effectLst/>
        </p:spPr>
        <p:txBody>
          <a:bodyPr>
            <a:normAutofit/>
          </a:bodyPr>
          <a:lstStyle/>
          <a:p>
            <a:pPr algn="ctr"/>
            <a:r>
              <a:rPr lang="en-US" sz="5000">
                <a:solidFill>
                  <a:schemeClr val="tx1"/>
                </a:solidFill>
              </a:rPr>
              <a:t>Driver’s Distraction Detection using Deep Learning and Computer Vision</a:t>
            </a:r>
          </a:p>
        </p:txBody>
      </p:sp>
      <p:sp>
        <p:nvSpPr>
          <p:cNvPr id="3" name="Subtitle 2">
            <a:extLst>
              <a:ext uri="{FF2B5EF4-FFF2-40B4-BE49-F238E27FC236}">
                <a16:creationId xmlns:a16="http://schemas.microsoft.com/office/drawing/2014/main" id="{CA75418B-3760-4D43-A4CC-ABACAD83C50B}"/>
              </a:ext>
            </a:extLst>
          </p:cNvPr>
          <p:cNvSpPr>
            <a:spLocks noGrp="1"/>
          </p:cNvSpPr>
          <p:nvPr>
            <p:ph type="subTitle" idx="1"/>
          </p:nvPr>
        </p:nvSpPr>
        <p:spPr>
          <a:xfrm>
            <a:off x="1280559" y="4116179"/>
            <a:ext cx="9638153" cy="1599642"/>
          </a:xfrm>
          <a:effectLst/>
        </p:spPr>
        <p:txBody>
          <a:bodyPr>
            <a:normAutofit/>
          </a:bodyPr>
          <a:lstStyle/>
          <a:p>
            <a:pPr algn="ctr"/>
            <a:r>
              <a:rPr lang="en-US"/>
              <a:t>Quick Savajiyani (A20451378)</a:t>
            </a:r>
          </a:p>
          <a:p>
            <a:pPr algn="ctr"/>
            <a:r>
              <a:rPr lang="en-US"/>
              <a:t>Vatsal Ketan Patel (A20458061)</a:t>
            </a:r>
          </a:p>
          <a:p>
            <a:pPr algn="ctr"/>
            <a:endParaRPr lang="en-US"/>
          </a:p>
        </p:txBody>
      </p:sp>
    </p:spTree>
    <p:extLst>
      <p:ext uri="{BB962C8B-B14F-4D97-AF65-F5344CB8AC3E}">
        <p14:creationId xmlns:p14="http://schemas.microsoft.com/office/powerpoint/2010/main" val="334050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1">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4276E3-C95D-4B73-9AE0-010CD2B5F9A7}"/>
              </a:ext>
            </a:extLst>
          </p:cNvPr>
          <p:cNvSpPr>
            <a:spLocks noGrp="1"/>
          </p:cNvSpPr>
          <p:nvPr>
            <p:ph type="title"/>
          </p:nvPr>
        </p:nvSpPr>
        <p:spPr>
          <a:xfrm>
            <a:off x="611960" y="313288"/>
            <a:ext cx="3413084" cy="1559412"/>
          </a:xfrm>
        </p:spPr>
        <p:txBody>
          <a:bodyPr vert="horz" lIns="91440" tIns="45720" rIns="91440" bIns="45720" rtlCol="0" anchor="b">
            <a:normAutofit/>
          </a:bodyPr>
          <a:lstStyle/>
          <a:p>
            <a:r>
              <a:rPr lang="en-US" sz="3200" dirty="0"/>
              <a:t>Results Obtained </a:t>
            </a:r>
            <a:br>
              <a:rPr lang="en-US" sz="3200" dirty="0"/>
            </a:br>
            <a:endParaRPr lang="en-US" sz="3200" dirty="0"/>
          </a:p>
        </p:txBody>
      </p:sp>
      <p:sp>
        <p:nvSpPr>
          <p:cNvPr id="5" name="Text Placeholder 4">
            <a:extLst>
              <a:ext uri="{FF2B5EF4-FFF2-40B4-BE49-F238E27FC236}">
                <a16:creationId xmlns:a16="http://schemas.microsoft.com/office/drawing/2014/main" id="{BD69E7CD-CCE4-4EF9-BE10-0FC8EB1CBFA6}"/>
              </a:ext>
            </a:extLst>
          </p:cNvPr>
          <p:cNvSpPr>
            <a:spLocks noGrp="1"/>
          </p:cNvSpPr>
          <p:nvPr>
            <p:ph type="body" sz="half" idx="2"/>
          </p:nvPr>
        </p:nvSpPr>
        <p:spPr>
          <a:xfrm>
            <a:off x="59511" y="835011"/>
            <a:ext cx="4264840" cy="6419850"/>
          </a:xfrm>
        </p:spPr>
        <p:txBody>
          <a:bodyPr vert="horz" lIns="91440" tIns="45720" rIns="91440" bIns="45720" rtlCol="0" anchor="ctr">
            <a:noAutofit/>
          </a:bodyPr>
          <a:lstStyle/>
          <a:p>
            <a:pPr lvl="0" indent="-228600" algn="just">
              <a:lnSpc>
                <a:spcPct val="90000"/>
              </a:lnSpc>
              <a:buFont typeface="Wingdings 2" charset="2"/>
              <a:buChar char=""/>
            </a:pPr>
            <a:r>
              <a:rPr lang="en-US" sz="1100" dirty="0">
                <a:solidFill>
                  <a:srgbClr val="FFFFFF"/>
                </a:solidFill>
              </a:rPr>
              <a:t>For this project we tried a lot of different combinations of models like VGG16 – with /without extra layers, </a:t>
            </a:r>
            <a:r>
              <a:rPr lang="en-US" sz="1100" dirty="0" err="1">
                <a:solidFill>
                  <a:srgbClr val="FFFFFF"/>
                </a:solidFill>
              </a:rPr>
              <a:t>MobileNets</a:t>
            </a:r>
            <a:r>
              <a:rPr lang="en-US" sz="1100" dirty="0">
                <a:solidFill>
                  <a:srgbClr val="FFFFFF"/>
                </a:solidFill>
              </a:rPr>
              <a:t> with / without extra layers, Resnet50 with/without extra layers, and CNN. We also changed the image size and shape from the default (224 x 224 x 3) to (200 x 200 x 3) and (150 x 150 x 3). We noted all the observations by running the dataset on all the combinations and we found out that there is not much difference between the performance of VGG16 with no extra layers and with the image size 200 and 150. The same can be observed in the table above. </a:t>
            </a:r>
          </a:p>
          <a:p>
            <a:pPr algn="just">
              <a:lnSpc>
                <a:spcPct val="90000"/>
              </a:lnSpc>
              <a:buFont typeface="Wingdings 2" charset="2"/>
              <a:buChar char=""/>
            </a:pPr>
            <a:endParaRPr lang="en-US" sz="1100" dirty="0">
              <a:solidFill>
                <a:srgbClr val="FFFFFF"/>
              </a:solidFill>
            </a:endParaRPr>
          </a:p>
          <a:p>
            <a:pPr lvl="0" indent="-228600" algn="just">
              <a:lnSpc>
                <a:spcPct val="90000"/>
              </a:lnSpc>
              <a:buFont typeface="Wingdings 2" charset="2"/>
              <a:buChar char=""/>
            </a:pPr>
            <a:r>
              <a:rPr lang="en-US" sz="1100" dirty="0">
                <a:solidFill>
                  <a:srgbClr val="FFFFFF"/>
                </a:solidFill>
              </a:rPr>
              <a:t>We also tried using </a:t>
            </a:r>
            <a:r>
              <a:rPr lang="en-US" sz="1100" dirty="0" err="1">
                <a:solidFill>
                  <a:srgbClr val="FFFFFF"/>
                </a:solidFill>
              </a:rPr>
              <a:t>MobileNets</a:t>
            </a:r>
            <a:r>
              <a:rPr lang="en-US" sz="1100" dirty="0">
                <a:solidFill>
                  <a:srgbClr val="FFFFFF"/>
                </a:solidFill>
              </a:rPr>
              <a:t> but its accuracy was compromised as it is suitable for less complex models while with </a:t>
            </a:r>
            <a:r>
              <a:rPr lang="en-US" sz="1100" dirty="0" err="1">
                <a:solidFill>
                  <a:srgbClr val="FFFFFF"/>
                </a:solidFill>
              </a:rPr>
              <a:t>ResNet</a:t>
            </a:r>
            <a:r>
              <a:rPr lang="en-US" sz="1100" dirty="0">
                <a:solidFill>
                  <a:srgbClr val="FFFFFF"/>
                </a:solidFill>
              </a:rPr>
              <a:t> the model is highly overfitting. </a:t>
            </a:r>
          </a:p>
          <a:p>
            <a:pPr algn="just">
              <a:lnSpc>
                <a:spcPct val="90000"/>
              </a:lnSpc>
              <a:buFont typeface="Wingdings 2" charset="2"/>
              <a:buChar char=""/>
            </a:pPr>
            <a:endParaRPr lang="en-US" sz="1100" dirty="0">
              <a:solidFill>
                <a:srgbClr val="FFFFFF"/>
              </a:solidFill>
            </a:endParaRPr>
          </a:p>
          <a:p>
            <a:pPr lvl="0" indent="-228600" algn="just">
              <a:lnSpc>
                <a:spcPct val="90000"/>
              </a:lnSpc>
              <a:buFont typeface="Wingdings 2" charset="2"/>
              <a:buChar char=""/>
            </a:pPr>
            <a:r>
              <a:rPr lang="en-US" sz="1100" dirty="0">
                <a:solidFill>
                  <a:srgbClr val="FFFFFF"/>
                </a:solidFill>
              </a:rPr>
              <a:t>So, for our model VGG 16 – without extra layers and with input image size 150 performs the best, as it takes less run time compared to the VGG 16 – without extra layers and with input image size 200. The one with input image size 150 takes 90 seconds for one epoch while the one with input image size 200 takes 180 seconds. </a:t>
            </a:r>
          </a:p>
          <a:p>
            <a:pPr algn="just">
              <a:lnSpc>
                <a:spcPct val="90000"/>
              </a:lnSpc>
              <a:buFont typeface="Wingdings 2" charset="2"/>
              <a:buChar char=""/>
            </a:pPr>
            <a:endParaRPr lang="en-US" sz="1100" dirty="0">
              <a:solidFill>
                <a:srgbClr val="FFFFFF"/>
              </a:solidFill>
            </a:endParaRPr>
          </a:p>
          <a:p>
            <a:pPr lvl="0" indent="-228600" algn="just">
              <a:lnSpc>
                <a:spcPct val="90000"/>
              </a:lnSpc>
              <a:buFont typeface="Wingdings 2" charset="2"/>
              <a:buChar char=""/>
            </a:pPr>
            <a:r>
              <a:rPr lang="en-US" sz="1100" dirty="0">
                <a:solidFill>
                  <a:srgbClr val="FFFFFF"/>
                </a:solidFill>
              </a:rPr>
              <a:t>VGG16 with extra layers overfits the model and the normal CNN does not provide accurate performance. So, for out model VGG 16 – with no layers with input image size 150 performs the best. </a:t>
            </a:r>
          </a:p>
          <a:p>
            <a:pPr indent="-228600">
              <a:lnSpc>
                <a:spcPct val="90000"/>
              </a:lnSpc>
              <a:buFont typeface="Wingdings 2" charset="2"/>
              <a:buChar char=""/>
            </a:pPr>
            <a:endParaRPr lang="en-US" sz="1000" dirty="0">
              <a:solidFill>
                <a:srgbClr val="FFFFFF"/>
              </a:solidFill>
            </a:endParaRPr>
          </a:p>
        </p:txBody>
      </p:sp>
      <p:sp>
        <p:nvSpPr>
          <p:cNvPr id="21"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0AD6025A-0C7D-4792-B4FA-494FE082AD09}"/>
              </a:ext>
            </a:extLst>
          </p:cNvPr>
          <p:cNvGraphicFramePr>
            <a:graphicFrameLocks noGrp="1"/>
          </p:cNvGraphicFramePr>
          <p:nvPr>
            <p:ph idx="1"/>
            <p:extLst>
              <p:ext uri="{D42A27DB-BD31-4B8C-83A1-F6EECF244321}">
                <p14:modId xmlns:p14="http://schemas.microsoft.com/office/powerpoint/2010/main" val="3172616554"/>
              </p:ext>
            </p:extLst>
          </p:nvPr>
        </p:nvGraphicFramePr>
        <p:xfrm>
          <a:off x="5603706" y="1779073"/>
          <a:ext cx="5638858" cy="3289121"/>
        </p:xfrm>
        <a:graphic>
          <a:graphicData uri="http://schemas.openxmlformats.org/drawingml/2006/table">
            <a:tbl>
              <a:tblPr firstRow="1" firstCol="1" bandRow="1">
                <a:tableStyleId>{5C22544A-7EE6-4342-B048-85BDC9FD1C3A}</a:tableStyleId>
              </a:tblPr>
              <a:tblGrid>
                <a:gridCol w="864945">
                  <a:extLst>
                    <a:ext uri="{9D8B030D-6E8A-4147-A177-3AD203B41FA5}">
                      <a16:colId xmlns:a16="http://schemas.microsoft.com/office/drawing/2014/main" val="685094261"/>
                    </a:ext>
                  </a:extLst>
                </a:gridCol>
                <a:gridCol w="472483">
                  <a:extLst>
                    <a:ext uri="{9D8B030D-6E8A-4147-A177-3AD203B41FA5}">
                      <a16:colId xmlns:a16="http://schemas.microsoft.com/office/drawing/2014/main" val="3604513667"/>
                    </a:ext>
                  </a:extLst>
                </a:gridCol>
                <a:gridCol w="741763">
                  <a:extLst>
                    <a:ext uri="{9D8B030D-6E8A-4147-A177-3AD203B41FA5}">
                      <a16:colId xmlns:a16="http://schemas.microsoft.com/office/drawing/2014/main" val="830157362"/>
                    </a:ext>
                  </a:extLst>
                </a:gridCol>
                <a:gridCol w="581341">
                  <a:extLst>
                    <a:ext uri="{9D8B030D-6E8A-4147-A177-3AD203B41FA5}">
                      <a16:colId xmlns:a16="http://schemas.microsoft.com/office/drawing/2014/main" val="3052841668"/>
                    </a:ext>
                  </a:extLst>
                </a:gridCol>
                <a:gridCol w="651526">
                  <a:extLst>
                    <a:ext uri="{9D8B030D-6E8A-4147-A177-3AD203B41FA5}">
                      <a16:colId xmlns:a16="http://schemas.microsoft.com/office/drawing/2014/main" val="34262104"/>
                    </a:ext>
                  </a:extLst>
                </a:gridCol>
                <a:gridCol w="522616">
                  <a:extLst>
                    <a:ext uri="{9D8B030D-6E8A-4147-A177-3AD203B41FA5}">
                      <a16:colId xmlns:a16="http://schemas.microsoft.com/office/drawing/2014/main" val="3561671686"/>
                    </a:ext>
                  </a:extLst>
                </a:gridCol>
                <a:gridCol w="522616">
                  <a:extLst>
                    <a:ext uri="{9D8B030D-6E8A-4147-A177-3AD203B41FA5}">
                      <a16:colId xmlns:a16="http://schemas.microsoft.com/office/drawing/2014/main" val="713784837"/>
                    </a:ext>
                  </a:extLst>
                </a:gridCol>
                <a:gridCol w="522616">
                  <a:extLst>
                    <a:ext uri="{9D8B030D-6E8A-4147-A177-3AD203B41FA5}">
                      <a16:colId xmlns:a16="http://schemas.microsoft.com/office/drawing/2014/main" val="2336094451"/>
                    </a:ext>
                  </a:extLst>
                </a:gridCol>
                <a:gridCol w="758952">
                  <a:extLst>
                    <a:ext uri="{9D8B030D-6E8A-4147-A177-3AD203B41FA5}">
                      <a16:colId xmlns:a16="http://schemas.microsoft.com/office/drawing/2014/main" val="2864553372"/>
                    </a:ext>
                  </a:extLst>
                </a:gridCol>
              </a:tblGrid>
              <a:tr h="486768">
                <a:tc>
                  <a:txBody>
                    <a:bodyPr/>
                    <a:lstStyle/>
                    <a:p>
                      <a:pPr marL="0" marR="0">
                        <a:spcBef>
                          <a:spcPts val="0"/>
                        </a:spcBef>
                        <a:spcAft>
                          <a:spcPts val="0"/>
                        </a:spcAft>
                      </a:pPr>
                      <a:r>
                        <a:rPr lang="en-US" sz="1000" cap="small">
                          <a:effectLst/>
                        </a:rPr>
                        <a:t>MODELS USED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Image size</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Optimizer </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Epochs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Epoch for best result </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Train</a:t>
                      </a:r>
                      <a:endParaRPr lang="en-US" sz="1000">
                        <a:effectLst/>
                      </a:endParaRPr>
                    </a:p>
                    <a:p>
                      <a:pPr marL="0" marR="0">
                        <a:spcBef>
                          <a:spcPts val="0"/>
                        </a:spcBef>
                        <a:spcAft>
                          <a:spcPts val="0"/>
                        </a:spcAft>
                      </a:pPr>
                      <a:r>
                        <a:rPr lang="en-US" sz="1000" cap="small">
                          <a:effectLst/>
                        </a:rPr>
                        <a:t>Acc</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Train Loss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Val</a:t>
                      </a:r>
                      <a:endParaRPr lang="en-US" sz="1000">
                        <a:effectLst/>
                      </a:endParaRPr>
                    </a:p>
                    <a:p>
                      <a:pPr marL="0" marR="0">
                        <a:spcBef>
                          <a:spcPts val="0"/>
                        </a:spcBef>
                        <a:spcAft>
                          <a:spcPts val="0"/>
                        </a:spcAft>
                      </a:pPr>
                      <a:r>
                        <a:rPr lang="en-US" sz="1000" cap="small">
                          <a:effectLst/>
                        </a:rPr>
                        <a:t>Acc</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Validation loss</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631718326"/>
                  </a:ext>
                </a:extLst>
              </a:tr>
              <a:tr h="184257">
                <a:tc>
                  <a:txBody>
                    <a:bodyPr/>
                    <a:lstStyle/>
                    <a:p>
                      <a:pPr marL="0" marR="0">
                        <a:spcBef>
                          <a:spcPts val="0"/>
                        </a:spcBef>
                        <a:spcAft>
                          <a:spcPts val="0"/>
                        </a:spcAft>
                      </a:pPr>
                      <a:r>
                        <a:rPr lang="en-US" sz="1000" cap="small">
                          <a:effectLst/>
                        </a:rPr>
                        <a:t>CNN </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Adam</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20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18</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0.9032</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0.2935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0.6382</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1.6969</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3609384865"/>
                  </a:ext>
                </a:extLst>
              </a:tr>
              <a:tr h="335512">
                <a:tc>
                  <a:txBody>
                    <a:bodyPr/>
                    <a:lstStyle/>
                    <a:p>
                      <a:pPr marL="0" marR="0">
                        <a:spcBef>
                          <a:spcPts val="0"/>
                        </a:spcBef>
                        <a:spcAft>
                          <a:spcPts val="0"/>
                        </a:spcAft>
                      </a:pPr>
                      <a:r>
                        <a:rPr lang="en-US" sz="1000" cap="small">
                          <a:effectLst/>
                        </a:rPr>
                        <a:t>VGG16 -No extra layers </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200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SGD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11</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0.9636</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0.1219</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0.8774</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0.4837</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180776929"/>
                  </a:ext>
                </a:extLst>
              </a:tr>
              <a:tr h="335512">
                <a:tc>
                  <a:txBody>
                    <a:bodyPr/>
                    <a:lstStyle/>
                    <a:p>
                      <a:pPr marL="0" marR="0">
                        <a:spcBef>
                          <a:spcPts val="0"/>
                        </a:spcBef>
                        <a:spcAft>
                          <a:spcPts val="0"/>
                        </a:spcAft>
                      </a:pPr>
                      <a:r>
                        <a:rPr lang="en-US" sz="1000" cap="small">
                          <a:effectLst/>
                        </a:rPr>
                        <a:t>VGG16 -No extra layers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SGD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11</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0.9624</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0.1259</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0.8765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0.4391</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1097678115"/>
                  </a:ext>
                </a:extLst>
              </a:tr>
              <a:tr h="486768">
                <a:tc>
                  <a:txBody>
                    <a:bodyPr/>
                    <a:lstStyle/>
                    <a:p>
                      <a:pPr marL="0" marR="0">
                        <a:spcBef>
                          <a:spcPts val="0"/>
                        </a:spcBef>
                        <a:spcAft>
                          <a:spcPts val="0"/>
                        </a:spcAft>
                      </a:pPr>
                      <a:r>
                        <a:rPr lang="en-US" sz="1000" cap="small">
                          <a:effectLst/>
                        </a:rPr>
                        <a:t>VGG16 – With extra layers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SGD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0.9926</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0.0280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0.8414</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0.5252</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1542544924"/>
                  </a:ext>
                </a:extLst>
              </a:tr>
              <a:tr h="486768">
                <a:tc>
                  <a:txBody>
                    <a:bodyPr/>
                    <a:lstStyle/>
                    <a:p>
                      <a:pPr marL="0" marR="0">
                        <a:spcBef>
                          <a:spcPts val="0"/>
                        </a:spcBef>
                        <a:spcAft>
                          <a:spcPts val="0"/>
                        </a:spcAft>
                      </a:pPr>
                      <a:r>
                        <a:rPr lang="en-US" sz="1000" cap="small">
                          <a:effectLst/>
                        </a:rPr>
                        <a:t>MobileNets  no extra layers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200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SGD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12</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0.9766</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0.0847</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0.7637</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0.8469</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4201035035"/>
                  </a:ext>
                </a:extLst>
              </a:tr>
              <a:tr h="486768">
                <a:tc>
                  <a:txBody>
                    <a:bodyPr/>
                    <a:lstStyle/>
                    <a:p>
                      <a:pPr marL="0" marR="0">
                        <a:spcBef>
                          <a:spcPts val="0"/>
                        </a:spcBef>
                        <a:spcAft>
                          <a:spcPts val="0"/>
                        </a:spcAft>
                      </a:pPr>
                      <a:r>
                        <a:rPr lang="en-US" sz="1000" cap="small">
                          <a:effectLst/>
                        </a:rPr>
                        <a:t>MobileNets</a:t>
                      </a:r>
                      <a:endParaRPr lang="en-US" sz="1000">
                        <a:effectLst/>
                      </a:endParaRPr>
                    </a:p>
                    <a:p>
                      <a:pPr marL="0" marR="0">
                        <a:spcBef>
                          <a:spcPts val="0"/>
                        </a:spcBef>
                        <a:spcAft>
                          <a:spcPts val="0"/>
                        </a:spcAft>
                      </a:pPr>
                      <a:r>
                        <a:rPr lang="en-US" sz="1000" cap="small">
                          <a:effectLst/>
                        </a:rPr>
                        <a:t>no extra layers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SGD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8</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0.9576</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0.1413</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0.7527</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0.7092</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2335193752"/>
                  </a:ext>
                </a:extLst>
              </a:tr>
              <a:tr h="486768">
                <a:tc>
                  <a:txBody>
                    <a:bodyPr/>
                    <a:lstStyle/>
                    <a:p>
                      <a:pPr marL="0" marR="0">
                        <a:spcBef>
                          <a:spcPts val="0"/>
                        </a:spcBef>
                        <a:spcAft>
                          <a:spcPts val="0"/>
                        </a:spcAft>
                      </a:pPr>
                      <a:r>
                        <a:rPr lang="en-US" sz="1000" cap="small">
                          <a:effectLst/>
                        </a:rPr>
                        <a:t>ResNet50</a:t>
                      </a:r>
                      <a:endParaRPr lang="en-US" sz="1000">
                        <a:effectLst/>
                      </a:endParaRPr>
                    </a:p>
                    <a:p>
                      <a:pPr marL="0" marR="0">
                        <a:spcBef>
                          <a:spcPts val="0"/>
                        </a:spcBef>
                        <a:spcAft>
                          <a:spcPts val="0"/>
                        </a:spcAft>
                      </a:pPr>
                      <a:r>
                        <a:rPr lang="en-US" sz="1000" cap="small">
                          <a:effectLst/>
                        </a:rPr>
                        <a:t>no extra layers</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SGD</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15</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10</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0.9852</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0.0506</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0.7342</a:t>
                      </a:r>
                      <a:endParaRPr lang="en-US" sz="1000">
                        <a:effectLst/>
                        <a:latin typeface="Times New Roman" panose="02020603050405020304" pitchFamily="18" charset="0"/>
                        <a:ea typeface="Times New Roman" panose="02020603050405020304" pitchFamily="18" charset="0"/>
                      </a:endParaRPr>
                    </a:p>
                  </a:txBody>
                  <a:tcPr marL="21963" marR="21963" marT="0" marB="0"/>
                </a:tc>
                <a:tc>
                  <a:txBody>
                    <a:bodyPr/>
                    <a:lstStyle/>
                    <a:p>
                      <a:pPr marL="0" marR="0">
                        <a:spcBef>
                          <a:spcPts val="0"/>
                        </a:spcBef>
                        <a:spcAft>
                          <a:spcPts val="0"/>
                        </a:spcAft>
                      </a:pPr>
                      <a:r>
                        <a:rPr lang="en-US" sz="1000" cap="small">
                          <a:effectLst/>
                        </a:rPr>
                        <a:t>0.7176</a:t>
                      </a:r>
                      <a:endParaRPr lang="en-US" sz="1000">
                        <a:effectLst/>
                        <a:latin typeface="Times New Roman" panose="02020603050405020304" pitchFamily="18" charset="0"/>
                        <a:ea typeface="Times New Roman" panose="02020603050405020304" pitchFamily="18" charset="0"/>
                      </a:endParaRPr>
                    </a:p>
                  </a:txBody>
                  <a:tcPr marL="21963" marR="21963" marT="0" marB="0"/>
                </a:tc>
                <a:extLst>
                  <a:ext uri="{0D108BD9-81ED-4DB2-BD59-A6C34878D82A}">
                    <a16:rowId xmlns:a16="http://schemas.microsoft.com/office/drawing/2014/main" val="3669207562"/>
                  </a:ext>
                </a:extLst>
              </a:tr>
            </a:tbl>
          </a:graphicData>
        </a:graphic>
      </p:graphicFrame>
    </p:spTree>
    <p:extLst>
      <p:ext uri="{BB962C8B-B14F-4D97-AF65-F5344CB8AC3E}">
        <p14:creationId xmlns:p14="http://schemas.microsoft.com/office/powerpoint/2010/main" val="267710743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0"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2" name="Rectangle 141">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26344B1-05FE-4503-AC8E-A73C7E663BA2}"/>
              </a:ext>
            </a:extLst>
          </p:cNvPr>
          <p:cNvSpPr>
            <a:spLocks noGrp="1"/>
          </p:cNvSpPr>
          <p:nvPr>
            <p:ph type="title"/>
          </p:nvPr>
        </p:nvSpPr>
        <p:spPr>
          <a:xfrm>
            <a:off x="1063691" y="4049486"/>
            <a:ext cx="4825480" cy="1883228"/>
          </a:xfrm>
        </p:spPr>
        <p:txBody>
          <a:bodyPr vert="horz" lIns="91440" tIns="45720" rIns="91440" bIns="45720" rtlCol="0" anchor="ctr">
            <a:normAutofit/>
          </a:bodyPr>
          <a:lstStyle/>
          <a:p>
            <a:pPr>
              <a:lnSpc>
                <a:spcPct val="90000"/>
              </a:lnSpc>
            </a:pPr>
            <a:r>
              <a:rPr lang="en-US" altLang="en-US" sz="4000">
                <a:solidFill>
                  <a:srgbClr val="FFFFFF"/>
                </a:solidFill>
              </a:rPr>
              <a:t>VGG16 (150, 150) – NO Extra Layers </a:t>
            </a:r>
            <a:br>
              <a:rPr lang="en-US" altLang="en-US" sz="4000">
                <a:solidFill>
                  <a:srgbClr val="FFFFFF"/>
                </a:solidFill>
              </a:rPr>
            </a:br>
            <a:r>
              <a:rPr lang="en-US" sz="4000">
                <a:solidFill>
                  <a:srgbClr val="FFFFFF"/>
                </a:solidFill>
              </a:rPr>
              <a:t> </a:t>
            </a:r>
          </a:p>
        </p:txBody>
      </p:sp>
      <p:pic>
        <p:nvPicPr>
          <p:cNvPr id="2052" name="Picture 18">
            <a:extLst>
              <a:ext uri="{FF2B5EF4-FFF2-40B4-BE49-F238E27FC236}">
                <a16:creationId xmlns:a16="http://schemas.microsoft.com/office/drawing/2014/main" id="{539C0999-BEDF-4056-870A-9BF25598B0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37168" y="484633"/>
            <a:ext cx="4049943" cy="287546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17">
            <a:extLst>
              <a:ext uri="{FF2B5EF4-FFF2-40B4-BE49-F238E27FC236}">
                <a16:creationId xmlns:a16="http://schemas.microsoft.com/office/drawing/2014/main" id="{9E574593-1AC4-4734-8352-D8CFC5337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0217"/>
          <a:stretch>
            <a:fillRect/>
          </a:stretch>
        </p:blipFill>
        <p:spPr bwMode="auto">
          <a:xfrm>
            <a:off x="7094368" y="484633"/>
            <a:ext cx="4100952" cy="28754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8C9646-2C64-4830-BFC9-08497B6AB9AA}"/>
              </a:ext>
            </a:extLst>
          </p:cNvPr>
          <p:cNvSpPr/>
          <p:nvPr/>
        </p:nvSpPr>
        <p:spPr>
          <a:xfrm>
            <a:off x="6338316" y="4049485"/>
            <a:ext cx="4846151" cy="1883229"/>
          </a:xfrm>
          <a:prstGeom prst="rect">
            <a:avLst/>
          </a:prstGeom>
        </p:spPr>
        <p:txBody>
          <a:bodyPr vert="horz" lIns="91440" tIns="45720" rIns="91440" bIns="45720" rtlCol="0" anchor="ctr">
            <a:normAutofit/>
          </a:bodyPr>
          <a:lstStyle/>
          <a:p>
            <a:pPr indent="-228600">
              <a:spcBef>
                <a:spcPct val="20000"/>
              </a:spcBef>
              <a:spcAft>
                <a:spcPts val="600"/>
              </a:spcAft>
              <a:buClr>
                <a:schemeClr val="accent1"/>
              </a:buClr>
              <a:buSzPct val="125000"/>
              <a:buFont typeface="Wingdings 2" charset="2"/>
              <a:buChar char=""/>
            </a:pPr>
            <a:r>
              <a:rPr lang="en-US" altLang="en-US" dirty="0">
                <a:solidFill>
                  <a:srgbClr val="FFFFFF"/>
                </a:solidFill>
              </a:rPr>
              <a:t>The graphs above shows the training and validation losses and accuracies respectively as a function of the number of epochs</a:t>
            </a:r>
            <a:endParaRPr lang="en-US" dirty="0">
              <a:solidFill>
                <a:srgbClr val="FFFFFF"/>
              </a:solidFill>
            </a:endParaRPr>
          </a:p>
        </p:txBody>
      </p:sp>
    </p:spTree>
    <p:extLst>
      <p:ext uri="{BB962C8B-B14F-4D97-AF65-F5344CB8AC3E}">
        <p14:creationId xmlns:p14="http://schemas.microsoft.com/office/powerpoint/2010/main" val="144570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2BD41B38-2937-4553-A1AB-4BF27C5CF353}"/>
              </a:ext>
            </a:extLst>
          </p:cNvPr>
          <p:cNvSpPr>
            <a:spLocks noGrp="1"/>
          </p:cNvSpPr>
          <p:nvPr>
            <p:ph type="title"/>
          </p:nvPr>
        </p:nvSpPr>
        <p:spPr>
          <a:xfrm>
            <a:off x="451515" y="1734857"/>
            <a:ext cx="3765483" cy="3388287"/>
          </a:xfrm>
        </p:spPr>
        <p:txBody>
          <a:bodyPr anchor="ctr">
            <a:normAutofit/>
          </a:bodyPr>
          <a:lstStyle/>
          <a:p>
            <a:r>
              <a:rPr lang="en-US"/>
              <a:t>Test Results Belonging to different categories </a:t>
            </a:r>
          </a:p>
        </p:txBody>
      </p:sp>
      <p:sp>
        <p:nvSpPr>
          <p:cNvPr id="6" name="Content Placeholder 5">
            <a:extLst>
              <a:ext uri="{FF2B5EF4-FFF2-40B4-BE49-F238E27FC236}">
                <a16:creationId xmlns:a16="http://schemas.microsoft.com/office/drawing/2014/main" id="{76C74C84-FBB8-4079-B0C5-0627751DB9F8}"/>
              </a:ext>
            </a:extLst>
          </p:cNvPr>
          <p:cNvSpPr>
            <a:spLocks noGrp="1"/>
          </p:cNvSpPr>
          <p:nvPr>
            <p:ph idx="1"/>
          </p:nvPr>
        </p:nvSpPr>
        <p:spPr>
          <a:xfrm>
            <a:off x="6008068" y="978993"/>
            <a:ext cx="5365218" cy="4900014"/>
          </a:xfrm>
          <a:effectLst/>
        </p:spPr>
        <p:txBody>
          <a:bodyPr>
            <a:normAutofit/>
          </a:bodyPr>
          <a:lstStyle/>
          <a:p>
            <a:r>
              <a:rPr lang="en-US" sz="2000" b="1"/>
              <a:t>After using the VGG16 with no extra layers (input image size 150) on the test set the coming slides shows the test results obtained belonging to different categories: </a:t>
            </a:r>
            <a:endParaRPr lang="en-US" sz="2000"/>
          </a:p>
          <a:p>
            <a:pPr marL="0" indent="0">
              <a:buNone/>
            </a:pPr>
            <a:endParaRPr lang="en-US" sz="2000"/>
          </a:p>
        </p:txBody>
      </p:sp>
    </p:spTree>
    <p:extLst>
      <p:ext uri="{BB962C8B-B14F-4D97-AF65-F5344CB8AC3E}">
        <p14:creationId xmlns:p14="http://schemas.microsoft.com/office/powerpoint/2010/main" val="394862219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8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3082" name="Rectangle 77">
            <a:extLst>
              <a:ext uri="{FF2B5EF4-FFF2-40B4-BE49-F238E27FC236}">
                <a16:creationId xmlns:a16="http://schemas.microsoft.com/office/drawing/2014/main" id="{3BC50DD1-DD7D-4E46-87FA-488D20EFD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Freeform: Shape 79">
            <a:extLst>
              <a:ext uri="{FF2B5EF4-FFF2-40B4-BE49-F238E27FC236}">
                <a16:creationId xmlns:a16="http://schemas.microsoft.com/office/drawing/2014/main" id="{5C2AC00E-795B-4042-8AE5-AB81D1038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072BA4A-6E7D-4E3E-A9C4-01D6564B3E52}"/>
              </a:ext>
            </a:extLst>
          </p:cNvPr>
          <p:cNvSpPr>
            <a:spLocks noGrp="1"/>
          </p:cNvSpPr>
          <p:nvPr>
            <p:ph type="title"/>
          </p:nvPr>
        </p:nvSpPr>
        <p:spPr>
          <a:xfrm>
            <a:off x="576943" y="1050463"/>
            <a:ext cx="3505200" cy="3217333"/>
          </a:xfrm>
        </p:spPr>
        <p:txBody>
          <a:bodyPr vert="horz" lIns="91440" tIns="45720" rIns="91440" bIns="45720" rtlCol="0" anchor="ctr">
            <a:normAutofit/>
          </a:bodyPr>
          <a:lstStyle/>
          <a:p>
            <a:r>
              <a:rPr lang="en-US" sz="4400" dirty="0"/>
              <a:t>Test Results Belonging to different categories </a:t>
            </a:r>
          </a:p>
        </p:txBody>
      </p:sp>
      <p:pic>
        <p:nvPicPr>
          <p:cNvPr id="3077" name="Picture 27">
            <a:extLst>
              <a:ext uri="{FF2B5EF4-FFF2-40B4-BE49-F238E27FC236}">
                <a16:creationId xmlns:a16="http://schemas.microsoft.com/office/drawing/2014/main" id="{4AF3DD25-E7B2-406B-A50C-4F46BA70F9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09492" y="1050467"/>
            <a:ext cx="2244864" cy="226754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25">
            <a:extLst>
              <a:ext uri="{FF2B5EF4-FFF2-40B4-BE49-F238E27FC236}">
                <a16:creationId xmlns:a16="http://schemas.microsoft.com/office/drawing/2014/main" id="{CB56D6D6-004F-46E8-B2F3-FEA08F5DF4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84579" y="1050465"/>
            <a:ext cx="2325682" cy="22675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26">
            <a:extLst>
              <a:ext uri="{FF2B5EF4-FFF2-40B4-BE49-F238E27FC236}">
                <a16:creationId xmlns:a16="http://schemas.microsoft.com/office/drawing/2014/main" id="{E2A00A2F-B95E-4A74-8697-568390AE8B4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7436" y="3644041"/>
            <a:ext cx="2152574" cy="22718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28">
            <a:extLst>
              <a:ext uri="{FF2B5EF4-FFF2-40B4-BE49-F238E27FC236}">
                <a16:creationId xmlns:a16="http://schemas.microsoft.com/office/drawing/2014/main" id="{0CEE4700-5A81-4FBA-A895-79631A088BC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831085" y="3644040"/>
            <a:ext cx="2209371" cy="22718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8">
            <a:extLst>
              <a:ext uri="{FF2B5EF4-FFF2-40B4-BE49-F238E27FC236}">
                <a16:creationId xmlns:a16="http://schemas.microsoft.com/office/drawing/2014/main" id="{9E91AE2E-A768-4824-9555-242B3DB1BEDF}"/>
              </a:ext>
            </a:extLst>
          </p:cNvPr>
          <p:cNvSpPr>
            <a:spLocks noChangeArrowheads="1"/>
          </p:cNvSpPr>
          <p:nvPr/>
        </p:nvSpPr>
        <p:spPr bwMode="auto">
          <a:xfrm>
            <a:off x="219075" y="1613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5" name="Picture 29">
            <a:extLst>
              <a:ext uri="{FF2B5EF4-FFF2-40B4-BE49-F238E27FC236}">
                <a16:creationId xmlns:a16="http://schemas.microsoft.com/office/drawing/2014/main" id="{E08DC7F1-93DA-45FC-A737-0A5A6D3A80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 y="14829818"/>
            <a:ext cx="2987675" cy="275113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30">
            <a:extLst>
              <a:ext uri="{FF2B5EF4-FFF2-40B4-BE49-F238E27FC236}">
                <a16:creationId xmlns:a16="http://schemas.microsoft.com/office/drawing/2014/main" id="{698B1400-C21A-407A-A92A-8565E0501C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075" y="17580956"/>
            <a:ext cx="2895600" cy="2751137"/>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31">
            <a:extLst>
              <a:ext uri="{FF2B5EF4-FFF2-40B4-BE49-F238E27FC236}">
                <a16:creationId xmlns:a16="http://schemas.microsoft.com/office/drawing/2014/main" id="{7BFB3691-7600-4E12-A5BE-C94823D1B9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075" y="20789293"/>
            <a:ext cx="5883275"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9">
            <a:extLst>
              <a:ext uri="{FF2B5EF4-FFF2-40B4-BE49-F238E27FC236}">
                <a16:creationId xmlns:a16="http://schemas.microsoft.com/office/drawing/2014/main" id="{13259713-1DF6-47B8-BFEC-A2EE5A67A514}"/>
              </a:ext>
            </a:extLst>
          </p:cNvPr>
          <p:cNvSpPr>
            <a:spLocks noChangeArrowheads="1"/>
          </p:cNvSpPr>
          <p:nvPr/>
        </p:nvSpPr>
        <p:spPr bwMode="auto">
          <a:xfrm>
            <a:off x="219075" y="78575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0">
            <a:extLst>
              <a:ext uri="{FF2B5EF4-FFF2-40B4-BE49-F238E27FC236}">
                <a16:creationId xmlns:a16="http://schemas.microsoft.com/office/drawing/2014/main" id="{8B7D40E4-8F62-4531-85A9-D1AD6C9E2AC1}"/>
              </a:ext>
            </a:extLst>
          </p:cNvPr>
          <p:cNvSpPr>
            <a:spLocks noChangeArrowheads="1"/>
          </p:cNvSpPr>
          <p:nvPr/>
        </p:nvSpPr>
        <p:spPr bwMode="auto">
          <a:xfrm>
            <a:off x="219075" y="143726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1">
            <a:extLst>
              <a:ext uri="{FF2B5EF4-FFF2-40B4-BE49-F238E27FC236}">
                <a16:creationId xmlns:a16="http://schemas.microsoft.com/office/drawing/2014/main" id="{9797BDFD-1B0F-4B53-B06B-B9E29C626C98}"/>
              </a:ext>
            </a:extLst>
          </p:cNvPr>
          <p:cNvSpPr>
            <a:spLocks noChangeArrowheads="1"/>
          </p:cNvSpPr>
          <p:nvPr/>
        </p:nvSpPr>
        <p:spPr bwMode="auto">
          <a:xfrm>
            <a:off x="219075" y="203320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75416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74" name="Rectangle 73">
            <a:extLst>
              <a:ext uri="{FF2B5EF4-FFF2-40B4-BE49-F238E27FC236}">
                <a16:creationId xmlns:a16="http://schemas.microsoft.com/office/drawing/2014/main" id="{3BC50DD1-DD7D-4E46-87FA-488D20EFD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5C2AC00E-795B-4042-8AE5-AB81D1038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4B10E-2DB9-474D-99EF-857964BBD3A6}"/>
              </a:ext>
            </a:extLst>
          </p:cNvPr>
          <p:cNvSpPr>
            <a:spLocks noGrp="1"/>
          </p:cNvSpPr>
          <p:nvPr>
            <p:ph type="title"/>
          </p:nvPr>
        </p:nvSpPr>
        <p:spPr>
          <a:xfrm>
            <a:off x="576943" y="1050463"/>
            <a:ext cx="3505200" cy="3217333"/>
          </a:xfrm>
        </p:spPr>
        <p:txBody>
          <a:bodyPr vert="horz" lIns="91440" tIns="45720" rIns="91440" bIns="45720" rtlCol="0" anchor="ctr">
            <a:normAutofit/>
          </a:bodyPr>
          <a:lstStyle/>
          <a:p>
            <a:r>
              <a:rPr lang="en-US" sz="4400" dirty="0"/>
              <a:t>Test Results Belonging to different categories </a:t>
            </a:r>
          </a:p>
        </p:txBody>
      </p:sp>
      <p:pic>
        <p:nvPicPr>
          <p:cNvPr id="4099" name="Picture 29">
            <a:extLst>
              <a:ext uri="{FF2B5EF4-FFF2-40B4-BE49-F238E27FC236}">
                <a16:creationId xmlns:a16="http://schemas.microsoft.com/office/drawing/2014/main" id="{1800056C-31F0-401E-8990-DDDFACBB1E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79392" y="1879929"/>
            <a:ext cx="3163515" cy="324463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30">
            <a:extLst>
              <a:ext uri="{FF2B5EF4-FFF2-40B4-BE49-F238E27FC236}">
                <a16:creationId xmlns:a16="http://schemas.microsoft.com/office/drawing/2014/main" id="{4D6A66DD-8D98-474D-854B-06FECB7A9F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56735" y="3564157"/>
            <a:ext cx="3082339" cy="29250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D3BBC892-6684-4549-96DB-426C6AEDD07D}"/>
              </a:ext>
            </a:extLst>
          </p:cNvPr>
          <p:cNvSpPr>
            <a:spLocks noChangeArrowheads="1"/>
          </p:cNvSpPr>
          <p:nvPr/>
        </p:nvSpPr>
        <p:spPr bwMode="auto">
          <a:xfrm>
            <a:off x="638175" y="219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3957F26F-B25A-423E-AC88-538D04BEFA82}"/>
              </a:ext>
            </a:extLst>
          </p:cNvPr>
          <p:cNvSpPr>
            <a:spLocks noChangeArrowheads="1"/>
          </p:cNvSpPr>
          <p:nvPr/>
        </p:nvSpPr>
        <p:spPr bwMode="auto">
          <a:xfrm>
            <a:off x="638175" y="6178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56AC4BA2-B32B-46FD-B384-FB5746D5BB62}"/>
              </a:ext>
            </a:extLst>
          </p:cNvPr>
          <p:cNvPicPr>
            <a:picLocks noChangeAspect="1"/>
          </p:cNvPicPr>
          <p:nvPr/>
        </p:nvPicPr>
        <p:blipFill>
          <a:blip r:embed="rId4"/>
          <a:stretch>
            <a:fillRect/>
          </a:stretch>
        </p:blipFill>
        <p:spPr>
          <a:xfrm>
            <a:off x="4756734" y="76200"/>
            <a:ext cx="3082339" cy="3086100"/>
          </a:xfrm>
          <a:prstGeom prst="rect">
            <a:avLst/>
          </a:prstGeom>
        </p:spPr>
      </p:pic>
    </p:spTree>
    <p:extLst>
      <p:ext uri="{BB962C8B-B14F-4D97-AF65-F5344CB8AC3E}">
        <p14:creationId xmlns:p14="http://schemas.microsoft.com/office/powerpoint/2010/main" val="145593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4BEA46-6663-4110-ACFA-A4235A6B3A03}"/>
              </a:ext>
            </a:extLst>
          </p:cNvPr>
          <p:cNvSpPr>
            <a:spLocks noGrp="1"/>
          </p:cNvSpPr>
          <p:nvPr>
            <p:ph type="title"/>
          </p:nvPr>
        </p:nvSpPr>
        <p:spPr>
          <a:xfrm>
            <a:off x="451514" y="457201"/>
            <a:ext cx="3575737" cy="1332688"/>
          </a:xfrm>
        </p:spPr>
        <p:txBody>
          <a:bodyPr anchor="b">
            <a:normAutofit/>
          </a:bodyPr>
          <a:lstStyle/>
          <a:p>
            <a:pPr algn="ctr"/>
            <a:r>
              <a:rPr lang="en-US" sz="3200">
                <a:solidFill>
                  <a:srgbClr val="FFFFFF"/>
                </a:solidFill>
              </a:rPr>
              <a:t>Conclusion </a:t>
            </a:r>
          </a:p>
        </p:txBody>
      </p:sp>
      <p:sp>
        <p:nvSpPr>
          <p:cNvPr id="3" name="Content Placeholder 2">
            <a:extLst>
              <a:ext uri="{FF2B5EF4-FFF2-40B4-BE49-F238E27FC236}">
                <a16:creationId xmlns:a16="http://schemas.microsoft.com/office/drawing/2014/main" id="{5B659C86-3186-4BDF-88D7-325C1821599B}"/>
              </a:ext>
            </a:extLst>
          </p:cNvPr>
          <p:cNvSpPr>
            <a:spLocks noGrp="1"/>
          </p:cNvSpPr>
          <p:nvPr>
            <p:ph idx="1"/>
          </p:nvPr>
        </p:nvSpPr>
        <p:spPr>
          <a:xfrm>
            <a:off x="451514" y="2046514"/>
            <a:ext cx="3575737" cy="3994848"/>
          </a:xfrm>
        </p:spPr>
        <p:txBody>
          <a:bodyPr>
            <a:normAutofit/>
          </a:bodyPr>
          <a:lstStyle/>
          <a:p>
            <a:r>
              <a:rPr lang="en-US" sz="1600" dirty="0">
                <a:solidFill>
                  <a:srgbClr val="FFFFFF"/>
                </a:solidFill>
              </a:rPr>
              <a:t>We successfully predicted all the 79700 test images by using VGG16 with no extra layers (input image size 150).</a:t>
            </a:r>
          </a:p>
          <a:p>
            <a:endParaRPr lang="en-US" sz="1600" dirty="0">
              <a:solidFill>
                <a:srgbClr val="FFFFFF"/>
              </a:solidFill>
            </a:endParaRPr>
          </a:p>
        </p:txBody>
      </p:sp>
      <p:pic>
        <p:nvPicPr>
          <p:cNvPr id="7" name="Graphic 6" descr="Presentation with Checklist">
            <a:extLst>
              <a:ext uri="{FF2B5EF4-FFF2-40B4-BE49-F238E27FC236}">
                <a16:creationId xmlns:a16="http://schemas.microsoft.com/office/drawing/2014/main" id="{C09C81F4-2E04-4890-8913-C3FD31C9E2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274" y="353320"/>
            <a:ext cx="4688791" cy="4688791"/>
          </a:xfrm>
          <a:prstGeom prst="roundRect">
            <a:avLst>
              <a:gd name="adj" fmla="val 3876"/>
            </a:avLst>
          </a:prstGeom>
          <a:ln>
            <a:solidFill>
              <a:schemeClr val="accent1"/>
            </a:solidFill>
          </a:ln>
          <a:effectLst/>
        </p:spPr>
      </p:pic>
      <p:sp>
        <p:nvSpPr>
          <p:cNvPr id="4" name="Rectangle 3">
            <a:extLst>
              <a:ext uri="{FF2B5EF4-FFF2-40B4-BE49-F238E27FC236}">
                <a16:creationId xmlns:a16="http://schemas.microsoft.com/office/drawing/2014/main" id="{6DD209A5-887B-4EA0-ACB4-54C1FE2975ED}"/>
              </a:ext>
            </a:extLst>
          </p:cNvPr>
          <p:cNvSpPr/>
          <p:nvPr/>
        </p:nvSpPr>
        <p:spPr>
          <a:xfrm>
            <a:off x="5505669" y="5626890"/>
            <a:ext cx="6096000" cy="646331"/>
          </a:xfrm>
          <a:prstGeom prst="rect">
            <a:avLst/>
          </a:prstGeom>
        </p:spPr>
        <p:txBody>
          <a:bodyPr>
            <a:spAutoFit/>
          </a:bodyPr>
          <a:lstStyle/>
          <a:p>
            <a:r>
              <a:rPr lang="en-US" dirty="0">
                <a:hlinkClick r:id="rId4"/>
              </a:rPr>
              <a:t>https://drive.google.com/open?id=1jx78VZRGd8o6qCrawYLJ5Yt5w_lne_cG</a:t>
            </a:r>
            <a:endParaRPr lang="en-US" dirty="0"/>
          </a:p>
        </p:txBody>
      </p:sp>
    </p:spTree>
    <p:extLst>
      <p:ext uri="{BB962C8B-B14F-4D97-AF65-F5344CB8AC3E}">
        <p14:creationId xmlns:p14="http://schemas.microsoft.com/office/powerpoint/2010/main" val="35131398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6153-5165-4F8F-AF3D-1B42C81EB59A}"/>
              </a:ext>
            </a:extLst>
          </p:cNvPr>
          <p:cNvSpPr>
            <a:spLocks noGrp="1"/>
          </p:cNvSpPr>
          <p:nvPr>
            <p:ph type="title"/>
          </p:nvPr>
        </p:nvSpPr>
        <p:spPr/>
        <p:txBody>
          <a:bodyPr/>
          <a:lstStyle/>
          <a:p>
            <a:r>
              <a:rPr lang="en-US"/>
              <a:t>References </a:t>
            </a:r>
            <a:endParaRPr lang="en-US" dirty="0"/>
          </a:p>
        </p:txBody>
      </p:sp>
      <p:sp>
        <p:nvSpPr>
          <p:cNvPr id="3" name="Content Placeholder 2">
            <a:extLst>
              <a:ext uri="{FF2B5EF4-FFF2-40B4-BE49-F238E27FC236}">
                <a16:creationId xmlns:a16="http://schemas.microsoft.com/office/drawing/2014/main" id="{1F43A9BC-DD99-45BD-9C37-D0F6A098D750}"/>
              </a:ext>
            </a:extLst>
          </p:cNvPr>
          <p:cNvSpPr>
            <a:spLocks noGrp="1"/>
          </p:cNvSpPr>
          <p:nvPr>
            <p:ph idx="1"/>
          </p:nvPr>
        </p:nvSpPr>
        <p:spPr/>
        <p:txBody>
          <a:bodyPr>
            <a:normAutofit fontScale="92500" lnSpcReduction="10000"/>
          </a:bodyPr>
          <a:lstStyle/>
          <a:p>
            <a:r>
              <a:rPr lang="en-US" u="sng">
                <a:hlinkClick r:id="rId2"/>
              </a:rPr>
              <a:t>https://neurohive.io/en/popular-networks/vgg16/</a:t>
            </a:r>
            <a:endParaRPr lang="en-US"/>
          </a:p>
          <a:p>
            <a:r>
              <a:rPr lang="en-US" u="sng">
                <a:solidFill>
                  <a:srgbClr val="1155CC"/>
                </a:solidFill>
                <a:latin typeface="Arial" panose="020B0604020202020204" pitchFamily="34" charset="0"/>
                <a:hlinkClick r:id="rId3"/>
              </a:rPr>
              <a:t>https://medium.com/analytics-vidhya/image-classification-using-mobilenet-in-the-browser-b69f2f57abf</a:t>
            </a:r>
            <a:endParaRPr lang="en-US"/>
          </a:p>
          <a:p>
            <a:r>
              <a:rPr lang="en-US" u="sng">
                <a:hlinkClick r:id="rId4"/>
              </a:rPr>
              <a:t>https://www.quora.com/What-is-the-deep-neural-network-known-as-%E2%80%9CResNet-50%E2%80%9D</a:t>
            </a:r>
            <a:endParaRPr lang="en-US" u="sng"/>
          </a:p>
          <a:p>
            <a:r>
              <a:rPr lang="en-US" u="sng">
                <a:hlinkClick r:id="rId5"/>
              </a:rPr>
              <a:t>https://www.kaggle.com/c/state-farm-distracted-driver-detection/data</a:t>
            </a:r>
            <a:endParaRPr lang="en-US" u="sng"/>
          </a:p>
          <a:p>
            <a:pPr lvl="0"/>
            <a:r>
              <a:rPr lang="en-US"/>
              <a:t>Driver Distraction Detection using Deep Learning and Computer Vision, Kusuma.S, Divya Udayan.J, Aashay Sachdeva, 2019,  </a:t>
            </a:r>
          </a:p>
          <a:p>
            <a:pPr marL="0" lvl="0" indent="0">
              <a:buNone/>
            </a:pPr>
            <a:r>
              <a:rPr lang="en-US" u="sng">
                <a:hlinkClick r:id="rId6"/>
              </a:rPr>
              <a:t>https://ieeexplore-ieee-org.ezproxy.gl.iit.edu/document/8993260/references#references W.-K. Chen, </a:t>
            </a:r>
            <a:r>
              <a:rPr lang="en-US" i="1" u="sng">
                <a:hlinkClick r:id="rId6"/>
              </a:rPr>
              <a:t>Linear Networks and Systems</a:t>
            </a:r>
            <a:r>
              <a:rPr lang="en-US" u="sng">
                <a:hlinkClick r:id="rId6"/>
              </a:rPr>
              <a:t> (Book style)</a:t>
            </a:r>
            <a:r>
              <a:rPr lang="en-US" i="1" u="sng">
                <a:hlinkClick r:id="rId6"/>
              </a:rPr>
              <a:t>.</a:t>
            </a:r>
            <a:r>
              <a:rPr lang="en-US" u="sng">
                <a:hlinkClick r:id="rId6"/>
              </a:rPr>
              <a:t>	Belmont, CA: Wadsworth, 1993, pp. 123–135.</a:t>
            </a:r>
            <a:endParaRPr lang="en-US"/>
          </a:p>
          <a:p>
            <a:pPr marL="0" indent="0">
              <a:buNone/>
            </a:pPr>
            <a:br>
              <a:rPr lang="en-US"/>
            </a:br>
            <a:endParaRPr lang="en-US" dirty="0"/>
          </a:p>
        </p:txBody>
      </p:sp>
    </p:spTree>
    <p:extLst>
      <p:ext uri="{BB962C8B-B14F-4D97-AF65-F5344CB8AC3E}">
        <p14:creationId xmlns:p14="http://schemas.microsoft.com/office/powerpoint/2010/main" val="90157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59BC675A-A1F6-4F1F-9A8A-B8621A9753C4}"/>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a:solidFill>
                  <a:schemeClr val="tx1"/>
                </a:solidFill>
              </a:rPr>
              <a:t>Thank you </a:t>
            </a:r>
          </a:p>
        </p:txBody>
      </p:sp>
    </p:spTree>
    <p:extLst>
      <p:ext uri="{BB962C8B-B14F-4D97-AF65-F5344CB8AC3E}">
        <p14:creationId xmlns:p14="http://schemas.microsoft.com/office/powerpoint/2010/main" val="257130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338F9D2-D76F-491B-A54C-DFBC48AEF6DF}"/>
              </a:ext>
            </a:extLst>
          </p:cNvPr>
          <p:cNvSpPr>
            <a:spLocks noGrp="1"/>
          </p:cNvSpPr>
          <p:nvPr>
            <p:ph type="title"/>
          </p:nvPr>
        </p:nvSpPr>
        <p:spPr>
          <a:xfrm>
            <a:off x="451515" y="1734857"/>
            <a:ext cx="3765483" cy="3388287"/>
          </a:xfrm>
        </p:spPr>
        <p:txBody>
          <a:bodyPr anchor="ctr">
            <a:normAutofit/>
          </a:bodyPr>
          <a:lstStyle/>
          <a:p>
            <a:r>
              <a:rPr lang="en-US"/>
              <a:t>Introduction</a:t>
            </a:r>
            <a:endParaRPr lang="en-US" dirty="0"/>
          </a:p>
        </p:txBody>
      </p:sp>
      <p:sp>
        <p:nvSpPr>
          <p:cNvPr id="7" name="Content Placeholder 2">
            <a:extLst>
              <a:ext uri="{FF2B5EF4-FFF2-40B4-BE49-F238E27FC236}">
                <a16:creationId xmlns:a16="http://schemas.microsoft.com/office/drawing/2014/main" id="{4B9E883A-7C7F-4F4B-BAF6-62D5B7244857}"/>
              </a:ext>
            </a:extLst>
          </p:cNvPr>
          <p:cNvSpPr>
            <a:spLocks noGrp="1"/>
          </p:cNvSpPr>
          <p:nvPr>
            <p:ph idx="1"/>
          </p:nvPr>
        </p:nvSpPr>
        <p:spPr>
          <a:xfrm>
            <a:off x="6008068" y="978993"/>
            <a:ext cx="5365218" cy="4900014"/>
          </a:xfrm>
          <a:effectLst/>
        </p:spPr>
        <p:txBody>
          <a:bodyPr>
            <a:normAutofit/>
          </a:bodyPr>
          <a:lstStyle/>
          <a:p>
            <a:pPr>
              <a:lnSpc>
                <a:spcPct val="90000"/>
              </a:lnSpc>
            </a:pPr>
            <a:r>
              <a:rPr lang="en-US" sz="1500" dirty="0"/>
              <a:t>Automobile crashes have tremendously increased these days and first the foremost cause for motor vehicle accidents and incidents is Driver’s distraction. </a:t>
            </a:r>
          </a:p>
          <a:p>
            <a:pPr>
              <a:lnSpc>
                <a:spcPct val="90000"/>
              </a:lnSpc>
            </a:pPr>
            <a:r>
              <a:rPr lang="en-US" sz="1500" dirty="0"/>
              <a:t>Distracted driving is the activity that takes drivers attention from the road and these activities may be texting, calling, or any other distraction line grooming, eating and operating the music system of the car. Yet, most motor vehicles have no system in place to assist the driver when he/she is feeling drowsy, fatigued or distracted. </a:t>
            </a:r>
          </a:p>
          <a:p>
            <a:pPr>
              <a:lnSpc>
                <a:spcPct val="90000"/>
              </a:lnSpc>
            </a:pPr>
            <a:r>
              <a:rPr lang="en-US" sz="1500" dirty="0"/>
              <a:t>In this project we aim to develop a system which detects the driver’s distraction by using deep learning and computer vision. Here we are going to use deep learning techniques for predicting sample images by its different categories to help in the better detection and reduce false positives and negatives.</a:t>
            </a:r>
          </a:p>
        </p:txBody>
      </p:sp>
    </p:spTree>
    <p:extLst>
      <p:ext uri="{BB962C8B-B14F-4D97-AF65-F5344CB8AC3E}">
        <p14:creationId xmlns:p14="http://schemas.microsoft.com/office/powerpoint/2010/main" val="124393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C3FC-1D63-4737-81E4-0F8DF72B49F7}"/>
              </a:ext>
            </a:extLst>
          </p:cNvPr>
          <p:cNvSpPr>
            <a:spLocks noGrp="1"/>
          </p:cNvSpPr>
          <p:nvPr>
            <p:ph type="title"/>
          </p:nvPr>
        </p:nvSpPr>
        <p:spPr/>
        <p:txBody>
          <a:bodyPr/>
          <a:lstStyle/>
          <a:p>
            <a:pPr algn="ctr"/>
            <a:r>
              <a:rPr lang="en-US" dirty="0"/>
              <a:t>Dataset Description</a:t>
            </a:r>
          </a:p>
        </p:txBody>
      </p:sp>
      <p:sp>
        <p:nvSpPr>
          <p:cNvPr id="3" name="Content Placeholder 2">
            <a:extLst>
              <a:ext uri="{FF2B5EF4-FFF2-40B4-BE49-F238E27FC236}">
                <a16:creationId xmlns:a16="http://schemas.microsoft.com/office/drawing/2014/main" id="{516D2FC6-20E3-45ED-A009-6BF04D6CAF97}"/>
              </a:ext>
            </a:extLst>
          </p:cNvPr>
          <p:cNvSpPr>
            <a:spLocks noGrp="1"/>
          </p:cNvSpPr>
          <p:nvPr>
            <p:ph sz="half" idx="1"/>
          </p:nvPr>
        </p:nvSpPr>
        <p:spPr>
          <a:xfrm>
            <a:off x="578703" y="2721340"/>
            <a:ext cx="4878389" cy="3541714"/>
          </a:xfrm>
        </p:spPr>
        <p:txBody>
          <a:bodyPr>
            <a:noAutofit/>
          </a:bodyPr>
          <a:lstStyle/>
          <a:p>
            <a:pPr lvl="1"/>
            <a:r>
              <a:rPr lang="en-US" sz="1400" dirty="0"/>
              <a:t>Here we are going to use the </a:t>
            </a:r>
            <a:r>
              <a:rPr lang="en-US" sz="1400" dirty="0" err="1"/>
              <a:t>Statefarm</a:t>
            </a:r>
            <a:r>
              <a:rPr lang="en-US" sz="1400" dirty="0"/>
              <a:t> dataset which has images taken from the 2D camera mounted on the car's dashboard.</a:t>
            </a:r>
          </a:p>
          <a:p>
            <a:pPr lvl="1"/>
            <a:r>
              <a:rPr lang="en-US" sz="1400" dirty="0"/>
              <a:t>The dataset has images of the driver doing something in the car i.e. texting, eating, talking on the phone, makeup, reaching behind, etc. </a:t>
            </a:r>
          </a:p>
          <a:p>
            <a:pPr lvl="1"/>
            <a:r>
              <a:rPr lang="en-US" sz="1400" dirty="0"/>
              <a:t>The dataset has 22,400 training samples with equal distribution among the classes and 79,700 unlabeled test samples. </a:t>
            </a:r>
          </a:p>
          <a:p>
            <a:pPr lvl="1"/>
            <a:r>
              <a:rPr lang="en-US" sz="1400" dirty="0"/>
              <a:t>The train and text split are on the drivers such that one driver can only appear on either the train or the test set. </a:t>
            </a:r>
          </a:p>
          <a:p>
            <a:pPr lvl="1"/>
            <a:r>
              <a:rPr lang="en-US" sz="1400" dirty="0"/>
              <a:t>Here the metadata such as creation dates has been removed as this is a computer vision problem</a:t>
            </a:r>
          </a:p>
          <a:p>
            <a:endParaRPr lang="en-US" sz="1400" dirty="0"/>
          </a:p>
        </p:txBody>
      </p:sp>
      <p:sp>
        <p:nvSpPr>
          <p:cNvPr id="4" name="Text Placeholder 3">
            <a:extLst>
              <a:ext uri="{FF2B5EF4-FFF2-40B4-BE49-F238E27FC236}">
                <a16:creationId xmlns:a16="http://schemas.microsoft.com/office/drawing/2014/main" id="{8AEA0B71-0836-463C-BC4C-31014C8816DF}"/>
              </a:ext>
            </a:extLst>
          </p:cNvPr>
          <p:cNvSpPr>
            <a:spLocks noGrp="1"/>
          </p:cNvSpPr>
          <p:nvPr>
            <p:ph sz="half" idx="2"/>
          </p:nvPr>
        </p:nvSpPr>
        <p:spPr>
          <a:xfrm>
            <a:off x="6095999" y="2548990"/>
            <a:ext cx="5194583" cy="3638764"/>
          </a:xfrm>
        </p:spPr>
        <p:txBody>
          <a:bodyPr>
            <a:normAutofit fontScale="25000" lnSpcReduction="20000"/>
          </a:bodyPr>
          <a:lstStyle/>
          <a:p>
            <a:pPr marL="0" indent="0">
              <a:buNone/>
            </a:pPr>
            <a:r>
              <a:rPr lang="en-US" sz="5600" dirty="0"/>
              <a:t>There are 10 different classes of images in the dataset which are stated below: </a:t>
            </a:r>
            <a:br>
              <a:rPr lang="en-US" sz="5600" dirty="0"/>
            </a:br>
            <a:endParaRPr lang="en-US" sz="5600" dirty="0"/>
          </a:p>
          <a:p>
            <a:r>
              <a:rPr lang="en-US" sz="5600" dirty="0"/>
              <a:t>c0: safe driving</a:t>
            </a:r>
          </a:p>
          <a:p>
            <a:pPr fontAlgn="base"/>
            <a:r>
              <a:rPr lang="en-US" sz="5600" dirty="0"/>
              <a:t>c1: texting - right</a:t>
            </a:r>
          </a:p>
          <a:p>
            <a:pPr fontAlgn="base"/>
            <a:r>
              <a:rPr lang="en-US" sz="5600" dirty="0"/>
              <a:t>c2: talking on the phone - right</a:t>
            </a:r>
          </a:p>
          <a:p>
            <a:pPr fontAlgn="base"/>
            <a:r>
              <a:rPr lang="en-US" sz="5600" dirty="0"/>
              <a:t>c3: texting - left</a:t>
            </a:r>
          </a:p>
          <a:p>
            <a:pPr fontAlgn="base"/>
            <a:r>
              <a:rPr lang="en-US" sz="5600" dirty="0"/>
              <a:t>c4: talking on the phone - left</a:t>
            </a:r>
          </a:p>
          <a:p>
            <a:pPr fontAlgn="base"/>
            <a:r>
              <a:rPr lang="en-US" sz="5600" dirty="0"/>
              <a:t>c5: operating the radio</a:t>
            </a:r>
          </a:p>
          <a:p>
            <a:pPr fontAlgn="base"/>
            <a:r>
              <a:rPr lang="en-US" sz="5600" dirty="0"/>
              <a:t>c6: drinking</a:t>
            </a:r>
          </a:p>
          <a:p>
            <a:pPr fontAlgn="base"/>
            <a:r>
              <a:rPr lang="en-US" sz="5600" dirty="0"/>
              <a:t>c7: reaching behind</a:t>
            </a:r>
          </a:p>
          <a:p>
            <a:pPr fontAlgn="base"/>
            <a:r>
              <a:rPr lang="en-US" sz="5600" dirty="0"/>
              <a:t>c8: hair and makeup</a:t>
            </a:r>
          </a:p>
          <a:p>
            <a:pPr fontAlgn="base"/>
            <a:r>
              <a:rPr lang="en-US" sz="5600" dirty="0"/>
              <a:t>c9: talking to passenger</a:t>
            </a:r>
          </a:p>
          <a:p>
            <a:endParaRPr lang="en-US" dirty="0"/>
          </a:p>
        </p:txBody>
      </p:sp>
    </p:spTree>
    <p:extLst>
      <p:ext uri="{BB962C8B-B14F-4D97-AF65-F5344CB8AC3E}">
        <p14:creationId xmlns:p14="http://schemas.microsoft.com/office/powerpoint/2010/main" val="222057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0F8A3810-BE09-489D-820F-B5F94EF1028C}"/>
              </a:ext>
            </a:extLst>
          </p:cNvPr>
          <p:cNvSpPr>
            <a:spLocks noGrp="1"/>
          </p:cNvSpPr>
          <p:nvPr>
            <p:ph type="title"/>
          </p:nvPr>
        </p:nvSpPr>
        <p:spPr>
          <a:xfrm>
            <a:off x="965200" y="1218476"/>
            <a:ext cx="3187318" cy="4421050"/>
          </a:xfrm>
          <a:effectLst/>
        </p:spPr>
        <p:txBody>
          <a:bodyPr anchor="ctr">
            <a:normAutofit/>
          </a:bodyPr>
          <a:lstStyle/>
          <a:p>
            <a:pPr algn="r"/>
            <a:r>
              <a:rPr lang="en-US" sz="3200" b="1" cap="small">
                <a:solidFill>
                  <a:schemeClr val="tx1"/>
                </a:solidFill>
              </a:rPr>
              <a:t>Implementation Details</a:t>
            </a:r>
            <a:br>
              <a:rPr lang="en-US" sz="3200">
                <a:solidFill>
                  <a:schemeClr val="tx1"/>
                </a:solidFill>
              </a:rPr>
            </a:br>
            <a:endParaRPr lang="en-US" sz="3200">
              <a:solidFill>
                <a:schemeClr val="tx1"/>
              </a:solidFill>
            </a:endParaRPr>
          </a:p>
        </p:txBody>
      </p:sp>
      <p:cxnSp>
        <p:nvCxnSpPr>
          <p:cNvPr id="18" name="Straight Connector 13">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9" name="Content Placeholder 6">
            <a:extLst>
              <a:ext uri="{FF2B5EF4-FFF2-40B4-BE49-F238E27FC236}">
                <a16:creationId xmlns:a16="http://schemas.microsoft.com/office/drawing/2014/main" id="{EE4F0784-CF57-45B7-8CB8-5F60D6FE09D0}"/>
              </a:ext>
            </a:extLst>
          </p:cNvPr>
          <p:cNvSpPr>
            <a:spLocks noGrp="1"/>
          </p:cNvSpPr>
          <p:nvPr>
            <p:ph idx="1"/>
          </p:nvPr>
        </p:nvSpPr>
        <p:spPr>
          <a:xfrm>
            <a:off x="5146751" y="1380400"/>
            <a:ext cx="6080050" cy="4421051"/>
          </a:xfrm>
          <a:effectLst/>
        </p:spPr>
        <p:txBody>
          <a:bodyPr>
            <a:normAutofit/>
          </a:bodyPr>
          <a:lstStyle/>
          <a:p>
            <a:pPr lvl="0"/>
            <a:r>
              <a:rPr lang="en-US" sz="1600" dirty="0"/>
              <a:t>The dataset is huge with 22,400 train samples and 79,700 test samples and thus training and testing on this dataset was quite resource intensive and led to crashing of the program all together several times.</a:t>
            </a:r>
          </a:p>
          <a:p>
            <a:pPr lvl="1">
              <a:buFont typeface="Courier New" panose="02070309020205020404" pitchFamily="49" charset="0"/>
              <a:buChar char="o"/>
            </a:pPr>
            <a:r>
              <a:rPr lang="en-US" dirty="0"/>
              <a:t>The training time was highly dependent on the input image size thus we reduced the input image size to 150 instead of 224 without scarifying the performance of the model.</a:t>
            </a:r>
          </a:p>
          <a:p>
            <a:pPr lvl="0"/>
            <a:r>
              <a:rPr lang="en-US" sz="1600" dirty="0"/>
              <a:t>Also choosing the best model for the task at hand was quite difficult.</a:t>
            </a:r>
          </a:p>
          <a:p>
            <a:pPr lvl="1">
              <a:buFont typeface="Courier New" panose="02070309020205020404" pitchFamily="49" charset="0"/>
              <a:buChar char="o"/>
            </a:pPr>
            <a:r>
              <a:rPr lang="en-US" dirty="0"/>
              <a:t>We tuned the hyperparameters for every single model we used by running on multiple machines available to us.</a:t>
            </a:r>
          </a:p>
          <a:p>
            <a:endParaRPr lang="en-US" sz="1600" dirty="0"/>
          </a:p>
        </p:txBody>
      </p:sp>
    </p:spTree>
    <p:extLst>
      <p:ext uri="{BB962C8B-B14F-4D97-AF65-F5344CB8AC3E}">
        <p14:creationId xmlns:p14="http://schemas.microsoft.com/office/powerpoint/2010/main" val="4170449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D55C10-E192-4F3C-BB5A-E84E9ACB80AD}"/>
              </a:ext>
            </a:extLst>
          </p:cNvPr>
          <p:cNvSpPr>
            <a:spLocks noGrp="1"/>
          </p:cNvSpPr>
          <p:nvPr>
            <p:ph type="title"/>
          </p:nvPr>
        </p:nvSpPr>
        <p:spPr>
          <a:xfrm>
            <a:off x="451515" y="1734857"/>
            <a:ext cx="3765483" cy="3388287"/>
          </a:xfrm>
        </p:spPr>
        <p:txBody>
          <a:bodyPr anchor="ctr">
            <a:normAutofit/>
          </a:bodyPr>
          <a:lstStyle/>
          <a:p>
            <a:r>
              <a:rPr lang="en-US" b="1" cap="small" dirty="0"/>
              <a:t> PROPOSED  SOLUTION</a:t>
            </a:r>
            <a:r>
              <a:rPr lang="en-US" cap="small" dirty="0"/>
              <a:t> </a:t>
            </a:r>
            <a:br>
              <a:rPr lang="en-US" dirty="0"/>
            </a:br>
            <a:endParaRPr lang="en-US" dirty="0"/>
          </a:p>
        </p:txBody>
      </p:sp>
      <p:sp>
        <p:nvSpPr>
          <p:cNvPr id="3" name="Content Placeholder 2">
            <a:extLst>
              <a:ext uri="{FF2B5EF4-FFF2-40B4-BE49-F238E27FC236}">
                <a16:creationId xmlns:a16="http://schemas.microsoft.com/office/drawing/2014/main" id="{76EEC7DF-BC96-4570-AF06-214278A0BD54}"/>
              </a:ext>
            </a:extLst>
          </p:cNvPr>
          <p:cNvSpPr>
            <a:spLocks noGrp="1"/>
          </p:cNvSpPr>
          <p:nvPr>
            <p:ph idx="1"/>
          </p:nvPr>
        </p:nvSpPr>
        <p:spPr>
          <a:xfrm>
            <a:off x="6008068" y="978993"/>
            <a:ext cx="5365218" cy="4900014"/>
          </a:xfrm>
          <a:effectLst/>
        </p:spPr>
        <p:txBody>
          <a:bodyPr>
            <a:normAutofit/>
          </a:bodyPr>
          <a:lstStyle/>
          <a:p>
            <a:pPr marL="0" indent="0">
              <a:buNone/>
            </a:pPr>
            <a:r>
              <a:rPr lang="en-US" dirty="0"/>
              <a:t>In this project we have trained our dataset on 3 well known pretrained models. </a:t>
            </a:r>
          </a:p>
          <a:p>
            <a:pPr marL="0" indent="0">
              <a:buNone/>
            </a:pPr>
            <a:r>
              <a:rPr lang="en-US" dirty="0"/>
              <a:t>	1. VGG16 </a:t>
            </a:r>
          </a:p>
          <a:p>
            <a:pPr marL="0" indent="0">
              <a:buNone/>
            </a:pPr>
            <a:r>
              <a:rPr lang="en-US" dirty="0"/>
              <a:t>	2. </a:t>
            </a:r>
            <a:r>
              <a:rPr lang="en-US" dirty="0" err="1"/>
              <a:t>MobileNets</a:t>
            </a:r>
            <a:r>
              <a:rPr lang="en-US" dirty="0"/>
              <a:t> </a:t>
            </a:r>
          </a:p>
          <a:p>
            <a:pPr marL="0" indent="0">
              <a:buNone/>
            </a:pPr>
            <a:r>
              <a:rPr lang="en-US" dirty="0"/>
              <a:t>	3. Resnet50</a:t>
            </a:r>
          </a:p>
          <a:p>
            <a:pPr marL="0" indent="0">
              <a:buNone/>
            </a:pPr>
            <a:r>
              <a:rPr lang="en-US" dirty="0"/>
              <a:t>	4. Convolution Neural Network </a:t>
            </a:r>
          </a:p>
          <a:p>
            <a:pPr marL="0" indent="0">
              <a:buNone/>
            </a:pPr>
            <a:endParaRPr lang="en-US" dirty="0"/>
          </a:p>
        </p:txBody>
      </p:sp>
    </p:spTree>
    <p:extLst>
      <p:ext uri="{BB962C8B-B14F-4D97-AF65-F5344CB8AC3E}">
        <p14:creationId xmlns:p14="http://schemas.microsoft.com/office/powerpoint/2010/main" val="209363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57A131-C048-40BF-ABA2-4A8BCC2067D2}"/>
              </a:ext>
            </a:extLst>
          </p:cNvPr>
          <p:cNvSpPr>
            <a:spLocks noGrp="1"/>
          </p:cNvSpPr>
          <p:nvPr>
            <p:ph type="title"/>
          </p:nvPr>
        </p:nvSpPr>
        <p:spPr>
          <a:xfrm>
            <a:off x="451513" y="5176569"/>
            <a:ext cx="4589009" cy="970450"/>
          </a:xfrm>
        </p:spPr>
        <p:txBody>
          <a:bodyPr anchor="ctr">
            <a:normAutofit/>
          </a:bodyPr>
          <a:lstStyle/>
          <a:p>
            <a:r>
              <a:rPr lang="en-US" sz="2400" b="1"/>
              <a:t>VGG 16 </a:t>
            </a:r>
          </a:p>
        </p:txBody>
      </p:sp>
      <p:pic>
        <p:nvPicPr>
          <p:cNvPr id="4" name="image6.png">
            <a:extLst>
              <a:ext uri="{FF2B5EF4-FFF2-40B4-BE49-F238E27FC236}">
                <a16:creationId xmlns:a16="http://schemas.microsoft.com/office/drawing/2014/main" id="{D5C0FC3D-B584-4A27-B6DE-8D212632C052}"/>
              </a:ext>
            </a:extLst>
          </p:cNvPr>
          <p:cNvPicPr/>
          <p:nvPr/>
        </p:nvPicPr>
        <p:blipFill>
          <a:blip r:embed="rId2"/>
          <a:stretch>
            <a:fillRect/>
          </a:stretch>
        </p:blipFill>
        <p:spPr>
          <a:xfrm>
            <a:off x="514351" y="930913"/>
            <a:ext cx="11163299" cy="3097816"/>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873CF8CF-8D38-4FB1-8AF2-B29B91FE3602}"/>
              </a:ext>
            </a:extLst>
          </p:cNvPr>
          <p:cNvSpPr>
            <a:spLocks noGrp="1"/>
          </p:cNvSpPr>
          <p:nvPr>
            <p:ph idx="1"/>
          </p:nvPr>
        </p:nvSpPr>
        <p:spPr>
          <a:xfrm>
            <a:off x="5402036" y="5309215"/>
            <a:ext cx="6028400" cy="1235743"/>
          </a:xfrm>
        </p:spPr>
        <p:txBody>
          <a:bodyPr>
            <a:normAutofit/>
          </a:bodyPr>
          <a:lstStyle/>
          <a:p>
            <a:r>
              <a:rPr lang="en-US" sz="1600" dirty="0">
                <a:solidFill>
                  <a:srgbClr val="FEFEFE"/>
                </a:solidFill>
              </a:rPr>
              <a:t>VGG-16 is a convolution neural network model which has 16-layer. </a:t>
            </a:r>
          </a:p>
          <a:p>
            <a:r>
              <a:rPr lang="en-US" sz="1600" dirty="0">
                <a:solidFill>
                  <a:srgbClr val="FEFEFE"/>
                </a:solidFill>
              </a:rPr>
              <a:t>The above image shows its layers </a:t>
            </a:r>
          </a:p>
          <a:p>
            <a:pPr marL="0" indent="0">
              <a:buNone/>
            </a:pPr>
            <a:endParaRPr lang="en-US" sz="1600" dirty="0">
              <a:solidFill>
                <a:srgbClr val="FEFEFE"/>
              </a:solidFill>
            </a:endParaRPr>
          </a:p>
        </p:txBody>
      </p:sp>
    </p:spTree>
    <p:extLst>
      <p:ext uri="{BB962C8B-B14F-4D97-AF65-F5344CB8AC3E}">
        <p14:creationId xmlns:p14="http://schemas.microsoft.com/office/powerpoint/2010/main" val="78480734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26115DB-29B1-40FD-8F9C-E73B1F9E1003}"/>
              </a:ext>
            </a:extLst>
          </p:cNvPr>
          <p:cNvSpPr>
            <a:spLocks noGrp="1"/>
          </p:cNvSpPr>
          <p:nvPr>
            <p:ph type="title"/>
          </p:nvPr>
        </p:nvSpPr>
        <p:spPr>
          <a:xfrm>
            <a:off x="451514" y="457201"/>
            <a:ext cx="3575737" cy="1332688"/>
          </a:xfrm>
        </p:spPr>
        <p:txBody>
          <a:bodyPr anchor="b">
            <a:normAutofit/>
          </a:bodyPr>
          <a:lstStyle/>
          <a:p>
            <a:pPr algn="ctr"/>
            <a:r>
              <a:rPr lang="en-US" sz="3200" dirty="0" err="1">
                <a:solidFill>
                  <a:srgbClr val="FFFFFF"/>
                </a:solidFill>
              </a:rPr>
              <a:t>MobileNets</a:t>
            </a:r>
            <a:r>
              <a:rPr lang="en-US" sz="3200" dirty="0">
                <a:solidFill>
                  <a:srgbClr val="FFFFFF"/>
                </a:solidFill>
              </a:rPr>
              <a:t> Architecture </a:t>
            </a:r>
          </a:p>
        </p:txBody>
      </p:sp>
      <p:sp>
        <p:nvSpPr>
          <p:cNvPr id="8" name="Content Placeholder 7">
            <a:extLst>
              <a:ext uri="{FF2B5EF4-FFF2-40B4-BE49-F238E27FC236}">
                <a16:creationId xmlns:a16="http://schemas.microsoft.com/office/drawing/2014/main" id="{3AB18F36-4C5B-4E67-BF9F-0A3D00A6E5F0}"/>
              </a:ext>
            </a:extLst>
          </p:cNvPr>
          <p:cNvSpPr>
            <a:spLocks noGrp="1"/>
          </p:cNvSpPr>
          <p:nvPr>
            <p:ph idx="1"/>
          </p:nvPr>
        </p:nvSpPr>
        <p:spPr>
          <a:xfrm>
            <a:off x="134357" y="2035339"/>
            <a:ext cx="4210050" cy="4184485"/>
          </a:xfrm>
        </p:spPr>
        <p:txBody>
          <a:bodyPr>
            <a:noAutofit/>
          </a:bodyPr>
          <a:lstStyle/>
          <a:p>
            <a:pPr algn="just"/>
            <a:r>
              <a:rPr lang="en-US" sz="1300" dirty="0" err="1">
                <a:solidFill>
                  <a:schemeClr val="bg1"/>
                </a:solidFill>
              </a:rPr>
              <a:t>Mobilenets</a:t>
            </a:r>
            <a:r>
              <a:rPr lang="en-US" sz="1300" dirty="0">
                <a:solidFill>
                  <a:schemeClr val="bg1"/>
                </a:solidFill>
              </a:rPr>
              <a:t> is a CNN architecture model for image classification and mobile vision developed by google. The main reason why mobile net is very special is that it requires very less computation power to run or apply transfer learning.  This makes it a perfect fit for Mobile devices, embedded systems and computers without GPU or low computational efficiency with compromising significantly with the accuracy of the results.</a:t>
            </a:r>
          </a:p>
          <a:p>
            <a:pPr algn="just"/>
            <a:r>
              <a:rPr lang="en-US" sz="1300" dirty="0">
                <a:solidFill>
                  <a:schemeClr val="bg1"/>
                </a:solidFill>
              </a:rPr>
              <a:t>It is based on a streamlined architecture that uses depth wise separable convolutions to build light weight deep neural networks. </a:t>
            </a:r>
          </a:p>
          <a:p>
            <a:pPr algn="just"/>
            <a:r>
              <a:rPr lang="en-US" sz="1300" dirty="0">
                <a:solidFill>
                  <a:schemeClr val="bg1"/>
                </a:solidFill>
              </a:rPr>
              <a:t>It has smaller model size (i.e. Less number of parameters) and Lesser Complexity (i.e. Fewer Additions and multiplications). </a:t>
            </a:r>
          </a:p>
          <a:p>
            <a:endParaRPr lang="en-US" sz="1300" dirty="0">
              <a:solidFill>
                <a:schemeClr val="bg1"/>
              </a:solidFill>
            </a:endParaRPr>
          </a:p>
        </p:txBody>
      </p:sp>
      <p:pic>
        <p:nvPicPr>
          <p:cNvPr id="4" name="image11.png">
            <a:extLst>
              <a:ext uri="{FF2B5EF4-FFF2-40B4-BE49-F238E27FC236}">
                <a16:creationId xmlns:a16="http://schemas.microsoft.com/office/drawing/2014/main" id="{C371DC3C-674F-4323-B97C-7ACC1511072D}"/>
              </a:ext>
            </a:extLst>
          </p:cNvPr>
          <p:cNvPicPr>
            <a:picLocks/>
          </p:cNvPicPr>
          <p:nvPr/>
        </p:nvPicPr>
        <p:blipFill>
          <a:blip r:embed="rId2"/>
          <a:stretch>
            <a:fillRect/>
          </a:stretch>
        </p:blipFill>
        <p:spPr>
          <a:xfrm>
            <a:off x="6146069" y="643467"/>
            <a:ext cx="4537184" cy="52724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5415109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CEA57F-4A18-4A71-940F-B39EAE19B915}"/>
              </a:ext>
            </a:extLst>
          </p:cNvPr>
          <p:cNvSpPr>
            <a:spLocks noGrp="1"/>
          </p:cNvSpPr>
          <p:nvPr>
            <p:ph type="title"/>
          </p:nvPr>
        </p:nvSpPr>
        <p:spPr>
          <a:xfrm>
            <a:off x="530633" y="561976"/>
            <a:ext cx="3575737" cy="1332688"/>
          </a:xfrm>
        </p:spPr>
        <p:txBody>
          <a:bodyPr anchor="b">
            <a:normAutofit/>
          </a:bodyPr>
          <a:lstStyle/>
          <a:p>
            <a:pPr algn="ctr"/>
            <a:r>
              <a:rPr lang="en-US" sz="3200" u="sng" cap="small" dirty="0" err="1">
                <a:solidFill>
                  <a:srgbClr val="FFFFFF"/>
                </a:solidFill>
              </a:rPr>
              <a:t>ResNet</a:t>
            </a:r>
            <a:r>
              <a:rPr lang="en-US" sz="3200" u="sng" cap="small" dirty="0">
                <a:solidFill>
                  <a:srgbClr val="FFFFFF"/>
                </a:solidFill>
              </a:rPr>
              <a:t> 50:</a:t>
            </a:r>
            <a:br>
              <a:rPr lang="en-US" sz="3200" dirty="0">
                <a:solidFill>
                  <a:srgbClr val="FFFFFF"/>
                </a:solidFill>
              </a:rPr>
            </a:br>
            <a:endParaRPr lang="en-US" sz="3200" dirty="0">
              <a:solidFill>
                <a:srgbClr val="FFFFFF"/>
              </a:solidFill>
            </a:endParaRPr>
          </a:p>
        </p:txBody>
      </p:sp>
      <p:sp>
        <p:nvSpPr>
          <p:cNvPr id="9" name="Content Placeholder 2">
            <a:extLst>
              <a:ext uri="{FF2B5EF4-FFF2-40B4-BE49-F238E27FC236}">
                <a16:creationId xmlns:a16="http://schemas.microsoft.com/office/drawing/2014/main" id="{472FCF2D-2646-4C8B-8B4A-7F5580F715DB}"/>
              </a:ext>
            </a:extLst>
          </p:cNvPr>
          <p:cNvSpPr>
            <a:spLocks noGrp="1"/>
          </p:cNvSpPr>
          <p:nvPr>
            <p:ph idx="1"/>
          </p:nvPr>
        </p:nvSpPr>
        <p:spPr>
          <a:xfrm>
            <a:off x="0" y="2013451"/>
            <a:ext cx="4343400" cy="4430486"/>
          </a:xfrm>
        </p:spPr>
        <p:txBody>
          <a:bodyPr>
            <a:normAutofit lnSpcReduction="10000"/>
          </a:bodyPr>
          <a:lstStyle/>
          <a:p>
            <a:pPr algn="just">
              <a:lnSpc>
                <a:spcPct val="90000"/>
              </a:lnSpc>
            </a:pPr>
            <a:r>
              <a:rPr lang="en-US" sz="1300" dirty="0" err="1">
                <a:solidFill>
                  <a:srgbClr val="FFFFFF"/>
                </a:solidFill>
              </a:rPr>
              <a:t>ResNet</a:t>
            </a:r>
            <a:r>
              <a:rPr lang="en-US" sz="1300" dirty="0">
                <a:solidFill>
                  <a:srgbClr val="FFFFFF"/>
                </a:solidFill>
              </a:rPr>
              <a:t> is the short form of Residual Network. In this network architecture there are 50 layers and it is based on residual learning. Generally, in a deep convolutional network layers are stacked and trained for a specific task on a specific dataset and the network learns several features. </a:t>
            </a:r>
          </a:p>
          <a:p>
            <a:pPr algn="just">
              <a:lnSpc>
                <a:spcPct val="90000"/>
              </a:lnSpc>
            </a:pPr>
            <a:r>
              <a:rPr lang="en-US" sz="1300" dirty="0">
                <a:solidFill>
                  <a:srgbClr val="FFFFFF"/>
                </a:solidFill>
              </a:rPr>
              <a:t>Here in residual learning instead of learning new features the model learns residual. Residual is the subtraction of features learned from input of that layer. </a:t>
            </a:r>
          </a:p>
          <a:p>
            <a:pPr algn="just">
              <a:lnSpc>
                <a:spcPct val="90000"/>
              </a:lnSpc>
            </a:pPr>
            <a:r>
              <a:rPr lang="en-US" sz="1300" dirty="0" err="1">
                <a:solidFill>
                  <a:srgbClr val="FFFFFF"/>
                </a:solidFill>
              </a:rPr>
              <a:t>ResNet</a:t>
            </a:r>
            <a:r>
              <a:rPr lang="en-US" sz="1300" dirty="0">
                <a:solidFill>
                  <a:srgbClr val="FFFFFF"/>
                </a:solidFill>
              </a:rPr>
              <a:t> does this by directly connecting input of the Nth layer to some (N + X)</a:t>
            </a:r>
            <a:r>
              <a:rPr lang="en-US" sz="1300" dirty="0" err="1">
                <a:solidFill>
                  <a:srgbClr val="FFFFFF"/>
                </a:solidFill>
              </a:rPr>
              <a:t>th</a:t>
            </a:r>
            <a:r>
              <a:rPr lang="en-US" sz="1300" dirty="0">
                <a:solidFill>
                  <a:srgbClr val="FFFFFF"/>
                </a:solidFill>
              </a:rPr>
              <a:t> layer; this is called shortcut connections. </a:t>
            </a:r>
          </a:p>
          <a:p>
            <a:pPr algn="just">
              <a:lnSpc>
                <a:spcPct val="90000"/>
              </a:lnSpc>
            </a:pPr>
            <a:r>
              <a:rPr lang="en-US" sz="1300" dirty="0">
                <a:solidFill>
                  <a:srgbClr val="FFFFFF"/>
                </a:solidFill>
              </a:rPr>
              <a:t>Training this type of network is easier compared to the normal deep convolutional network. </a:t>
            </a:r>
          </a:p>
          <a:p>
            <a:pPr algn="just">
              <a:lnSpc>
                <a:spcPct val="90000"/>
              </a:lnSpc>
            </a:pPr>
            <a:r>
              <a:rPr lang="en-US" sz="1300" dirty="0">
                <a:solidFill>
                  <a:srgbClr val="FFFFFF"/>
                </a:solidFill>
              </a:rPr>
              <a:t>In a simple deep neural network there is a problem of vanishing gradients as the model back propagates the gradients gets smaller and smaller and this can make learning intractable and these problems are overcome by </a:t>
            </a:r>
            <a:r>
              <a:rPr lang="en-US" sz="1300" dirty="0" err="1">
                <a:solidFill>
                  <a:srgbClr val="FFFFFF"/>
                </a:solidFill>
              </a:rPr>
              <a:t>ResNet</a:t>
            </a:r>
            <a:r>
              <a:rPr lang="en-US" sz="1300" dirty="0">
                <a:solidFill>
                  <a:srgbClr val="FFFFFF"/>
                </a:solidFill>
              </a:rPr>
              <a:t> 50</a:t>
            </a:r>
            <a:r>
              <a:rPr lang="en-US" sz="1000" dirty="0">
                <a:solidFill>
                  <a:srgbClr val="FFFFFF"/>
                </a:solidFill>
              </a:rPr>
              <a:t>.</a:t>
            </a:r>
          </a:p>
          <a:p>
            <a:pPr algn="just">
              <a:lnSpc>
                <a:spcPct val="90000"/>
              </a:lnSpc>
            </a:pPr>
            <a:endParaRPr lang="en-US" sz="1000" dirty="0">
              <a:solidFill>
                <a:srgbClr val="FFFFFF"/>
              </a:solidFill>
            </a:endParaRPr>
          </a:p>
        </p:txBody>
      </p:sp>
      <p:pic>
        <p:nvPicPr>
          <p:cNvPr id="13" name="image13.png">
            <a:extLst>
              <a:ext uri="{FF2B5EF4-FFF2-40B4-BE49-F238E27FC236}">
                <a16:creationId xmlns:a16="http://schemas.microsoft.com/office/drawing/2014/main" id="{A14A4F99-3396-406E-ABFE-12FEBE1F47A8}"/>
              </a:ext>
            </a:extLst>
          </p:cNvPr>
          <p:cNvPicPr/>
          <p:nvPr/>
        </p:nvPicPr>
        <p:blipFill>
          <a:blip r:embed="rId2"/>
          <a:srcRect/>
          <a:stretch>
            <a:fillRect/>
          </a:stretch>
        </p:blipFill>
        <p:spPr>
          <a:xfrm>
            <a:off x="5156952" y="1524001"/>
            <a:ext cx="6858000" cy="4276724"/>
          </a:xfrm>
          <a:prstGeom prst="rect">
            <a:avLst/>
          </a:prstGeom>
          <a:ln/>
        </p:spPr>
      </p:pic>
    </p:spTree>
    <p:extLst>
      <p:ext uri="{BB962C8B-B14F-4D97-AF65-F5344CB8AC3E}">
        <p14:creationId xmlns:p14="http://schemas.microsoft.com/office/powerpoint/2010/main" val="423178641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5FEC-404D-450F-BF04-C94148DBDCF1}"/>
              </a:ext>
            </a:extLst>
          </p:cNvPr>
          <p:cNvSpPr>
            <a:spLocks noGrp="1"/>
          </p:cNvSpPr>
          <p:nvPr>
            <p:ph type="title"/>
          </p:nvPr>
        </p:nvSpPr>
        <p:spPr>
          <a:xfrm>
            <a:off x="818712" y="1161127"/>
            <a:ext cx="10571998" cy="970450"/>
          </a:xfrm>
        </p:spPr>
        <p:txBody>
          <a:bodyPr/>
          <a:lstStyle/>
          <a:p>
            <a:r>
              <a:rPr lang="en-US" dirty="0"/>
              <a:t>Convolution Neural Network</a:t>
            </a:r>
            <a:br>
              <a:rPr lang="en-US" dirty="0"/>
            </a:br>
            <a:endParaRPr lang="en-US" dirty="0"/>
          </a:p>
        </p:txBody>
      </p:sp>
      <p:sp>
        <p:nvSpPr>
          <p:cNvPr id="3" name="Content Placeholder 2">
            <a:extLst>
              <a:ext uri="{FF2B5EF4-FFF2-40B4-BE49-F238E27FC236}">
                <a16:creationId xmlns:a16="http://schemas.microsoft.com/office/drawing/2014/main" id="{0D891096-400F-49DE-90C4-3071DF9603F1}"/>
              </a:ext>
            </a:extLst>
          </p:cNvPr>
          <p:cNvSpPr>
            <a:spLocks noGrp="1"/>
          </p:cNvSpPr>
          <p:nvPr>
            <p:ph idx="1"/>
          </p:nvPr>
        </p:nvSpPr>
        <p:spPr/>
        <p:txBody>
          <a:bodyPr>
            <a:normAutofit/>
          </a:bodyPr>
          <a:lstStyle/>
          <a:p>
            <a:pPr marL="0" indent="0">
              <a:buNone/>
            </a:pPr>
            <a:r>
              <a:rPr lang="en-US" dirty="0"/>
              <a:t> </a:t>
            </a:r>
          </a:p>
          <a:p>
            <a:r>
              <a:rPr lang="en-US" dirty="0"/>
              <a:t>Here we are using 6 convolution layers and 2 dense layers.</a:t>
            </a:r>
          </a:p>
          <a:p>
            <a:pPr marL="0" indent="0">
              <a:buNone/>
            </a:pPr>
            <a:endParaRPr lang="en-US" dirty="0"/>
          </a:p>
          <a:p>
            <a:pPr lvl="1"/>
            <a:r>
              <a:rPr lang="en-US" dirty="0"/>
              <a:t> 1</a:t>
            </a:r>
            <a:r>
              <a:rPr lang="en-US" baseline="30000" dirty="0"/>
              <a:t>st</a:t>
            </a:r>
            <a:r>
              <a:rPr lang="en-US" dirty="0"/>
              <a:t> layer and 2</a:t>
            </a:r>
            <a:r>
              <a:rPr lang="en-US" baseline="30000" dirty="0"/>
              <a:t>nd</a:t>
            </a:r>
            <a:r>
              <a:rPr lang="en-US" dirty="0"/>
              <a:t> layers – 32 filters (3 x 3)</a:t>
            </a:r>
          </a:p>
          <a:p>
            <a:pPr lvl="1"/>
            <a:r>
              <a:rPr lang="en-US" dirty="0"/>
              <a:t> 3</a:t>
            </a:r>
            <a:r>
              <a:rPr lang="en-US" baseline="30000" dirty="0"/>
              <a:t>rd</a:t>
            </a:r>
            <a:r>
              <a:rPr lang="en-US" dirty="0"/>
              <a:t>, 4</a:t>
            </a:r>
            <a:r>
              <a:rPr lang="en-US" baseline="30000" dirty="0"/>
              <a:t>th</a:t>
            </a:r>
            <a:r>
              <a:rPr lang="en-US" dirty="0"/>
              <a:t> and 5</a:t>
            </a:r>
            <a:r>
              <a:rPr lang="en-US" baseline="30000" dirty="0"/>
              <a:t>th </a:t>
            </a:r>
            <a:r>
              <a:rPr lang="en-US" dirty="0"/>
              <a:t>layers – 64 filters ( 3 x 3)</a:t>
            </a:r>
          </a:p>
          <a:p>
            <a:pPr lvl="1"/>
            <a:r>
              <a:rPr lang="en-US" dirty="0"/>
              <a:t> 6</a:t>
            </a:r>
            <a:r>
              <a:rPr lang="en-US" baseline="30000" dirty="0"/>
              <a:t>th</a:t>
            </a:r>
            <a:r>
              <a:rPr lang="en-US" dirty="0"/>
              <a:t>   layer – 128 filters (3 x 3)</a:t>
            </a:r>
          </a:p>
          <a:p>
            <a:pPr lvl="1"/>
            <a:r>
              <a:rPr lang="en-US" dirty="0"/>
              <a:t> 7</a:t>
            </a:r>
            <a:r>
              <a:rPr lang="en-US" baseline="30000" dirty="0"/>
              <a:t>th</a:t>
            </a:r>
            <a:r>
              <a:rPr lang="en-US" dirty="0"/>
              <a:t> layer – 128 nodes </a:t>
            </a:r>
          </a:p>
          <a:p>
            <a:pPr lvl="1"/>
            <a:r>
              <a:rPr lang="en-US" dirty="0"/>
              <a:t> Output layer – 10 nodes. </a:t>
            </a:r>
          </a:p>
          <a:p>
            <a:endParaRPr lang="en-US" dirty="0"/>
          </a:p>
        </p:txBody>
      </p:sp>
    </p:spTree>
    <p:extLst>
      <p:ext uri="{BB962C8B-B14F-4D97-AF65-F5344CB8AC3E}">
        <p14:creationId xmlns:p14="http://schemas.microsoft.com/office/powerpoint/2010/main" val="329689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37</TotalTime>
  <Words>1459</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Courier New</vt:lpstr>
      <vt:lpstr>Times New Roman</vt:lpstr>
      <vt:lpstr>Wingdings 2</vt:lpstr>
      <vt:lpstr>Quotable</vt:lpstr>
      <vt:lpstr>Driver’s Distraction Detection using Deep Learning and Computer Vision</vt:lpstr>
      <vt:lpstr>Introduction</vt:lpstr>
      <vt:lpstr>Dataset Description</vt:lpstr>
      <vt:lpstr>Implementation Details </vt:lpstr>
      <vt:lpstr> PROPOSED  SOLUTION  </vt:lpstr>
      <vt:lpstr>VGG 16 </vt:lpstr>
      <vt:lpstr>MobileNets Architecture </vt:lpstr>
      <vt:lpstr>ResNet 50: </vt:lpstr>
      <vt:lpstr>Convolution Neural Network </vt:lpstr>
      <vt:lpstr>Results Obtained  </vt:lpstr>
      <vt:lpstr>VGG16 (150, 150) – NO Extra Layers   </vt:lpstr>
      <vt:lpstr>Test Results Belonging to different categories </vt:lpstr>
      <vt:lpstr>Test Results Belonging to different categories </vt:lpstr>
      <vt:lpstr>Test Results Belonging to different categories </vt:lpstr>
      <vt:lpstr>Conclusion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Driver’s Distraction Detection using Deep Learning and Computer Vision</dc:title>
  <dc:creator>Vatsal Patel</dc:creator>
  <cp:lastModifiedBy>Quick savajiyani</cp:lastModifiedBy>
  <cp:revision>3</cp:revision>
  <dcterms:created xsi:type="dcterms:W3CDTF">2020-04-27T03:15:15Z</dcterms:created>
  <dcterms:modified xsi:type="dcterms:W3CDTF">2020-04-27T03:56:22Z</dcterms:modified>
</cp:coreProperties>
</file>