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/>
    <p:restoredTop sz="94694"/>
  </p:normalViewPr>
  <p:slideViewPr>
    <p:cSldViewPr snapToGrid="0">
      <p:cViewPr varScale="1">
        <p:scale>
          <a:sx n="121" d="100"/>
          <a:sy n="121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3025"/>
            <a:ext cx="12192000" cy="1704975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3025"/>
            <a:ext cx="12192000" cy="1704975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3025"/>
            <a:ext cx="12192000" cy="1704975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3025"/>
            <a:ext cx="12192000" cy="1704975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3025"/>
            <a:ext cx="12192000" cy="1704975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3025"/>
            <a:ext cx="12192000" cy="1704975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6" y="2057400"/>
            <a:ext cx="3932242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3025"/>
            <a:ext cx="12192000" cy="1704975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1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5153025"/>
            <a:ext cx="12192000" cy="170497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90;p13"/>
          <p:cNvSpPr txBox="1"/>
          <p:nvPr/>
        </p:nvSpPr>
        <p:spPr>
          <a:xfrm>
            <a:off x="6561666" y="1690689"/>
            <a:ext cx="5422853" cy="2020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pPr algn="ctr" defTabSz="406908">
              <a:defRPr sz="17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Under the Supervision of,</a:t>
            </a:r>
          </a:p>
          <a:p>
            <a:pPr algn="ctr" defTabSz="406908">
              <a:spcBef>
                <a:spcPts val="300"/>
              </a:spcBef>
              <a:defRPr sz="17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/>
          </a:p>
          <a:p>
            <a:pPr defTabSz="406908">
              <a:spcBef>
                <a:spcPts val="200"/>
              </a:spcBef>
              <a:defRPr sz="15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Dr. M Chandra Sekhar</a:t>
            </a:r>
          </a:p>
          <a:p>
            <a:pPr defTabSz="406908">
              <a:spcBef>
                <a:spcPts val="200"/>
              </a:spcBef>
              <a:defRPr sz="15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Professor</a:t>
            </a:r>
          </a:p>
          <a:p>
            <a:pPr defTabSz="406908">
              <a:spcBef>
                <a:spcPts val="200"/>
              </a:spcBef>
              <a:defRPr sz="15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School of Computer Science and Engineering</a:t>
            </a:r>
          </a:p>
          <a:p>
            <a:pPr defTabSz="406908">
              <a:spcBef>
                <a:spcPts val="200"/>
              </a:spcBef>
              <a:defRPr sz="15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Presidency University</a:t>
            </a:r>
          </a:p>
        </p:txBody>
      </p:sp>
      <p:sp>
        <p:nvSpPr>
          <p:cNvPr id="103" name="Google Shape;91;p13"/>
          <p:cNvSpPr txBox="1"/>
          <p:nvPr/>
        </p:nvSpPr>
        <p:spPr>
          <a:xfrm>
            <a:off x="202133" y="3885181"/>
            <a:ext cx="12158471" cy="1551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20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Name of the Program:  </a:t>
            </a:r>
            <a:r>
              <a:rPr>
                <a:solidFill>
                  <a:srgbClr val="000000"/>
                </a:solidFill>
              </a:rPr>
              <a:t>Computer Science Engineering</a:t>
            </a:r>
          </a:p>
          <a:p>
            <a:pPr>
              <a:defRPr sz="20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Name of the HoD: </a:t>
            </a:r>
            <a:r>
              <a:rPr>
                <a:solidFill>
                  <a:srgbClr val="000000"/>
                </a:solidFill>
              </a:rPr>
              <a:t>Dr. Asif Mohammed H.B.</a:t>
            </a:r>
          </a:p>
          <a:p>
            <a:pPr>
              <a:defRPr sz="20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Name of the Program Project Coordinator: </a:t>
            </a:r>
            <a:r>
              <a:rPr>
                <a:solidFill>
                  <a:srgbClr val="000000"/>
                </a:solidFill>
              </a:rPr>
              <a:t>Dr. Abdul Khadar A</a:t>
            </a:r>
          </a:p>
          <a:p>
            <a:pPr>
              <a:defRPr sz="20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Name of the School Internship/Project Coordinators: </a:t>
            </a:r>
            <a:r>
              <a:rPr>
                <a:solidFill>
                  <a:srgbClr val="000000"/>
                </a:solidFill>
              </a:rPr>
              <a:t>Mr. Md Ziaur Rahman / Dr. Sampath A K</a:t>
            </a:r>
          </a:p>
          <a:p>
            <a:pPr>
              <a:defRPr sz="2000">
                <a:latin typeface="Cambria"/>
                <a:ea typeface="Cambria"/>
                <a:cs typeface="Cambria"/>
                <a:sym typeface="Cambria"/>
              </a:defRPr>
            </a:pPr>
            <a:r>
              <a:t>                                                                                                                </a:t>
            </a:r>
          </a:p>
        </p:txBody>
      </p:sp>
      <p:sp>
        <p:nvSpPr>
          <p:cNvPr id="104" name="Title 1"/>
          <p:cNvSpPr txBox="1"/>
          <p:nvPr/>
        </p:nvSpPr>
        <p:spPr>
          <a:xfrm>
            <a:off x="883923" y="95071"/>
            <a:ext cx="10424153" cy="1631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pPr algn="ctr">
              <a:defRPr sz="2800" b="1">
                <a:solidFill>
                  <a:srgbClr val="2E75B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CSE7301 </a:t>
            </a:r>
            <a:r>
              <a:rPr dirty="0"/>
              <a:t>- INTERNSHIP</a:t>
            </a:r>
            <a:br>
              <a:rPr dirty="0"/>
            </a:br>
            <a:r>
              <a:rPr sz="2400" dirty="0">
                <a:solidFill>
                  <a:srgbClr val="0070C0"/>
                </a:solidFill>
              </a:rPr>
              <a:t>Review-</a:t>
            </a:r>
            <a:r>
              <a:rPr lang="en-US" sz="2400" dirty="0">
                <a:solidFill>
                  <a:srgbClr val="0070C0"/>
                </a:solidFill>
              </a:rPr>
              <a:t>4</a:t>
            </a:r>
            <a:r>
              <a:rPr sz="2400" dirty="0">
                <a:solidFill>
                  <a:srgbClr val="0070C0"/>
                </a:solidFill>
              </a:rPr>
              <a:t> Presentation </a:t>
            </a:r>
            <a:br>
              <a:rPr sz="2400" dirty="0">
                <a:solidFill>
                  <a:srgbClr val="0070C0"/>
                </a:solidFill>
              </a:rPr>
            </a:br>
            <a:r>
              <a:rPr sz="2400" dirty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Aadhaar Masking and OCR-based Text Extraction</a:t>
            </a:r>
            <a:br>
              <a:rPr sz="2400" dirty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400" dirty="0">
              <a:solidFill>
                <a:srgbClr val="17365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05" name="Table 9"/>
          <p:cNvGraphicFramePr/>
          <p:nvPr/>
        </p:nvGraphicFramePr>
        <p:xfrm>
          <a:off x="601907" y="1690689"/>
          <a:ext cx="5321552" cy="18288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425">
                <a:tc gridSpan="2"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Student Details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42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Name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Allen Conroy Dsouza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2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Roll No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20211CSE0027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2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Section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8CSE10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2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Batch No.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  <a:prstGeom prst="rect">
            <a:avLst/>
          </a:prstGeom>
        </p:spPr>
        <p:txBody>
          <a:bodyPr/>
          <a:lstStyle>
            <a:lvl1pPr indent="152400" algn="just">
              <a:lnSpc>
                <a:spcPct val="100000"/>
              </a:lnSpc>
              <a:defRPr sz="3200" b="1">
                <a:solidFill>
                  <a:srgbClr val="2E75B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Problem Statement</a:t>
            </a:r>
          </a:p>
        </p:txBody>
      </p:sp>
      <p:sp>
        <p:nvSpPr>
          <p:cNvPr id="13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184364"/>
            <a:ext cx="10515600" cy="4058200"/>
          </a:xfrm>
          <a:prstGeom prst="rect">
            <a:avLst/>
          </a:prstGeom>
        </p:spPr>
        <p:txBody>
          <a:bodyPr/>
          <a:lstStyle/>
          <a:p>
            <a:r>
              <a:t>Client requires part of software to verify identity of customers using Aadhaar verification.</a:t>
            </a:r>
          </a:p>
          <a:p>
            <a:r>
              <a:t>Local system required that does not use any apis.</a:t>
            </a:r>
          </a:p>
          <a:p>
            <a:r>
              <a:t>Manual processing of Aadhar card images is time-consuming when the quantity of aadhars is large. </a:t>
            </a:r>
          </a:p>
          <a:p>
            <a:r>
              <a:t>The project aims to automate text extraction, improve image quality, and accurately detect Aadhar numbers using OCR and preprocessing techniques.</a:t>
            </a:r>
          </a:p>
        </p:txBody>
      </p:sp>
      <p:sp>
        <p:nvSpPr>
          <p:cNvPr id="140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1095176" y="6414760"/>
            <a:ext cx="258620" cy="2483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blinds dir="vert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  <a:prstGeom prst="rect">
            <a:avLst/>
          </a:prstGeom>
        </p:spPr>
        <p:txBody>
          <a:bodyPr/>
          <a:lstStyle>
            <a:lvl1pPr indent="152400" algn="just">
              <a:lnSpc>
                <a:spcPct val="100000"/>
              </a:lnSpc>
              <a:defRPr sz="3200" b="1">
                <a:solidFill>
                  <a:srgbClr val="2E75B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System Requirements</a:t>
            </a:r>
          </a:p>
        </p:txBody>
      </p:sp>
      <p:sp>
        <p:nvSpPr>
          <p:cNvPr id="14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184364"/>
            <a:ext cx="10515600" cy="405820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Programming Language:</a:t>
            </a:r>
            <a:r>
              <a:rPr b="0"/>
              <a:t> Python</a:t>
            </a:r>
          </a:p>
          <a:p>
            <a:pPr>
              <a:defRPr b="1"/>
            </a:pPr>
            <a:r>
              <a:t>Libraries:</a:t>
            </a:r>
            <a:r>
              <a:rPr b="0"/>
              <a:t> OpenCV, Pytesseract, Regex, Ultralytics</a:t>
            </a:r>
          </a:p>
          <a:p>
            <a:pPr>
              <a:defRPr b="1"/>
            </a:pPr>
            <a:r>
              <a:t>Tools:</a:t>
            </a:r>
            <a:r>
              <a:rPr b="0"/>
              <a:t> VS Code</a:t>
            </a:r>
          </a:p>
          <a:p>
            <a:pPr>
              <a:defRPr b="1"/>
            </a:pPr>
            <a:r>
              <a:t>Hardware:</a:t>
            </a:r>
            <a:r>
              <a:rPr b="0"/>
              <a:t> 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Standard computing device with Python environment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4 GB RAM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8 core CPU (for good efficiency)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Good Graphics Card (not necessary, but advised to have one)</a:t>
            </a:r>
          </a:p>
        </p:txBody>
      </p:sp>
      <p:sp>
        <p:nvSpPr>
          <p:cNvPr id="144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1095176" y="6414760"/>
            <a:ext cx="258620" cy="2483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blinds dir="vert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  <a:prstGeom prst="rect">
            <a:avLst/>
          </a:prstGeom>
        </p:spPr>
        <p:txBody>
          <a:bodyPr/>
          <a:lstStyle>
            <a:lvl1pPr indent="152400" algn="just">
              <a:lnSpc>
                <a:spcPct val="100000"/>
              </a:lnSpc>
              <a:defRPr sz="3200" b="1">
                <a:solidFill>
                  <a:srgbClr val="2E75B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Advantages of Proposed System/Work</a:t>
            </a:r>
          </a:p>
        </p:txBody>
      </p:sp>
      <p:sp>
        <p:nvSpPr>
          <p:cNvPr id="14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184364"/>
            <a:ext cx="10515600" cy="405820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Automatic and efficient detection of Aadhar numbers from images.</a:t>
            </a:r>
          </a:p>
          <a:p>
            <a:r>
              <a:rPr lang="en-IN" dirty="0"/>
              <a:t>Improved accuracy using advanced preprocessing methods.</a:t>
            </a:r>
          </a:p>
          <a:p>
            <a:r>
              <a:rPr lang="en-IN" dirty="0"/>
              <a:t>Quicker execution speed versus traditional manual approaches.</a:t>
            </a:r>
          </a:p>
          <a:p>
            <a:r>
              <a:rPr lang="en-IN" dirty="0"/>
              <a:t>Flexible and scalable across diverse Aadhar image formats.</a:t>
            </a:r>
          </a:p>
          <a:p>
            <a:r>
              <a:rPr lang="en-IN" dirty="0"/>
              <a:t>Scalability further enhanced with integrated PDF handling.</a:t>
            </a:r>
          </a:p>
          <a:p>
            <a:r>
              <a:rPr lang="en-IN" dirty="0"/>
              <a:t>Reduced processing time significantly via multithreading methods.</a:t>
            </a:r>
          </a:p>
          <a:p>
            <a:r>
              <a:rPr lang="en-IN" dirty="0"/>
              <a:t>Modular architecture allows easy integration into existing systems.</a:t>
            </a:r>
          </a:p>
        </p:txBody>
      </p:sp>
      <p:sp>
        <p:nvSpPr>
          <p:cNvPr id="148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1095176" y="6414760"/>
            <a:ext cx="258620" cy="2483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blinds dir="vert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Internship Road Map</a:t>
            </a:r>
          </a:p>
        </p:txBody>
      </p:sp>
      <p:sp>
        <p:nvSpPr>
          <p:cNvPr id="151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1095176" y="6414760"/>
            <a:ext cx="258620" cy="2483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grpSp>
        <p:nvGrpSpPr>
          <p:cNvPr id="174" name="Content Placeholder 7"/>
          <p:cNvGrpSpPr/>
          <p:nvPr/>
        </p:nvGrpSpPr>
        <p:grpSpPr>
          <a:xfrm>
            <a:off x="3331962" y="1210487"/>
            <a:ext cx="5528079" cy="4058202"/>
            <a:chOff x="0" y="-2"/>
            <a:chExt cx="5528077" cy="4058201"/>
          </a:xfrm>
        </p:grpSpPr>
        <p:sp>
          <p:nvSpPr>
            <p:cNvPr id="152" name="Shape"/>
            <p:cNvSpPr/>
            <p:nvPr/>
          </p:nvSpPr>
          <p:spPr>
            <a:xfrm>
              <a:off x="4146055" y="767809"/>
              <a:ext cx="1382022" cy="3290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9000"/>
                  </a:lnTo>
                  <a:lnTo>
                    <a:pt x="10800" y="108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C3D4EB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lnSpc>
                  <a:spcPct val="90000"/>
                </a:lnSpc>
                <a:spcBef>
                  <a:spcPts val="1000"/>
                </a:spcBef>
                <a:defRPr sz="2800"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grpSp>
          <p:nvGrpSpPr>
            <p:cNvPr id="155" name="Group"/>
            <p:cNvGrpSpPr/>
            <p:nvPr/>
          </p:nvGrpSpPr>
          <p:grpSpPr>
            <a:xfrm>
              <a:off x="4146053" y="-3"/>
              <a:ext cx="1382025" cy="767818"/>
              <a:chOff x="0" y="-1"/>
              <a:chExt cx="1382023" cy="767816"/>
            </a:xfrm>
          </p:grpSpPr>
          <p:sp>
            <p:nvSpPr>
              <p:cNvPr id="153" name="Rectangle"/>
              <p:cNvSpPr/>
              <p:nvPr/>
            </p:nvSpPr>
            <p:spPr>
              <a:xfrm>
                <a:off x="-1" y="-2"/>
                <a:ext cx="1382025" cy="767818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2235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/>
              </a:p>
            </p:txBody>
          </p:sp>
          <p:sp>
            <p:nvSpPr>
              <p:cNvPr id="154" name="Review 3"/>
              <p:cNvSpPr txBox="1"/>
              <p:nvPr/>
            </p:nvSpPr>
            <p:spPr>
              <a:xfrm>
                <a:off x="0" y="151985"/>
                <a:ext cx="1382023" cy="4638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3025" tIns="73025" rIns="73025" bIns="73025" numCol="1" anchor="ctr">
                <a:spAutoFit/>
              </a:bodyPr>
              <a:lstStyle>
                <a:lvl1pPr algn="ctr" defTabSz="1022350">
                  <a:lnSpc>
                    <a:spcPct val="90000"/>
                  </a:lnSpc>
                  <a:spcBef>
                    <a:spcPts val="900"/>
                  </a:spcBef>
                  <a:defRPr sz="23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Review 3</a:t>
                </a:r>
              </a:p>
            </p:txBody>
          </p:sp>
        </p:grpSp>
        <p:grpSp>
          <p:nvGrpSpPr>
            <p:cNvPr id="158" name="Group"/>
            <p:cNvGrpSpPr/>
            <p:nvPr/>
          </p:nvGrpSpPr>
          <p:grpSpPr>
            <a:xfrm>
              <a:off x="2764036" y="767809"/>
              <a:ext cx="1554776" cy="3071248"/>
              <a:chOff x="0" y="-1"/>
              <a:chExt cx="1554775" cy="3071247"/>
            </a:xfrm>
          </p:grpSpPr>
          <p:sp>
            <p:nvSpPr>
              <p:cNvPr id="156" name="Shape"/>
              <p:cNvSpPr/>
              <p:nvPr/>
            </p:nvSpPr>
            <p:spPr>
              <a:xfrm>
                <a:off x="-1" y="-2"/>
                <a:ext cx="1554777" cy="3071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200" y="0"/>
                    </a:lnTo>
                    <a:lnTo>
                      <a:pt x="19200" y="12600"/>
                    </a:lnTo>
                    <a:lnTo>
                      <a:pt x="21600" y="15299"/>
                    </a:lnTo>
                    <a:lnTo>
                      <a:pt x="19200" y="18000"/>
                    </a:lnTo>
                    <a:lnTo>
                      <a:pt x="19200" y="21600"/>
                    </a:lnTo>
                    <a:lnTo>
                      <a:pt x="0" y="21600"/>
                    </a:lnTo>
                    <a:lnTo>
                      <a:pt x="0" y="12600"/>
                    </a:lnTo>
                    <a:close/>
                  </a:path>
                </a:pathLst>
              </a:custGeom>
              <a:solidFill>
                <a:srgbClr val="CDF2DE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r" defTabSz="622300">
                  <a:lnSpc>
                    <a:spcPct val="90000"/>
                  </a:lnSpc>
                  <a:spcBef>
                    <a:spcPts val="1100"/>
                  </a:spcBef>
                  <a:defRPr sz="1400" b="1">
                    <a:latin typeface="+mj-lt"/>
                    <a:ea typeface="+mj-ea"/>
                    <a:cs typeface="+mj-cs"/>
                    <a:sym typeface="Calibri"/>
                  </a:defRPr>
                </a:pPr>
                <a:endParaRPr/>
              </a:p>
            </p:txBody>
          </p:sp>
          <p:sp>
            <p:nvSpPr>
              <p:cNvPr id="157" name="Optimization and Accuracy Enhancement: Improving text detection accuracy, handling variations in Aadhar card formats, and optimizing image preprocessing"/>
              <p:cNvSpPr txBox="1"/>
              <p:nvPr/>
            </p:nvSpPr>
            <p:spPr>
              <a:xfrm>
                <a:off x="175238" y="0"/>
                <a:ext cx="1206783" cy="27942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4450" tIns="44450" rIns="44450" bIns="44450" numCol="1" anchor="t">
                <a:spAutoFit/>
              </a:bodyPr>
              <a:lstStyle/>
              <a:p>
                <a:pPr algn="r" defTabSz="622300">
                  <a:lnSpc>
                    <a:spcPct val="90000"/>
                  </a:lnSpc>
                  <a:spcBef>
                    <a:spcPts val="500"/>
                  </a:spcBef>
                  <a:defRPr sz="1400" b="1">
                    <a:latin typeface="+mj-lt"/>
                    <a:ea typeface="+mj-ea"/>
                    <a:cs typeface="+mj-cs"/>
                    <a:sym typeface="Calibri"/>
                  </a:defRPr>
                </a:pPr>
                <a:r>
                  <a:t>Optimization and Accuracy Enhancement: </a:t>
                </a:r>
                <a:r>
                  <a:rPr b="0"/>
                  <a:t>Improving text detection accuracy, handling variations in Aadhar card formats, and optimizing image preprocessing</a:t>
                </a:r>
              </a:p>
            </p:txBody>
          </p:sp>
        </p:grpSp>
        <p:grpSp>
          <p:nvGrpSpPr>
            <p:cNvPr id="161" name="Group"/>
            <p:cNvGrpSpPr/>
            <p:nvPr/>
          </p:nvGrpSpPr>
          <p:grpSpPr>
            <a:xfrm>
              <a:off x="2764034" y="111600"/>
              <a:ext cx="1382025" cy="658243"/>
              <a:chOff x="0" y="0"/>
              <a:chExt cx="1382023" cy="658241"/>
            </a:xfrm>
          </p:grpSpPr>
          <p:sp>
            <p:nvSpPr>
              <p:cNvPr id="159" name="Rectangle"/>
              <p:cNvSpPr/>
              <p:nvPr/>
            </p:nvSpPr>
            <p:spPr>
              <a:xfrm>
                <a:off x="-1" y="0"/>
                <a:ext cx="1382025" cy="6582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2235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/>
              </a:p>
            </p:txBody>
          </p:sp>
          <p:sp>
            <p:nvSpPr>
              <p:cNvPr id="160" name="Review 2"/>
              <p:cNvSpPr txBox="1"/>
              <p:nvPr/>
            </p:nvSpPr>
            <p:spPr>
              <a:xfrm>
                <a:off x="0" y="97198"/>
                <a:ext cx="1382023" cy="4638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3025" tIns="73025" rIns="73025" bIns="73025" numCol="1" anchor="ctr">
                <a:spAutoFit/>
              </a:bodyPr>
              <a:lstStyle>
                <a:lvl1pPr algn="ctr" defTabSz="1022350">
                  <a:lnSpc>
                    <a:spcPct val="90000"/>
                  </a:lnSpc>
                  <a:spcBef>
                    <a:spcPts val="900"/>
                  </a:spcBef>
                  <a:defRPr sz="23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Review 2</a:t>
                </a:r>
              </a:p>
            </p:txBody>
          </p:sp>
        </p:grpSp>
        <p:grpSp>
          <p:nvGrpSpPr>
            <p:cNvPr id="164" name="Group"/>
            <p:cNvGrpSpPr/>
            <p:nvPr/>
          </p:nvGrpSpPr>
          <p:grpSpPr>
            <a:xfrm>
              <a:off x="1382017" y="767809"/>
              <a:ext cx="1554776" cy="2851701"/>
              <a:chOff x="0" y="-1"/>
              <a:chExt cx="1554775" cy="2851699"/>
            </a:xfrm>
          </p:grpSpPr>
          <p:sp>
            <p:nvSpPr>
              <p:cNvPr id="162" name="Shape"/>
              <p:cNvSpPr/>
              <p:nvPr/>
            </p:nvSpPr>
            <p:spPr>
              <a:xfrm>
                <a:off x="-1" y="-2"/>
                <a:ext cx="1554777" cy="2851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200" y="0"/>
                    </a:lnTo>
                    <a:lnTo>
                      <a:pt x="19200" y="12600"/>
                    </a:lnTo>
                    <a:lnTo>
                      <a:pt x="21600" y="15299"/>
                    </a:lnTo>
                    <a:lnTo>
                      <a:pt x="19200" y="18000"/>
                    </a:lnTo>
                    <a:lnTo>
                      <a:pt x="19200" y="21600"/>
                    </a:lnTo>
                    <a:lnTo>
                      <a:pt x="0" y="21600"/>
                    </a:lnTo>
                    <a:lnTo>
                      <a:pt x="0" y="12600"/>
                    </a:lnTo>
                    <a:close/>
                  </a:path>
                </a:pathLst>
              </a:custGeom>
              <a:solidFill>
                <a:srgbClr val="EDF7D9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r" defTabSz="622300">
                  <a:lnSpc>
                    <a:spcPct val="90000"/>
                  </a:lnSpc>
                  <a:spcBef>
                    <a:spcPts val="1100"/>
                  </a:spcBef>
                  <a:defRPr sz="2800">
                    <a:latin typeface="+mj-lt"/>
                    <a:ea typeface="+mj-ea"/>
                    <a:cs typeface="+mj-cs"/>
                    <a:sym typeface="Calibri"/>
                  </a:defRPr>
                </a:pPr>
                <a:endParaRPr/>
              </a:p>
            </p:txBody>
          </p:sp>
          <p:sp>
            <p:nvSpPr>
              <p:cNvPr id="163" name="Initial Development: Implementing basic OCR-based text extraction, preprocessing techniques, and regex-based Aadhar number detection"/>
              <p:cNvSpPr txBox="1"/>
              <p:nvPr/>
            </p:nvSpPr>
            <p:spPr>
              <a:xfrm>
                <a:off x="175240" y="-1"/>
                <a:ext cx="1206783" cy="25845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4450" tIns="44450" rIns="44450" bIns="44450" numCol="1" anchor="t">
                <a:spAutoFit/>
              </a:bodyPr>
              <a:lstStyle/>
              <a:p>
                <a:pPr algn="r" defTabSz="622300">
                  <a:lnSpc>
                    <a:spcPct val="90000"/>
                  </a:lnSpc>
                  <a:spcBef>
                    <a:spcPts val="500"/>
                  </a:spcBef>
                  <a:defRPr sz="1400" b="1">
                    <a:latin typeface="+mj-lt"/>
                    <a:ea typeface="+mj-ea"/>
                    <a:cs typeface="+mj-cs"/>
                    <a:sym typeface="Calibri"/>
                  </a:defRPr>
                </a:pPr>
                <a:r>
                  <a:t>Initial Development: </a:t>
                </a:r>
                <a:r>
                  <a:rPr b="0"/>
                  <a:t>Implementing basic OCR-based text extraction, preprocessing techniques, and regex-based Aadhar number detection</a:t>
                </a:r>
              </a:p>
            </p:txBody>
          </p:sp>
        </p:grpSp>
        <p:grpSp>
          <p:nvGrpSpPr>
            <p:cNvPr id="167" name="Group"/>
            <p:cNvGrpSpPr/>
            <p:nvPr/>
          </p:nvGrpSpPr>
          <p:grpSpPr>
            <a:xfrm>
              <a:off x="1382015" y="219547"/>
              <a:ext cx="1382025" cy="548267"/>
              <a:chOff x="0" y="-1"/>
              <a:chExt cx="1382023" cy="548266"/>
            </a:xfrm>
          </p:grpSpPr>
          <p:sp>
            <p:nvSpPr>
              <p:cNvPr id="165" name="Rectangle"/>
              <p:cNvSpPr/>
              <p:nvPr/>
            </p:nvSpPr>
            <p:spPr>
              <a:xfrm>
                <a:off x="-1" y="-2"/>
                <a:ext cx="1382025" cy="548267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2235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/>
              </a:p>
            </p:txBody>
          </p:sp>
          <p:sp>
            <p:nvSpPr>
              <p:cNvPr id="166" name="Review 1"/>
              <p:cNvSpPr txBox="1"/>
              <p:nvPr/>
            </p:nvSpPr>
            <p:spPr>
              <a:xfrm>
                <a:off x="0" y="42210"/>
                <a:ext cx="1382023" cy="4638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3025" tIns="73025" rIns="73025" bIns="73025" numCol="1" anchor="ctr">
                <a:spAutoFit/>
              </a:bodyPr>
              <a:lstStyle>
                <a:lvl1pPr algn="ctr" defTabSz="1022350">
                  <a:lnSpc>
                    <a:spcPct val="90000"/>
                  </a:lnSpc>
                  <a:spcBef>
                    <a:spcPts val="900"/>
                  </a:spcBef>
                  <a:defRPr sz="23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Review 1</a:t>
                </a:r>
              </a:p>
            </p:txBody>
          </p:sp>
        </p:grpSp>
        <p:grpSp>
          <p:nvGrpSpPr>
            <p:cNvPr id="170" name="Group"/>
            <p:cNvGrpSpPr/>
            <p:nvPr/>
          </p:nvGrpSpPr>
          <p:grpSpPr>
            <a:xfrm>
              <a:off x="-1" y="767810"/>
              <a:ext cx="1554776" cy="2632151"/>
              <a:chOff x="0" y="0"/>
              <a:chExt cx="1554774" cy="2632149"/>
            </a:xfrm>
          </p:grpSpPr>
          <p:sp>
            <p:nvSpPr>
              <p:cNvPr id="168" name="Shape"/>
              <p:cNvSpPr/>
              <p:nvPr/>
            </p:nvSpPr>
            <p:spPr>
              <a:xfrm>
                <a:off x="-1" y="0"/>
                <a:ext cx="1554776" cy="2632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200" y="0"/>
                    </a:lnTo>
                    <a:lnTo>
                      <a:pt x="19200" y="12600"/>
                    </a:lnTo>
                    <a:lnTo>
                      <a:pt x="21600" y="15299"/>
                    </a:lnTo>
                    <a:lnTo>
                      <a:pt x="19200" y="18000"/>
                    </a:lnTo>
                    <a:lnTo>
                      <a:pt x="19200" y="21600"/>
                    </a:lnTo>
                    <a:lnTo>
                      <a:pt x="0" y="21600"/>
                    </a:lnTo>
                    <a:lnTo>
                      <a:pt x="0" y="12600"/>
                    </a:lnTo>
                    <a:close/>
                  </a:path>
                </a:pathLst>
              </a:custGeom>
              <a:solidFill>
                <a:srgbClr val="FBEBE6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r" defTabSz="622300">
                  <a:lnSpc>
                    <a:spcPct val="90000"/>
                  </a:lnSpc>
                  <a:spcBef>
                    <a:spcPts val="1100"/>
                  </a:spcBef>
                  <a:defRPr sz="1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169" name="Research and Learning: Understanding OCR, OpenCV and Tesseract, exploring Aadhar masking requirements and regulations"/>
              <p:cNvSpPr txBox="1"/>
              <p:nvPr/>
            </p:nvSpPr>
            <p:spPr>
              <a:xfrm>
                <a:off x="175239" y="0"/>
                <a:ext cx="1206783" cy="23749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4450" tIns="44450" rIns="44450" bIns="44450" numCol="1" anchor="t">
                <a:spAutoFit/>
              </a:bodyPr>
              <a:lstStyle/>
              <a:p>
                <a:pPr algn="r" defTabSz="622300">
                  <a:lnSpc>
                    <a:spcPct val="90000"/>
                  </a:lnSpc>
                  <a:spcBef>
                    <a:spcPts val="500"/>
                  </a:spcBef>
                  <a:defRPr sz="1400" b="1">
                    <a:latin typeface="+mj-lt"/>
                    <a:ea typeface="+mj-ea"/>
                    <a:cs typeface="+mj-cs"/>
                    <a:sym typeface="Calibri"/>
                  </a:defRPr>
                </a:pPr>
                <a:r>
                  <a:t>Research and Learning:</a:t>
                </a:r>
                <a:r>
                  <a:rPr b="0"/>
                  <a:t> Understanding OCR, OpenCV and Tesseract, exploring Aadhar masking requirements and regulations</a:t>
                </a:r>
              </a:p>
            </p:txBody>
          </p:sp>
        </p:grpSp>
        <p:grpSp>
          <p:nvGrpSpPr>
            <p:cNvPr id="173" name="Group"/>
            <p:cNvGrpSpPr/>
            <p:nvPr/>
          </p:nvGrpSpPr>
          <p:grpSpPr>
            <a:xfrm>
              <a:off x="0" y="316542"/>
              <a:ext cx="1382022" cy="463842"/>
              <a:chOff x="0" y="-1"/>
              <a:chExt cx="1382021" cy="463841"/>
            </a:xfrm>
          </p:grpSpPr>
          <p:sp>
            <p:nvSpPr>
              <p:cNvPr id="171" name="Rectangle"/>
              <p:cNvSpPr/>
              <p:nvPr/>
            </p:nvSpPr>
            <p:spPr>
              <a:xfrm>
                <a:off x="0" y="12575"/>
                <a:ext cx="1382022" cy="43869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2235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/>
              </a:p>
            </p:txBody>
          </p:sp>
          <p:sp>
            <p:nvSpPr>
              <p:cNvPr id="172" name="Review 0"/>
              <p:cNvSpPr txBox="1"/>
              <p:nvPr/>
            </p:nvSpPr>
            <p:spPr>
              <a:xfrm>
                <a:off x="0" y="-2"/>
                <a:ext cx="1382022" cy="463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3025" tIns="73025" rIns="73025" bIns="73025" numCol="1" anchor="ctr">
                <a:spAutoFit/>
              </a:bodyPr>
              <a:lstStyle>
                <a:lvl1pPr algn="ctr" defTabSz="1022350">
                  <a:lnSpc>
                    <a:spcPct val="90000"/>
                  </a:lnSpc>
                  <a:spcBef>
                    <a:spcPts val="900"/>
                  </a:spcBef>
                  <a:defRPr sz="23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r>
                  <a:t>Review 0</a:t>
                </a:r>
              </a:p>
            </p:txBody>
          </p:sp>
        </p:grpSp>
      </p:grpSp>
      <p:sp>
        <p:nvSpPr>
          <p:cNvPr id="175" name="TextBox 5"/>
          <p:cNvSpPr txBox="1"/>
          <p:nvPr/>
        </p:nvSpPr>
        <p:spPr>
          <a:xfrm>
            <a:off x="516089" y="901297"/>
            <a:ext cx="6582402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70C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Note: Write in the below table what u will be achieving in each review</a:t>
            </a:r>
          </a:p>
        </p:txBody>
      </p:sp>
      <p:sp>
        <p:nvSpPr>
          <p:cNvPr id="176" name="TextBox 2"/>
          <p:cNvSpPr txBox="1"/>
          <p:nvPr/>
        </p:nvSpPr>
        <p:spPr>
          <a:xfrm>
            <a:off x="7545854" y="1944698"/>
            <a:ext cx="1400559" cy="3252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 b="1">
                <a:latin typeface="+mj-lt"/>
                <a:ea typeface="+mj-ea"/>
                <a:cs typeface="+mj-cs"/>
                <a:sym typeface="Calibri"/>
              </a:defRPr>
            </a:pPr>
            <a:r>
              <a:t>Final Implementation and testing: </a:t>
            </a:r>
            <a:r>
              <a:rPr b="0"/>
              <a:t>Integrating masking functionality, conducting real-world testing with different Aadhar cards, ensuring compliance and preparing deployment-ready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blinds dir="vert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4E79"/>
          </a:solidFill>
        </p:spPr>
        <p:txBody>
          <a:bodyPr/>
          <a:lstStyle/>
          <a:p>
            <a:pPr marL="0" indent="0" algn="ctr">
              <a:buSzTx/>
              <a:buNone/>
              <a:defRPr sz="6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0" indent="0" algn="ctr">
              <a:buSzTx/>
              <a:buNone/>
              <a:defRPr sz="6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</a:t>
            </a:r>
            <a:r>
              <a:rPr>
                <a:solidFill>
                  <a:srgbClr val="F8CBAD"/>
                </a:solidFill>
              </a:rPr>
              <a:t>Q&amp;A</a:t>
            </a:r>
          </a:p>
        </p:txBody>
      </p:sp>
      <p:sp>
        <p:nvSpPr>
          <p:cNvPr id="179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1097259" y="6401179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rPr/>
              <a:t>14</a:t>
            </a:fld>
            <a:endParaRPr/>
          </a:p>
        </p:txBody>
      </p:sp>
      <p:pic>
        <p:nvPicPr>
          <p:cNvPr id="180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253" y="2150340"/>
            <a:ext cx="2841171" cy="3832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blinds dir="vert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2547258"/>
            <a:ext cx="10515600" cy="121484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6600">
                <a:solidFill>
                  <a:srgbClr val="A711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Thank you !!</a:t>
            </a:r>
          </a:p>
        </p:txBody>
      </p:sp>
      <p:sp>
        <p:nvSpPr>
          <p:cNvPr id="183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1095176" y="6414760"/>
            <a:ext cx="258620" cy="2483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blinds dir="vert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2"/>
          </a:xfrm>
          <a:prstGeom prst="rect">
            <a:avLst/>
          </a:prstGeom>
        </p:spPr>
        <p:txBody>
          <a:bodyPr lIns="45699" tIns="45699" rIns="45699" bIns="45699"/>
          <a:lstStyle>
            <a:lvl1pPr defTabSz="548640">
              <a:defRPr sz="2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Content</a:t>
            </a:r>
          </a:p>
        </p:txBody>
      </p:sp>
      <p:sp>
        <p:nvSpPr>
          <p:cNvPr id="108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68"/>
            <a:ext cx="10668001" cy="4271214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Times New Roman"/>
              <a:buChar char="➢"/>
              <a:defRPr sz="20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About Company or Organization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Times New Roman"/>
              <a:buChar char="➢"/>
              <a:defRPr sz="2000" b="1">
                <a:solidFill>
                  <a:srgbClr val="2E75B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Working domain or the technology</a:t>
            </a:r>
            <a:endParaRPr b="0">
              <a:latin typeface="Cambria Bold"/>
              <a:ea typeface="Cambria Bold"/>
              <a:cs typeface="Cambria Bold"/>
              <a:sym typeface="Cambria Bold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Times New Roman"/>
              <a:buChar char="➢"/>
              <a:defRPr sz="2000" b="1">
                <a:solidFill>
                  <a:srgbClr val="2E75B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About your team and reporting Manager</a:t>
            </a:r>
            <a:endParaRPr b="0">
              <a:latin typeface="Cambria Bold"/>
              <a:ea typeface="Cambria Bold"/>
              <a:cs typeface="Cambria Bold"/>
              <a:sym typeface="Cambria Bold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Times New Roman"/>
              <a:buChar char="➢"/>
              <a:defRPr sz="2000" b="1">
                <a:solidFill>
                  <a:srgbClr val="2E75B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Challenges Faced in Internship</a:t>
            </a:r>
            <a:endParaRPr b="0">
              <a:latin typeface="Cambria Bold"/>
              <a:ea typeface="Cambria Bold"/>
              <a:cs typeface="Cambria Bold"/>
              <a:sym typeface="Cambria Bold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Times New Roman"/>
              <a:buChar char="➢"/>
              <a:defRPr sz="2000" b="1">
                <a:solidFill>
                  <a:srgbClr val="2E75B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Objectives of the 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Times New Roman"/>
              <a:buChar char="➢"/>
              <a:defRPr sz="2000" b="1">
                <a:solidFill>
                  <a:srgbClr val="2E75B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Literature Review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Times New Roman"/>
              <a:buChar char="➢"/>
              <a:defRPr sz="2000" b="1">
                <a:solidFill>
                  <a:srgbClr val="2E75B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Proposed System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Times New Roman"/>
              <a:buChar char="➢"/>
              <a:defRPr sz="2000" b="1">
                <a:solidFill>
                  <a:srgbClr val="2E75B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Problem Statement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Times New Roman"/>
              <a:buChar char="➢"/>
              <a:defRPr sz="2000" b="1">
                <a:solidFill>
                  <a:srgbClr val="2E75B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System Requirements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Times New Roman"/>
              <a:buChar char="➢"/>
              <a:defRPr sz="2000" b="1">
                <a:solidFill>
                  <a:srgbClr val="2E75B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Advantages of Proposed System/Work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Times New Roman"/>
              <a:buChar char="➢"/>
              <a:defRPr sz="2000" b="1">
                <a:solidFill>
                  <a:srgbClr val="2E75B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Internship Roadmap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blinds dir="vert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>
            <a:spLocks noGrp="1"/>
          </p:cNvSpPr>
          <p:nvPr>
            <p:ph type="title"/>
          </p:nvPr>
        </p:nvSpPr>
        <p:spPr>
          <a:xfrm>
            <a:off x="838200" y="365124"/>
            <a:ext cx="10515600" cy="679908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About Company or Organization</a:t>
            </a:r>
          </a:p>
        </p:txBody>
      </p:sp>
      <p:sp>
        <p:nvSpPr>
          <p:cNvPr id="11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045029"/>
            <a:ext cx="10515600" cy="4193180"/>
          </a:xfrm>
          <a:prstGeom prst="rect">
            <a:avLst/>
          </a:prstGeom>
        </p:spPr>
        <p:txBody>
          <a:bodyPr/>
          <a:lstStyle/>
          <a:p>
            <a:pPr marL="221740" indent="-221740" defTabSz="886966">
              <a:spcBef>
                <a:spcPts val="900"/>
              </a:spcBef>
              <a:defRPr sz="2700" b="1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Global Presence &amp; Expertise: </a:t>
            </a:r>
            <a:r>
              <a:rPr b="0"/>
              <a:t>Headquartered in Bangalore, other locations include Dubai, UAE and Switzerland.</a:t>
            </a:r>
          </a:p>
          <a:p>
            <a:pPr marL="221740" indent="-221740" defTabSz="886966">
              <a:spcBef>
                <a:spcPts val="900"/>
              </a:spcBef>
              <a:defRPr sz="2700" b="1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Core Specializations</a:t>
            </a:r>
            <a:r>
              <a:rPr b="0"/>
              <a:t>: Application development and integration, expert consultation services, managing services across multiple sectors</a:t>
            </a:r>
          </a:p>
          <a:p>
            <a:pPr marL="221740" indent="-221740" defTabSz="886966">
              <a:spcBef>
                <a:spcPts val="900"/>
              </a:spcBef>
              <a:defRPr sz="2700" b="1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Industry Focus Areas</a:t>
            </a:r>
            <a:r>
              <a:rPr b="0"/>
              <a:t>: Retail industry innovations, Manufacturing process optimization, Government sector digital initiatives</a:t>
            </a:r>
          </a:p>
          <a:p>
            <a:pPr marL="221740" indent="-221740" defTabSz="886966">
              <a:spcBef>
                <a:spcPts val="900"/>
              </a:spcBef>
              <a:defRPr sz="2700" b="1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Service Portfolio</a:t>
            </a:r>
            <a:r>
              <a:rPr b="0"/>
              <a:t>: Technology consulting, Mobility applications, Application managed services (AMS), Upgrade and migration service</a:t>
            </a:r>
          </a:p>
        </p:txBody>
      </p:sp>
      <p:sp>
        <p:nvSpPr>
          <p:cNvPr id="112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8" y="6414760"/>
            <a:ext cx="181378" cy="2483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blinds dir="vert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2E75B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Working domain or the technology</a:t>
            </a:r>
          </a:p>
        </p:txBody>
      </p:sp>
      <p:sp>
        <p:nvSpPr>
          <p:cNvPr id="1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184364"/>
            <a:ext cx="10515600" cy="405820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Domain:</a:t>
            </a:r>
            <a:r>
              <a:rPr b="0"/>
              <a:t> Image Processing &amp; OCR</a:t>
            </a:r>
          </a:p>
          <a:p>
            <a:pPr>
              <a:defRPr b="1"/>
            </a:pPr>
            <a:r>
              <a:t>Technologies Used:</a:t>
            </a:r>
            <a:r>
              <a:rPr b="0"/>
              <a:t> Python, OpenCV, Tesseract OCR</a:t>
            </a:r>
          </a:p>
          <a:p>
            <a:pPr>
              <a:defRPr b="1"/>
            </a:pPr>
            <a:r>
              <a:t>Key Features: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Automated Aadhaar number masking.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Image enhancement for improved text detection.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Regex-based Aadhaar number identification.</a:t>
            </a:r>
          </a:p>
        </p:txBody>
      </p:sp>
      <p:sp>
        <p:nvSpPr>
          <p:cNvPr id="116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8" y="6414760"/>
            <a:ext cx="181378" cy="2483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blinds dir="vert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2E75B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About your team and reporting Manager</a:t>
            </a:r>
          </a:p>
        </p:txBody>
      </p:sp>
      <p:sp>
        <p:nvSpPr>
          <p:cNvPr id="11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184364"/>
            <a:ext cx="10515600" cy="405820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Reporting Manager:</a:t>
            </a:r>
            <a:r>
              <a:rPr b="0"/>
              <a:t> Mr. Guruprasad</a:t>
            </a:r>
          </a:p>
          <a:p>
            <a:pPr>
              <a:defRPr b="1"/>
            </a:pPr>
            <a:r>
              <a:t>Team Leader:</a:t>
            </a:r>
            <a:r>
              <a:rPr b="0"/>
              <a:t> Ms. Vani Spandana</a:t>
            </a:r>
          </a:p>
          <a:p>
            <a:pPr>
              <a:defRPr b="1"/>
            </a:pPr>
            <a:r>
              <a:t>Teammate:</a:t>
            </a:r>
            <a:r>
              <a:rPr b="0"/>
              <a:t> Harshit</a:t>
            </a:r>
          </a:p>
          <a:p>
            <a:pPr>
              <a:defRPr b="1"/>
            </a:pPr>
            <a:r>
              <a:t>Project:</a:t>
            </a:r>
            <a:r>
              <a:rPr b="0"/>
              <a:t> Aadhaar Masking and OCR-based Text Extraction</a:t>
            </a:r>
          </a:p>
        </p:txBody>
      </p:sp>
      <p:sp>
        <p:nvSpPr>
          <p:cNvPr id="120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8" y="6414760"/>
            <a:ext cx="181378" cy="2483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blinds dir="vert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2E75B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Challenges Faced in Internship</a:t>
            </a:r>
          </a:p>
        </p:txBody>
      </p:sp>
      <p:sp>
        <p:nvSpPr>
          <p:cNvPr id="1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184364"/>
            <a:ext cx="10515600" cy="405820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Accuracy rose from 80% to 87% through trial and error with contrasting values.</a:t>
            </a:r>
          </a:p>
          <a:p>
            <a:r>
              <a:rPr lang="en-IN" dirty="0"/>
              <a:t>Unprocessed images are still not handled in the current version.</a:t>
            </a:r>
          </a:p>
          <a:p>
            <a:r>
              <a:rPr lang="en-IN" dirty="0"/>
              <a:t>Working to optimize code for client Aadhar image quality instead of standard ones.</a:t>
            </a:r>
          </a:p>
          <a:p>
            <a:r>
              <a:rPr lang="en-IN" dirty="0"/>
              <a:t>Testing was restricted to client site visits, limiting chances to hit 90% accuracy</a:t>
            </a:r>
          </a:p>
          <a:p>
            <a:r>
              <a:rPr lang="en-IN" dirty="0"/>
              <a:t>Variability in fonts and layouts across different Aadhar cards impacts consistency.</a:t>
            </a:r>
          </a:p>
        </p:txBody>
      </p:sp>
      <p:sp>
        <p:nvSpPr>
          <p:cNvPr id="124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8" y="6414760"/>
            <a:ext cx="181378" cy="2483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blinds dir="vert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2E75B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Objectives of the work</a:t>
            </a:r>
          </a:p>
        </p:txBody>
      </p:sp>
      <p:sp>
        <p:nvSpPr>
          <p:cNvPr id="12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184364"/>
            <a:ext cx="10515600" cy="4058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IN" dirty="0"/>
              <a:t>Use Tkinter library to build GUI for demonstration and review purposes.</a:t>
            </a:r>
          </a:p>
          <a:p>
            <a:r>
              <a:rPr lang="en-IN" dirty="0"/>
              <a:t>Separate, advanced regex used to enhance OCR detection of Aadhar digits.</a:t>
            </a:r>
          </a:p>
          <a:p>
            <a:r>
              <a:rPr lang="en-IN" dirty="0"/>
              <a:t>Applied both Truncation and Binary Thresholding for improved image preprocessing.</a:t>
            </a:r>
          </a:p>
          <a:p>
            <a:r>
              <a:rPr lang="en-IN" dirty="0"/>
              <a:t>Replaced self-trained YOLO with online model for better accuracy results.</a:t>
            </a:r>
          </a:p>
          <a:p>
            <a:r>
              <a:rPr lang="en-IN" dirty="0"/>
              <a:t>Enable multiprocessing at max CPU usage, as client systems are powerful.</a:t>
            </a:r>
          </a:p>
        </p:txBody>
      </p:sp>
      <p:sp>
        <p:nvSpPr>
          <p:cNvPr id="128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8" y="6414760"/>
            <a:ext cx="181378" cy="2483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blinds dir="vert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  <a:prstGeom prst="rect">
            <a:avLst/>
          </a:prstGeom>
        </p:spPr>
        <p:txBody>
          <a:bodyPr/>
          <a:lstStyle>
            <a:lvl1pPr indent="152400" algn="just">
              <a:lnSpc>
                <a:spcPct val="100000"/>
              </a:lnSpc>
              <a:defRPr sz="3200" b="1">
                <a:solidFill>
                  <a:srgbClr val="2E75B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Literature Review</a:t>
            </a:r>
          </a:p>
        </p:txBody>
      </p:sp>
      <p:sp>
        <p:nvSpPr>
          <p:cNvPr id="13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184364"/>
            <a:ext cx="10515600" cy="405820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AI-Based OCR Technology:</a:t>
            </a:r>
            <a:r>
              <a:rPr b="0"/>
              <a:t> Use of deep learning and edge computing to enhance real-time OCR systems(Cardozo et al. , 2024)</a:t>
            </a:r>
          </a:p>
          <a:p>
            <a:pPr>
              <a:defRPr b="1"/>
            </a:pPr>
            <a:r>
              <a:t>Image Preprocessing Techniques:</a:t>
            </a:r>
            <a:r>
              <a:rPr b="0"/>
              <a:t> Improved OCR accuracy using grayscale conversion, CLAHE, and bilateral filtering (Li et al. ,2024)</a:t>
            </a:r>
          </a:p>
          <a:p>
            <a:pPr>
              <a:defRPr b="1"/>
            </a:pPr>
            <a:r>
              <a:t>Aadhar Card Processing:</a:t>
            </a:r>
            <a:r>
              <a:rPr b="0"/>
              <a:t> Automated systems handle skewed images and occlusions using advanced preprocessing (Sharma et al., 2021).</a:t>
            </a:r>
          </a:p>
          <a:p>
            <a:pPr>
              <a:defRPr b="1"/>
            </a:pPr>
            <a:r>
              <a:t>Image Orientation Correction:</a:t>
            </a:r>
            <a:r>
              <a:rPr b="0"/>
              <a:t> Edge detection and Hough Transform standardize image alignment for improved OCR results (Li et al., 2022).</a:t>
            </a:r>
          </a:p>
        </p:txBody>
      </p:sp>
      <p:sp>
        <p:nvSpPr>
          <p:cNvPr id="132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8" y="6414760"/>
            <a:ext cx="181378" cy="2483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blinds dir="vert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  <a:prstGeom prst="rect">
            <a:avLst/>
          </a:prstGeom>
        </p:spPr>
        <p:txBody>
          <a:bodyPr/>
          <a:lstStyle>
            <a:lvl1pPr indent="152400" algn="just">
              <a:lnSpc>
                <a:spcPct val="100000"/>
              </a:lnSpc>
              <a:defRPr sz="3200" b="1">
                <a:solidFill>
                  <a:srgbClr val="2E75B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Proposed System / Work</a:t>
            </a:r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184364"/>
            <a:ext cx="10515600" cy="405820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Contrast Processing:</a:t>
            </a:r>
            <a:r>
              <a:rPr b="0" dirty="0"/>
              <a:t> Implemented 2 types of contrasting (Binary and Truncation Threshold contrast).</a:t>
            </a:r>
          </a:p>
          <a:p>
            <a:pPr>
              <a:defRPr b="1"/>
            </a:pPr>
            <a:r>
              <a:rPr dirty="0"/>
              <a:t>GUI:</a:t>
            </a:r>
            <a:r>
              <a:rPr b="0" dirty="0"/>
              <a:t> Using </a:t>
            </a:r>
            <a:r>
              <a:rPr b="0" dirty="0" err="1"/>
              <a:t>TKinter</a:t>
            </a:r>
            <a:r>
              <a:rPr b="0" dirty="0"/>
              <a:t> for the required task</a:t>
            </a:r>
          </a:p>
          <a:p>
            <a:pPr>
              <a:defRPr b="1"/>
            </a:pPr>
            <a:r>
              <a:rPr dirty="0"/>
              <a:t>Hugging Face YOLO Model:</a:t>
            </a:r>
            <a:r>
              <a:rPr b="0" dirty="0"/>
              <a:t> Downloaded pre-trained model from hugging face which was trained on more than 2000 Aadhar images, as our model was trained only on 67 images due to client privacy purposes.</a:t>
            </a:r>
          </a:p>
          <a:p>
            <a:pPr>
              <a:defRPr b="1"/>
            </a:pPr>
            <a:r>
              <a:rPr dirty="0"/>
              <a:t>Multithreading:</a:t>
            </a:r>
            <a:r>
              <a:rPr b="0" dirty="0"/>
              <a:t> Implemented multithreading with n number of cores rather than n-2 for maximum output, and least processing time.</a:t>
            </a:r>
          </a:p>
        </p:txBody>
      </p:sp>
      <p:sp>
        <p:nvSpPr>
          <p:cNvPr id="136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8" y="6414760"/>
            <a:ext cx="181378" cy="2483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blinds dir="vert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905</Words>
  <Application>Microsoft Macintosh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Cambria Bold</vt:lpstr>
      <vt:lpstr>Times New Roman</vt:lpstr>
      <vt:lpstr>Verdana</vt:lpstr>
      <vt:lpstr>Office Theme</vt:lpstr>
      <vt:lpstr>PowerPoint Presentation</vt:lpstr>
      <vt:lpstr>Content</vt:lpstr>
      <vt:lpstr>About Company or Organization</vt:lpstr>
      <vt:lpstr>Working domain or the technology</vt:lpstr>
      <vt:lpstr>About your team and reporting Manager</vt:lpstr>
      <vt:lpstr>Challenges Faced in Internship</vt:lpstr>
      <vt:lpstr>Objectives of the work</vt:lpstr>
      <vt:lpstr>Literature Review</vt:lpstr>
      <vt:lpstr>Proposed System / Work</vt:lpstr>
      <vt:lpstr>Problem Statement</vt:lpstr>
      <vt:lpstr>System Requirements</vt:lpstr>
      <vt:lpstr>Advantages of Proposed System/Work</vt:lpstr>
      <vt:lpstr>Internship Road Map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Allen D'souza</cp:lastModifiedBy>
  <cp:revision>5</cp:revision>
  <dcterms:modified xsi:type="dcterms:W3CDTF">2025-05-16T02:39:02Z</dcterms:modified>
</cp:coreProperties>
</file>