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782" r:id="rId3"/>
    <p:sldId id="588" r:id="rId4"/>
    <p:sldId id="788" r:id="rId5"/>
    <p:sldId id="589" r:id="rId6"/>
    <p:sldId id="793" r:id="rId7"/>
    <p:sldId id="590" r:id="rId8"/>
    <p:sldId id="789" r:id="rId9"/>
    <p:sldId id="592" r:id="rId10"/>
    <p:sldId id="783" r:id="rId11"/>
    <p:sldId id="594" r:id="rId12"/>
    <p:sldId id="595" r:id="rId13"/>
    <p:sldId id="596" r:id="rId14"/>
    <p:sldId id="597" r:id="rId15"/>
    <p:sldId id="598" r:id="rId16"/>
    <p:sldId id="600" r:id="rId17"/>
    <p:sldId id="601" r:id="rId18"/>
    <p:sldId id="790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1" r:id="rId29"/>
    <p:sldId id="791" r:id="rId30"/>
    <p:sldId id="784" r:id="rId31"/>
    <p:sldId id="785" r:id="rId32"/>
    <p:sldId id="786" r:id="rId33"/>
    <p:sldId id="792" r:id="rId34"/>
    <p:sldId id="787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2" autoAdjust="0"/>
    <p:restoredTop sz="82380" autoAdjust="0"/>
  </p:normalViewPr>
  <p:slideViewPr>
    <p:cSldViewPr snapToGrid="0" snapToObjects="1">
      <p:cViewPr varScale="1">
        <p:scale>
          <a:sx n="94" d="100"/>
          <a:sy n="94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CCE1A-A2CB-DB4A-9262-5361DDFB1621}" type="datetime1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4222-BB0B-7E44-A473-E5CED785E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7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A647A-0BCF-1544-9687-29D1F44BA946}" type="datetime1">
              <a:rPr lang="en-US" smtClean="0"/>
              <a:t>9/15/13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C1E7F-2EBE-8C44-BCC6-B9D1BC8E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2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baseline="0" dirty="0" smtClean="0"/>
              <a:t> let’s start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I am very happy to present my work on *title*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48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observe a packet loss at time 1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based on TCP, when the sender detects that there is a packet loss,</a:t>
            </a:r>
          </a:p>
          <a:p>
            <a:r>
              <a:rPr lang="en-US" baseline="0" dirty="0" smtClean="0"/>
              <a:t>Fast retransmission would be triggered which allows it to directly send the lost segment to the receiver possibly preventing retransmission timeout.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 uses RTT estimate to update retransmission</a:t>
            </a:r>
            <a:r>
              <a:rPr lang="en-US" baseline="0" dirty="0" smtClean="0"/>
              <a:t> timeout (RTO),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example, when the lost segment is retransmitted, RTT is 262ms and RTO is 290ms.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However, TCP does not update RTO based on duplicate ACKs.</a:t>
            </a:r>
          </a:p>
          <a:p>
            <a:r>
              <a:rPr lang="en-US" baseline="0" dirty="0" smtClean="0"/>
              <a:t>Notice that the duplicate ACKs are generated by the reception of the data packets sent AFTER the lost segment.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given</a:t>
            </a:r>
            <a:r>
              <a:rPr lang="en-US" baseline="0" dirty="0" smtClean="0"/>
              <a:t> that the RTT is growing and by the time the ACK of the retransmitted segment is back,</a:t>
            </a:r>
          </a:p>
          <a:p>
            <a:r>
              <a:rPr lang="en-US" baseline="0" dirty="0" smtClean="0"/>
              <a:t>RTT has increased to 356ms, while RTO is not updated.</a:t>
            </a:r>
          </a:p>
          <a:p>
            <a:r>
              <a:rPr lang="en-US" baseline="0" dirty="0" smtClean="0"/>
              <a:t>Since RTT is larger than RTO now, there is unexpected retransmission timeout.</a:t>
            </a:r>
          </a:p>
          <a:p>
            <a:r>
              <a:rPr lang="en-US" baseline="0" dirty="0" smtClean="0"/>
              <a:t>It is called unexpected because the purpose of fast retransmission is to prevent such timeout to happen.</a:t>
            </a:r>
          </a:p>
          <a:p>
            <a:r>
              <a:rPr lang="en-US" baseline="0" dirty="0" smtClean="0"/>
              <a:t>After timeout, the congestion window would drop to 1 segment size, triggering slow start, which hurt TCP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2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our</a:t>
            </a:r>
            <a:r>
              <a:rPr lang="en-US" baseline="0" dirty="0" smtClean="0"/>
              <a:t> flow analysis techniques, we study the prevalence of such problems in our data set.</a:t>
            </a:r>
          </a:p>
          <a:p>
            <a:r>
              <a:rPr lang="en-US" baseline="0" dirty="0" smtClean="0"/>
              <a:t>For all the large TCP flows with &gt;= 1 packet loss, about 20% of them have such slow start problem,</a:t>
            </a:r>
          </a:p>
          <a:p>
            <a:r>
              <a:rPr lang="en-US" baseline="0" dirty="0" smtClean="0"/>
              <a:t>which is  12.3% of all large TCP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one case, a 3-minute flow have 50 slow starts, and the resulted throughput is only 2.8Mbps while the actual bandwidth is &gt; 10Mbps.</a:t>
            </a:r>
          </a:p>
          <a:p>
            <a:r>
              <a:rPr lang="en-US" baseline="0" dirty="0" smtClean="0"/>
              <a:t>In the thesis, we talked about different possible methods to mitigate this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understand the network usage efficiency of mobile applications in LTE networks,</a:t>
            </a:r>
            <a:r>
              <a:rPr lang="en-US" baseline="0" dirty="0" smtClean="0"/>
              <a:t> we first need to know the available bandwidth.</a:t>
            </a:r>
          </a:p>
          <a:p>
            <a:r>
              <a:rPr lang="en-US" baseline="0" dirty="0" smtClean="0"/>
              <a:t>Given our data set, we have to devise a passive bandwidth estimation algorithm based on server-side traces, because the existing active probing methods do not apply as the network condition is highly variable and it is impossible to launch measurement for all users.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briefly</a:t>
            </a:r>
            <a:r>
              <a:rPr lang="en-US" baseline="0" dirty="0" smtClean="0"/>
              <a:t> describe our bandwidth estimation algorithm using this figure illustrating a typical TCP data transfer.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P1 to </a:t>
            </a:r>
            <a:r>
              <a:rPr lang="en-US" baseline="0" dirty="0" err="1" smtClean="0"/>
              <a:t>Pn</a:t>
            </a:r>
            <a:r>
              <a:rPr lang="en-US" baseline="0" dirty="0" smtClean="0"/>
              <a:t> are data packets sent from server to UE</a:t>
            </a:r>
          </a:p>
          <a:p>
            <a:r>
              <a:rPr lang="en-US" baseline="0" dirty="0" smtClean="0"/>
              <a:t>T1 to t7 are packet timestamps in each entity’s local clock.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we only have access to traces collected at the monitor side, so we don’t know the timestamps such as t1 and t5.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the packet size is S, the sending rate from the monitor to the UE between t0 and t4 is given in this formula,</a:t>
            </a:r>
          </a:p>
          <a:p>
            <a:r>
              <a:rPr lang="en-US" dirty="0" smtClean="0"/>
              <a:t>Since there are n-2 packets.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UE’s perspective, the receiving rate for these n-2 packets is S(n-2) </a:t>
            </a:r>
            <a:r>
              <a:rPr lang="en-US" dirty="0" err="1" smtClean="0"/>
              <a:t>devided</a:t>
            </a:r>
            <a:r>
              <a:rPr lang="en-US" baseline="0" dirty="0" smtClean="0"/>
              <a:t> by t5 – t1, assuming there is not out-of-order transfer and no packet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9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controlled</a:t>
            </a:r>
            <a:r>
              <a:rPr lang="en-US" baseline="0" dirty="0" smtClean="0"/>
              <a:t> experiments, we observe that the gap between receiver receiving a data packet and sending an ACK is less than 1ms, which is negligible.</a:t>
            </a:r>
          </a:p>
          <a:p>
            <a:r>
              <a:rPr lang="en-US" baseline="0" dirty="0" smtClean="0"/>
              <a:t>So the receiving rate is close to S(n-2) divided by t6-t2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First, a little background for LTE.</a:t>
            </a:r>
          </a:p>
          <a:p>
            <a:r>
              <a:rPr lang="en-US" baseline="0" dirty="0" smtClean="0"/>
              <a:t>LTE stands for Long Term Evolution. Back in 2004, 4G LTE is initiated by 3GPP.</a:t>
            </a:r>
          </a:p>
          <a:p>
            <a:r>
              <a:rPr lang="en-US" baseline="0" dirty="0" smtClean="0"/>
              <a:t>The design goal for LTE is quite promising, with 100Mbps downlink, 50Mbps uplink and &lt;5ms user-plane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2009, LTE has entered commercial markets and now available in more than 10 countries, with more countries ongoing or planned.</a:t>
            </a:r>
          </a:p>
          <a:p>
            <a:r>
              <a:rPr lang="en-US" baseline="0" dirty="0" smtClean="0"/>
              <a:t>It is anticipated to become the first truly global mobile phone standard and is a future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7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monitor’s side, we don’t know that t6 and t2 are.</a:t>
            </a:r>
          </a:p>
          <a:p>
            <a:r>
              <a:rPr lang="en-US" dirty="0" smtClean="0"/>
              <a:t>However, we can use TCP timestamps option to calculate t6-t2 with the help of G constant.</a:t>
            </a:r>
          </a:p>
          <a:p>
            <a:r>
              <a:rPr lang="en-US" dirty="0" smtClean="0"/>
              <a:t>Basically,</a:t>
            </a:r>
            <a:r>
              <a:rPr lang="en-US" baseline="0" dirty="0" smtClean="0"/>
              <a:t> t6-t2 = G(TS2 – TS1) while TS1 and TS2 are the values that can be read from TCP headers at the monitor side.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check in our data set and observe that 93% of the TCP flows have TCP Timestamps option enabled making our algorithm applicable.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80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the ways</a:t>
            </a:r>
            <a:r>
              <a:rPr lang="en-US" baseline="0" dirty="0" smtClean="0"/>
              <a:t> to calculate sending rate and receiving rate, we use a sliding window to obtain pairs of </a:t>
            </a:r>
            <a:r>
              <a:rPr lang="en-US" baseline="0" dirty="0" err="1" smtClean="0"/>
              <a:t>Rsnd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Rrcv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If a list of conditions, such as </a:t>
            </a:r>
            <a:r>
              <a:rPr lang="en-US" baseline="0" dirty="0" err="1" smtClean="0"/>
              <a:t>Rsnd</a:t>
            </a:r>
            <a:r>
              <a:rPr lang="en-US" baseline="0" dirty="0" smtClean="0"/>
              <a:t> is larger than some threshold, no out-of-order transfers, no packet loss, no delayed-ACK, is met, the receiving rate is the estimated bandwidth.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local controlled experiments to validate our algorithm and observe &lt; 8% error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analyze the applicability of our algorithm, and we are able to apply the algorithm to predict for over 90% of all large downlink flows.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summarize our findings about the network utilization efficiency,</a:t>
            </a:r>
          </a:p>
          <a:p>
            <a:r>
              <a:rPr lang="en-US" baseline="0" dirty="0" smtClean="0"/>
              <a:t>We observe that the median bandwidth utilization ratio is only 20%, with the average ratio 35%.</a:t>
            </a:r>
          </a:p>
          <a:p>
            <a:r>
              <a:rPr lang="en-US" baseline="0" dirty="0" smtClean="0"/>
              <a:t>Also, for 71% of the large flows, the bandwidth utilization ratio is below one half.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explored the reasons for such underutilization</a:t>
            </a:r>
          </a:p>
          <a:p>
            <a:r>
              <a:rPr lang="en-US" baseline="0" dirty="0" smtClean="0"/>
              <a:t>Some of these underutilization is due to the small object size, while some are due to various application design problems, such as insufficient receiver buffer size, and inefficient TCP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2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figure show the time series of estimated available bandwidth of two sample large TCP flows.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available bandwidth has very high variation.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0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controlled experiments to study how TCP is capable to utilizing the available bandwidth</a:t>
            </a:r>
            <a:r>
              <a:rPr lang="en-US" baseline="0" dirty="0" smtClean="0"/>
              <a:t> in such highly varying conditions.</a:t>
            </a:r>
          </a:p>
          <a:p>
            <a:r>
              <a:rPr lang="en-US" baseline="0" dirty="0" smtClean="0"/>
              <a:t>We observe that when RTT is small, TCP is able to use over 95% of the varying available bandwidth.</a:t>
            </a:r>
          </a:p>
          <a:p>
            <a:r>
              <a:rPr lang="en-US" baseline="0" dirty="0" smtClean="0"/>
              <a:t>However, when RTT exceeds 400~600ms, the utilization ratio drops to below 50%.</a:t>
            </a:r>
          </a:p>
          <a:p>
            <a:r>
              <a:rPr lang="en-US" baseline="0" dirty="0" smtClean="0"/>
              <a:t>Also, for the same RTT, higher variation leads to lower utilization.</a:t>
            </a:r>
          </a:p>
          <a:p>
            <a:r>
              <a:rPr lang="en-US" baseline="0" dirty="0" smtClean="0"/>
              <a:t>This indicates that long RTTs, for example resulted by the queueing delay, in LTE network can degrade TCP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1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Keep </a:t>
            </a:r>
            <a:r>
              <a:rPr lang="en-US" dirty="0" smtClean="0"/>
              <a:t>this slide or not??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0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Thank you and I’m glad</a:t>
            </a:r>
            <a:r>
              <a:rPr lang="en-US" baseline="0" dirty="0" smtClean="0"/>
              <a:t> to take questions!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that LTE has only</a:t>
            </a:r>
            <a:r>
              <a:rPr lang="en-US" baseline="0" dirty="0" smtClean="0"/>
              <a:t> entered commercial markets a few years ago, it has not been extensively studied empirically in a deployed commercial network setting.</a:t>
            </a:r>
          </a:p>
          <a:p>
            <a:r>
              <a:rPr lang="en-US" baseline="0" dirty="0" smtClean="0"/>
              <a:t>We wish to study how network resources are utilized across different protocol layers for real users</a:t>
            </a:r>
          </a:p>
          <a:p>
            <a:r>
              <a:rPr lang="en-US" baseline="0" dirty="0" smtClean="0"/>
              <a:t>And evaluate the benefits of bandwidth improvement for mobile applications and essential network protocols to identify their limitations.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1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by introducing</a:t>
            </a:r>
            <a:r>
              <a:rPr lang="en-US" baseline="0" dirty="0" smtClean="0"/>
              <a:t> the LTE network topology.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UE or user equipment is connected with the </a:t>
            </a:r>
            <a:r>
              <a:rPr lang="en-US" baseline="0" dirty="0" err="1" smtClean="0"/>
              <a:t>eNB</a:t>
            </a:r>
            <a:r>
              <a:rPr lang="en-US" baseline="0" dirty="0" smtClean="0"/>
              <a:t> in the Radio Access Network via wireless signals.</a:t>
            </a:r>
          </a:p>
          <a:p>
            <a:r>
              <a:rPr lang="en-US" baseline="0" dirty="0" smtClean="0"/>
              <a:t>The traffic then goes through the monitor, gateways, proxy and firewalls in the core network, before entering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our data set is collected at the monitor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set covers a fixed set of 22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eNBs</a:t>
            </a:r>
            <a:r>
              <a:rPr lang="en-US" baseline="0" dirty="0" smtClean="0"/>
              <a:t> at a large metropolitan area in the U.S. with over 300,000 subscribers.</a:t>
            </a:r>
          </a:p>
          <a:p>
            <a:r>
              <a:rPr lang="en-US" baseline="0" dirty="0" smtClean="0"/>
              <a:t>There are 3.8 billion packets corresponding to 3TB of LTE traffic and the data set is collected over 10 consecutive days.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The data includes IP and TCP/UDP packet header and HTTP header,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notice one problem for LTE networks when</a:t>
            </a:r>
            <a:r>
              <a:rPr lang="en-US" baseline="0" dirty="0" smtClean="0"/>
              <a:t> transferring large-size objects.</a:t>
            </a:r>
          </a:p>
          <a:p>
            <a:r>
              <a:rPr lang="en-US" baseline="0" dirty="0" smtClean="0"/>
              <a:t>TCP uses a window to allow sending bytes without requiring acknowledgements of all previous bytes.</a:t>
            </a:r>
          </a:p>
          <a:p>
            <a:r>
              <a:rPr lang="en-US" baseline="0" dirty="0" smtClean="0"/>
              <a:t>Such unacknowledged TCP bytes can be called bytes in flight.</a:t>
            </a:r>
          </a:p>
          <a:p>
            <a:r>
              <a:rPr lang="en-US" baseline="0" dirty="0" smtClean="0"/>
              <a:t>In LTE networks, there are large buffers that can hold bytes in flight and in this figure, we can observe that when the bytes in flight grows, the RTT significantly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Such high queueing delay may cause unexpected</a:t>
            </a:r>
            <a:r>
              <a:rPr lang="en-US" baseline="0" dirty="0" smtClean="0"/>
              <a:t> TCP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one example. This figure shows the TCP sequence number vs. time plot of an LTE user downloading a music file.</a:t>
            </a:r>
          </a:p>
          <a:p>
            <a:r>
              <a:rPr lang="en-US" baseline="0" dirty="0" smtClean="0"/>
              <a:t>Each dot in the figure corresponds to either a data packet or an ACK packet.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vertical</a:t>
            </a:r>
            <a:r>
              <a:rPr lang="en-US" baseline="0" dirty="0" smtClean="0"/>
              <a:t> gap between data and ACK curve indicates the bytes in flight</a:t>
            </a:r>
          </a:p>
          <a:p>
            <a:r>
              <a:rPr lang="en-US" baseline="0" dirty="0" smtClean="0"/>
              <a:t>And we clearly see that the bytes in flight is growing as the downloading proceeds.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0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55F8C-A24F-E44E-8FE2-490E6AB7A9C1}" type="datetime1">
              <a:rPr lang="en-US" smtClean="0"/>
              <a:t>9/15/13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F1F-008F-4A4A-B52B-76557B2AF745}" type="datetime1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4286-02F0-B142-B9AE-F26714486658}" type="datetime1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726-CD8A-3F44-A765-DFBDE263E07F}" type="datetime1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952E-EA90-2744-BD8A-EA65A37DDFFD}" type="datetime1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97DB-337E-D747-BDCA-7D4EA58F34DE}" type="datetime1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888-6F73-8C48-9AEF-56ACAFED1EA6}" type="datetime1">
              <a:rPr lang="en-US" smtClean="0"/>
              <a:t>9/15/13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D21-31CF-1946-81C5-D4C991BBB99A}" type="datetime1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F86-424B-A744-9275-DB264E2AB347}" type="datetime1">
              <a:rPr lang="en-US" smtClean="0"/>
              <a:t>9/15/13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A8CFDCB-E4D7-5C43-9B79-7B381776AEDE}" type="datetime1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CEEC9D-CC9A-904B-AA2A-EE90D4279EE1}" type="datetime1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48DEA4E-752D-B946-B71F-B92FC18D8D09}" type="datetime1">
              <a:rPr lang="en-US" smtClean="0"/>
              <a:t>9/15/13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171504"/>
            <a:ext cx="9114118" cy="21789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0090"/>
                </a:solidFill>
              </a:rPr>
              <a:t>An In-depth Study of LTE: Effect of Network Protocol and Application Behavior on Performance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51303" y="3622464"/>
            <a:ext cx="8567932" cy="15299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Junxian Huang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Feng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Qian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Yihua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Guo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Yuanyuan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Zhou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Qiang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Xu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 Morley Mao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</a:rPr>
              <a:t>1  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Subhabrata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Sen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  Oliver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Spatscheck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2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300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University of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Michigan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AT&amp;T Labs - Research</a:t>
            </a:r>
          </a:p>
          <a:p>
            <a:pPr algn="ctr"/>
            <a:endParaRPr lang="en-US" sz="23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2689" y="6228008"/>
            <a:ext cx="1922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i="1" dirty="0" smtClean="0">
                <a:solidFill>
                  <a:schemeClr val="bg1"/>
                </a:solidFill>
              </a:rPr>
              <a:t>August 15, 2013</a:t>
            </a:r>
            <a:endParaRPr lang="en-US" altLang="zh-CN" i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30" y="29883"/>
            <a:ext cx="1628588" cy="156458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247"/>
            <a:ext cx="2552311" cy="147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628" y="274638"/>
            <a:ext cx="899537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Similar Observations in Controlled Experiments</a:t>
            </a:r>
            <a:endParaRPr lang="en-US" sz="3600" dirty="0"/>
          </a:p>
        </p:txBody>
      </p:sp>
      <p:pic>
        <p:nvPicPr>
          <p:cNvPr id="5" name="Picture 4" descr="rtt_bif_linux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3" y="1313770"/>
            <a:ext cx="5200784" cy="2725712"/>
          </a:xfrm>
          <a:prstGeom prst="rect">
            <a:avLst/>
          </a:prstGeom>
        </p:spPr>
      </p:pic>
      <p:pic>
        <p:nvPicPr>
          <p:cNvPr id="6" name="Picture 5" descr="rtt_bif_veriz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81" y="3873904"/>
            <a:ext cx="5386460" cy="282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2234" y="1606523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LTE Carrier A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8565" y="4218902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LTE Carrier B</a:t>
            </a:r>
            <a:endParaRPr lang="en-US" sz="24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Queueing </a:t>
            </a:r>
            <a:r>
              <a:rPr lang="en-US" dirty="0"/>
              <a:t>D</a:t>
            </a:r>
            <a:r>
              <a:rPr lang="en-US" dirty="0" smtClean="0"/>
              <a:t>elay Causes Unexpected TCP Behavior</a:t>
            </a:r>
            <a:endParaRPr lang="en-US" dirty="0"/>
          </a:p>
        </p:txBody>
      </p:sp>
      <p:pic>
        <p:nvPicPr>
          <p:cNvPr id="5" name="Picture 4" descr="seq_ack_dupack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7" y="2185157"/>
            <a:ext cx="7144487" cy="41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Queueing Delay Causes Unexpected TCP Behavior</a:t>
            </a:r>
          </a:p>
        </p:txBody>
      </p:sp>
      <p:pic>
        <p:nvPicPr>
          <p:cNvPr id="5" name="Picture 4" descr="seq_ack_dupack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7" y="2185157"/>
            <a:ext cx="7144487" cy="4114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6861" y="339629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bytes in flight growing</a:t>
            </a:r>
            <a:endParaRPr lang="en-US" sz="2000" b="1" dirty="0">
              <a:solidFill>
                <a:srgbClr val="3366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80919" y="4052373"/>
            <a:ext cx="0" cy="542219"/>
          </a:xfrm>
          <a:prstGeom prst="straightConnector1">
            <a:avLst/>
          </a:prstGeom>
          <a:ln w="60325" cmpd="sng">
            <a:solidFill>
              <a:srgbClr val="FF66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53945" y="3881146"/>
            <a:ext cx="1469890" cy="1327010"/>
          </a:xfrm>
          <a:prstGeom prst="straightConnector1">
            <a:avLst/>
          </a:prstGeom>
          <a:ln w="60325" cmpd="sng">
            <a:solidFill>
              <a:srgbClr val="FF66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Queueing Delay Causes Unexpected TCP Behavior</a:t>
            </a:r>
          </a:p>
        </p:txBody>
      </p:sp>
      <p:pic>
        <p:nvPicPr>
          <p:cNvPr id="5" name="Picture 4" descr="seq_ack_dupack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7" y="2185157"/>
            <a:ext cx="7144487" cy="4114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5399" y="3038990"/>
            <a:ext cx="1562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A1F28"/>
                </a:solidFill>
              </a:rPr>
              <a:t>Packet loss</a:t>
            </a:r>
            <a:endParaRPr lang="en-US" sz="2000" b="1" dirty="0">
              <a:solidFill>
                <a:srgbClr val="DA1F28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6648" y="3510154"/>
            <a:ext cx="0" cy="542219"/>
          </a:xfrm>
          <a:prstGeom prst="straightConnector1">
            <a:avLst/>
          </a:prstGeom>
          <a:ln w="57150" cmpd="sng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Queueing Delay Causes Unexpected TCP Behavior</a:t>
            </a:r>
          </a:p>
        </p:txBody>
      </p:sp>
      <p:pic>
        <p:nvPicPr>
          <p:cNvPr id="5" name="Picture 4" descr="seq_ack_dupack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7" y="2185157"/>
            <a:ext cx="7144487" cy="4114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5399" y="3038990"/>
            <a:ext cx="2617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A1F28"/>
                </a:solidFill>
              </a:rPr>
              <a:t>Fast retransmission</a:t>
            </a:r>
            <a:endParaRPr lang="en-US" sz="2000" b="1" dirty="0">
              <a:solidFill>
                <a:srgbClr val="DA1F28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95190" y="3510154"/>
            <a:ext cx="285416" cy="542219"/>
          </a:xfrm>
          <a:prstGeom prst="straightConnector1">
            <a:avLst/>
          </a:prstGeom>
          <a:ln w="57150" cmpd="sng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448114"/>
            <a:ext cx="825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Fast retransmission allows TCP to directly send the lost </a:t>
            </a:r>
            <a:r>
              <a:rPr lang="en-US" sz="2000" b="1" dirty="0" smtClean="0">
                <a:solidFill>
                  <a:srgbClr val="3366FF"/>
                </a:solidFill>
              </a:rPr>
              <a:t>segment 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to </a:t>
            </a:r>
            <a:r>
              <a:rPr lang="en-US" sz="2000" b="1" dirty="0">
                <a:solidFill>
                  <a:srgbClr val="3366FF"/>
                </a:solidFill>
              </a:rPr>
              <a:t>the receiver possibly preventing retransmission </a:t>
            </a:r>
            <a:r>
              <a:rPr lang="en-US" sz="2000" b="1" dirty="0" smtClean="0">
                <a:solidFill>
                  <a:srgbClr val="3366FF"/>
                </a:solidFill>
              </a:rPr>
              <a:t>timeout</a:t>
            </a:r>
            <a:endParaRPr lang="en-US" sz="2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50" y="0"/>
            <a:ext cx="8515550" cy="113483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Queueing Delay Causes Unexpected TCP Behavior</a:t>
            </a:r>
          </a:p>
        </p:txBody>
      </p:sp>
      <p:pic>
        <p:nvPicPr>
          <p:cNvPr id="5" name="Picture 4" descr="seq_ack_dupack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7" y="2185157"/>
            <a:ext cx="7144487" cy="4114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1536" y="2824666"/>
            <a:ext cx="1727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A1F28"/>
                </a:solidFill>
              </a:rPr>
              <a:t>RTT: 262ms</a:t>
            </a:r>
          </a:p>
          <a:p>
            <a:r>
              <a:rPr lang="en-US" sz="2000" b="1" dirty="0" smtClean="0">
                <a:solidFill>
                  <a:srgbClr val="DA1F28"/>
                </a:solidFill>
              </a:rPr>
              <a:t>RTO: 290ms</a:t>
            </a:r>
            <a:endParaRPr lang="en-US" sz="2000" b="1" dirty="0">
              <a:solidFill>
                <a:srgbClr val="DA1F28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95190" y="3510154"/>
            <a:ext cx="0" cy="984556"/>
          </a:xfrm>
          <a:prstGeom prst="straightConnector1">
            <a:avLst/>
          </a:prstGeom>
          <a:ln w="57150" cmpd="sng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250" y="1256962"/>
            <a:ext cx="917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TCP uses RTT estimate to update retransmission timeout (RTO)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However, TCP does </a:t>
            </a:r>
            <a:r>
              <a:rPr lang="en-US" sz="2000" b="1" dirty="0" smtClean="0">
                <a:solidFill>
                  <a:srgbClr val="DA1F28"/>
                </a:solidFill>
              </a:rPr>
              <a:t>not</a:t>
            </a:r>
            <a:r>
              <a:rPr lang="en-US" sz="2000" b="1" dirty="0" smtClean="0">
                <a:solidFill>
                  <a:srgbClr val="3366FF"/>
                </a:solidFill>
              </a:rPr>
              <a:t> update RTO based on duplicate ACKs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4705788" y="4448366"/>
            <a:ext cx="349633" cy="570831"/>
          </a:xfrm>
          <a:prstGeom prst="rightBrace">
            <a:avLst>
              <a:gd name="adj1" fmla="val 31767"/>
              <a:gd name="adj2" fmla="val 50000"/>
            </a:avLst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99461" y="487579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DA1F28"/>
                </a:solidFill>
              </a:rPr>
              <a:t>Duplicate ACKs</a:t>
            </a:r>
            <a:endParaRPr lang="en-US" b="1" dirty="0">
              <a:solidFill>
                <a:srgbClr val="DA1F28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754932"/>
              </p:ext>
            </p:extLst>
          </p:nvPr>
        </p:nvGraphicFramePr>
        <p:xfrm>
          <a:off x="2954468" y="1964848"/>
          <a:ext cx="3558359" cy="38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Equation" r:id="rId5" imgW="1536700" imgH="165100" progId="Equation.3">
                  <p:embed/>
                </p:oleObj>
              </mc:Choice>
              <mc:Fallback>
                <p:oleObj name="Equation" r:id="rId5" imgW="153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4468" y="1964848"/>
                        <a:ext cx="3558359" cy="382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3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Queueing Delay Causes </a:t>
            </a:r>
            <a:r>
              <a:rPr lang="en-US" dirty="0" smtClean="0"/>
              <a:t>Undesired Slow Start</a:t>
            </a:r>
            <a:endParaRPr lang="en-US" dirty="0"/>
          </a:p>
        </p:txBody>
      </p:sp>
      <p:pic>
        <p:nvPicPr>
          <p:cNvPr id="5" name="Picture 4" descr="seq_ack_dupack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7" y="2185157"/>
            <a:ext cx="7144487" cy="4114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8714" y="2553556"/>
            <a:ext cx="2769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A1F28"/>
                </a:solidFill>
              </a:rPr>
              <a:t>RTT: 356ms</a:t>
            </a:r>
          </a:p>
          <a:p>
            <a:r>
              <a:rPr lang="en-US" sz="2000" b="1" dirty="0" smtClean="0">
                <a:solidFill>
                  <a:srgbClr val="DA1F28"/>
                </a:solidFill>
              </a:rPr>
              <a:t>RTO: 290ms</a:t>
            </a:r>
          </a:p>
          <a:p>
            <a:r>
              <a:rPr lang="en-US" sz="2000" b="1" dirty="0" smtClean="0">
                <a:solidFill>
                  <a:srgbClr val="DA1F28"/>
                </a:solidFill>
              </a:rPr>
              <a:t>RTT &gt; RTO, timeout!</a:t>
            </a:r>
            <a:endParaRPr lang="en-US" sz="2000" b="1" dirty="0">
              <a:solidFill>
                <a:srgbClr val="DA1F28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23207" y="3510154"/>
            <a:ext cx="0" cy="984556"/>
          </a:xfrm>
          <a:prstGeom prst="straightConnector1">
            <a:avLst/>
          </a:prstGeom>
          <a:ln w="57150" cmpd="sng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250" y="1448114"/>
            <a:ext cx="91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Retransmission timeout causes slow start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7898" y="45447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DA1F28"/>
                </a:solidFill>
              </a:rPr>
              <a:t>Slow start</a:t>
            </a:r>
            <a:endParaRPr lang="en-US" b="1" dirty="0">
              <a:solidFill>
                <a:srgbClr val="DA1F28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5333701" y="4056008"/>
            <a:ext cx="349633" cy="684998"/>
          </a:xfrm>
          <a:prstGeom prst="rightBrace">
            <a:avLst>
              <a:gd name="adj1" fmla="val 31767"/>
              <a:gd name="adj2" fmla="val 50000"/>
            </a:avLst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all large TCP flows (&gt;1 MB)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61%</a:t>
            </a:r>
            <a:r>
              <a:rPr lang="en-US" dirty="0" smtClean="0"/>
              <a:t> have at least one packet loss</a:t>
            </a:r>
          </a:p>
          <a:p>
            <a:pPr lvl="2"/>
            <a:r>
              <a:rPr lang="en-US" sz="2300" dirty="0" smtClean="0"/>
              <a:t>Within them, 20% have undesired slow start.</a:t>
            </a:r>
          </a:p>
          <a:p>
            <a:r>
              <a:rPr lang="en-US" dirty="0" smtClean="0"/>
              <a:t>Example: </a:t>
            </a:r>
            <a:r>
              <a:rPr lang="en-US" dirty="0"/>
              <a:t>a </a:t>
            </a:r>
            <a:r>
              <a:rPr lang="en-US" dirty="0" smtClean="0"/>
              <a:t>3-minute flow</a:t>
            </a:r>
          </a:p>
          <a:p>
            <a:pPr lvl="1"/>
            <a:r>
              <a:rPr lang="en-US" dirty="0" smtClean="0"/>
              <a:t>50 undesired slow starts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verage </a:t>
            </a:r>
            <a:r>
              <a:rPr lang="en-US" dirty="0"/>
              <a:t>throughput of only </a:t>
            </a:r>
            <a:r>
              <a:rPr lang="en-US" dirty="0" smtClean="0">
                <a:solidFill>
                  <a:srgbClr val="DA1F28"/>
                </a:solidFill>
              </a:rPr>
              <a:t>2.8Mbps</a:t>
            </a:r>
          </a:p>
          <a:p>
            <a:pPr lvl="1"/>
            <a:r>
              <a:rPr lang="en-US" dirty="0" smtClean="0"/>
              <a:t>The available </a:t>
            </a:r>
            <a:r>
              <a:rPr lang="en-US" dirty="0"/>
              <a:t>bandwidth 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A1F28"/>
                </a:solidFill>
              </a:rPr>
              <a:t>10Mbps</a:t>
            </a:r>
            <a:endParaRPr lang="en-US" dirty="0">
              <a:solidFill>
                <a:srgbClr val="DA1F28"/>
              </a:solidFill>
            </a:endParaRPr>
          </a:p>
          <a:p>
            <a:r>
              <a:rPr lang="en-US" dirty="0" smtClean="0"/>
              <a:t>TCP SACK can be used to mitigate undesired slow start</a:t>
            </a:r>
          </a:p>
          <a:p>
            <a:pPr lvl="1"/>
            <a:r>
              <a:rPr lang="en-US" dirty="0" smtClean="0"/>
              <a:t>SACK enabled </a:t>
            </a: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82.3%</a:t>
            </a:r>
            <a:r>
              <a:rPr lang="en-US" dirty="0"/>
              <a:t> of all duplicate </a:t>
            </a:r>
            <a:r>
              <a:rPr lang="en-US" dirty="0" smtClean="0"/>
              <a:t>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Prevalence of the Undesired </a:t>
            </a:r>
            <a:br>
              <a:rPr lang="en-US" dirty="0" smtClean="0"/>
            </a:br>
            <a:r>
              <a:rPr lang="en-US" dirty="0" smtClean="0"/>
              <a:t>Slow-start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6228"/>
            <a:ext cx="8229600" cy="5021063"/>
          </a:xfrm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Data collection and data set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Abnormal TCP behavior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Bandwidth estimation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Inefficient Resource Usage of Applications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Conclusion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understanding </a:t>
            </a:r>
            <a:r>
              <a:rPr lang="en-US" dirty="0"/>
              <a:t>the network utilization efficiency of </a:t>
            </a:r>
            <a:r>
              <a:rPr lang="en-US" dirty="0" smtClean="0"/>
              <a:t>mobile applications</a:t>
            </a:r>
          </a:p>
          <a:p>
            <a:r>
              <a:rPr lang="en-US" dirty="0" smtClean="0"/>
              <a:t>Active probing is not representative</a:t>
            </a:r>
          </a:p>
          <a:p>
            <a:r>
              <a:rPr lang="en-US" dirty="0" smtClean="0"/>
              <a:t>High-level approach: identify short periods during which the sending rate exceeds the wireless link capacity and measure the receiving rate to infer the bandwidth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744" y="274638"/>
            <a:ext cx="8860256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Bandwidth Estimation </a:t>
            </a:r>
            <a:br>
              <a:rPr lang="en-US" sz="3600" dirty="0" smtClean="0"/>
            </a:br>
            <a:r>
              <a:rPr lang="en-US" sz="3600" dirty="0" smtClean="0"/>
              <a:t>From Passive Traces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55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09" y="4479418"/>
            <a:ext cx="2611991" cy="23785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9" y="1253980"/>
            <a:ext cx="8478889" cy="4959605"/>
          </a:xfrm>
        </p:spPr>
        <p:txBody>
          <a:bodyPr>
            <a:normAutofit/>
          </a:bodyPr>
          <a:lstStyle/>
          <a:p>
            <a:r>
              <a:rPr lang="en-US" dirty="0"/>
              <a:t>4G </a:t>
            </a:r>
            <a:r>
              <a:rPr lang="en-US" b="1" dirty="0"/>
              <a:t>LTE </a:t>
            </a:r>
            <a:r>
              <a:rPr lang="en-US" b="1" dirty="0" smtClean="0"/>
              <a:t>(Long </a:t>
            </a:r>
            <a:r>
              <a:rPr lang="en-US" b="1" dirty="0"/>
              <a:t>Term Evolution)</a:t>
            </a:r>
            <a:r>
              <a:rPr lang="en-US" dirty="0"/>
              <a:t> </a:t>
            </a:r>
            <a:r>
              <a:rPr lang="en-US" dirty="0" smtClean="0"/>
              <a:t>is future trend</a:t>
            </a:r>
          </a:p>
          <a:p>
            <a:pPr lvl="1"/>
            <a:r>
              <a:rPr lang="en-US" dirty="0" smtClean="0"/>
              <a:t>Initiated by 3GPP in 2004</a:t>
            </a:r>
          </a:p>
          <a:p>
            <a:pPr lvl="1"/>
            <a:r>
              <a:rPr lang="en-US" dirty="0" smtClean="0"/>
              <a:t>Entered commercial markets in 2009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ow available in more than 10 countries</a:t>
            </a:r>
            <a:endParaRPr lang="en-US" dirty="0"/>
          </a:p>
          <a:p>
            <a:r>
              <a:rPr lang="en-US" dirty="0"/>
              <a:t>LTE uses unique backhaul and radio network </a:t>
            </a:r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Much </a:t>
            </a:r>
            <a:r>
              <a:rPr lang="en-US" dirty="0"/>
              <a:t>higher available bandwidth and lower </a:t>
            </a:r>
            <a:r>
              <a:rPr lang="en-US" dirty="0" smtClean="0"/>
              <a:t>RTT, compared </a:t>
            </a:r>
            <a:r>
              <a:rPr lang="en-US" dirty="0"/>
              <a:t>with </a:t>
            </a:r>
            <a:r>
              <a:rPr lang="en-US" dirty="0" smtClean="0"/>
              <a:t>3G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"/>
            <a:ext cx="8833077" cy="1611744"/>
          </a:xfrm>
        </p:spPr>
        <p:txBody>
          <a:bodyPr>
            <a:normAutofit/>
          </a:bodyPr>
          <a:lstStyle/>
          <a:p>
            <a:r>
              <a:rPr lang="en-US" dirty="0" smtClean="0"/>
              <a:t>LTE is New, Requires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lgorithm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70" r="-10270"/>
          <a:stretch>
            <a:fillRect/>
          </a:stretch>
        </p:blipFill>
        <p:spPr>
          <a:xfrm>
            <a:off x="0" y="1417638"/>
            <a:ext cx="8229600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Bandwidth Estimation 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5823" y="6007100"/>
            <a:ext cx="3927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Typical TCP data transfer </a:t>
            </a:r>
          </a:p>
        </p:txBody>
      </p:sp>
    </p:spTree>
    <p:extLst>
      <p:ext uri="{BB962C8B-B14F-4D97-AF65-F5344CB8AC3E}">
        <p14:creationId xmlns:p14="http://schemas.microsoft.com/office/powerpoint/2010/main" val="508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lgorithm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70" r="-10270"/>
          <a:stretch>
            <a:fillRect/>
          </a:stretch>
        </p:blipFill>
        <p:spPr>
          <a:xfrm>
            <a:off x="-328229" y="1802899"/>
            <a:ext cx="7073952" cy="3890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Bandwidth Estimation Algorithm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34057" y="2169706"/>
            <a:ext cx="2943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S: packet size</a:t>
            </a:r>
          </a:p>
          <a:p>
            <a:r>
              <a:rPr lang="en-US" sz="2000" dirty="0" smtClean="0"/>
              <a:t>Sending rate between 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and t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is</a:t>
            </a:r>
            <a:endParaRPr lang="en-US" sz="2000" dirty="0"/>
          </a:p>
        </p:txBody>
      </p:sp>
      <p:pic>
        <p:nvPicPr>
          <p:cNvPr id="8" name="Picture 7" descr="Screen Shot 2013-04-17 at 12.29.44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98" y="3560962"/>
            <a:ext cx="2731716" cy="13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lgorithm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70" r="-10270"/>
          <a:stretch>
            <a:fillRect/>
          </a:stretch>
        </p:blipFill>
        <p:spPr>
          <a:xfrm>
            <a:off x="-328229" y="1802899"/>
            <a:ext cx="7073952" cy="3890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Bandwidth Estimation Algorithm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34057" y="2169706"/>
            <a:ext cx="30175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UE’s </a:t>
            </a:r>
            <a:r>
              <a:rPr lang="en-US" sz="2000" dirty="0"/>
              <a:t>perspective,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receiving rate for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n − 2 packets is </a:t>
            </a:r>
          </a:p>
        </p:txBody>
      </p:sp>
      <p:pic>
        <p:nvPicPr>
          <p:cNvPr id="9" name="Picture 8" descr="Screen Shot 2013-04-17 at 12.29.48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19" y="3581731"/>
            <a:ext cx="2743867" cy="12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lgorithm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70" r="-10270"/>
          <a:stretch>
            <a:fillRect/>
          </a:stretch>
        </p:blipFill>
        <p:spPr>
          <a:xfrm>
            <a:off x="-328229" y="1802899"/>
            <a:ext cx="7073952" cy="3890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Bandwidth Estimation Algorithm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34057" y="2169706"/>
            <a:ext cx="32917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Typically</a:t>
            </a:r>
            <a:r>
              <a:rPr lang="en-US" sz="2000" dirty="0"/>
              <a:t>, t</a:t>
            </a:r>
            <a:r>
              <a:rPr lang="en-US" sz="2000" baseline="-25000" dirty="0"/>
              <a:t>2</a:t>
            </a:r>
            <a:r>
              <a:rPr lang="en-US" sz="2000" dirty="0"/>
              <a:t> is very </a:t>
            </a:r>
            <a:r>
              <a:rPr lang="en-US" sz="2000" dirty="0" smtClean="0"/>
              <a:t>close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and similarly for </a:t>
            </a:r>
            <a:endParaRPr lang="en-US" sz="2000" dirty="0" smtClean="0"/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 </a:t>
            </a:r>
            <a:r>
              <a:rPr lang="en-US" sz="2000" dirty="0"/>
              <a:t>and t</a:t>
            </a:r>
            <a:r>
              <a:rPr lang="en-US" sz="2000" baseline="-25000" dirty="0"/>
              <a:t>6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6" name="Picture 5" descr="Screen Shot 2013-04-17 at 12.33.31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37" y="3575863"/>
            <a:ext cx="2845078" cy="12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lgorithm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70" r="-10270"/>
          <a:stretch>
            <a:fillRect/>
          </a:stretch>
        </p:blipFill>
        <p:spPr>
          <a:xfrm>
            <a:off x="-328229" y="1802899"/>
            <a:ext cx="7073952" cy="3890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Bandwidth Estimation Algorithm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4917" y="1727367"/>
            <a:ext cx="33377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the TCP Timestamp</a:t>
            </a:r>
          </a:p>
          <a:p>
            <a:r>
              <a:rPr lang="en-US" sz="2000" dirty="0" smtClean="0"/>
              <a:t>option to calculate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</a:t>
            </a:r>
            <a:r>
              <a:rPr lang="en-US" sz="2000" dirty="0"/>
              <a:t>−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(G is a measurable</a:t>
            </a:r>
            <a:br>
              <a:rPr lang="en-US" sz="2000" dirty="0" smtClean="0"/>
            </a:br>
            <a:r>
              <a:rPr lang="en-US" sz="2000" dirty="0" smtClean="0"/>
              <a:t>constant)</a:t>
            </a:r>
            <a:endParaRPr lang="en-US" sz="2000" baseline="-25000" dirty="0"/>
          </a:p>
          <a:p>
            <a:endParaRPr lang="en-US" sz="2000" dirty="0"/>
          </a:p>
        </p:txBody>
      </p:sp>
      <p:pic>
        <p:nvPicPr>
          <p:cNvPr id="7" name="Picture 6" descr="Screen Shot 2013-04-17 at 12.35.20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64" y="3462767"/>
            <a:ext cx="3295111" cy="9325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33848" y="4624804"/>
            <a:ext cx="3157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93%</a:t>
            </a:r>
            <a:r>
              <a:rPr lang="en-US" sz="2000" dirty="0" smtClean="0"/>
              <a:t> </a:t>
            </a:r>
            <a:r>
              <a:rPr lang="en-US" sz="2000" dirty="0"/>
              <a:t>of </a:t>
            </a:r>
            <a:r>
              <a:rPr lang="en-US" sz="2000" dirty="0" smtClean="0"/>
              <a:t>TCP </a:t>
            </a:r>
            <a:r>
              <a:rPr lang="en-US" sz="2000" dirty="0"/>
              <a:t>flows </a:t>
            </a:r>
            <a:r>
              <a:rPr lang="en-US" sz="2000" dirty="0" smtClean="0"/>
              <a:t>have the TCP Timestamp option enabled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6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a list of {(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snd</a:t>
            </a:r>
            <a:r>
              <a:rPr lang="en-US" dirty="0" smtClean="0"/>
              <a:t> 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rcv</a:t>
            </a:r>
            <a:r>
              <a:rPr lang="en-US" baseline="-25000" dirty="0" smtClean="0"/>
              <a:t> </a:t>
            </a:r>
            <a:r>
              <a:rPr lang="en-US" dirty="0" smtClean="0"/>
              <a:t>)} by sliding a window along the flow</a:t>
            </a:r>
          </a:p>
          <a:p>
            <a:r>
              <a:rPr lang="en-US" dirty="0"/>
              <a:t>{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rcv</a:t>
            </a:r>
            <a:r>
              <a:rPr lang="en-US" dirty="0" smtClean="0"/>
              <a:t>} is the estimated bandwidth</a:t>
            </a:r>
          </a:p>
          <a:p>
            <a:pPr lvl="1"/>
            <a:r>
              <a:rPr lang="en-US" dirty="0" smtClean="0"/>
              <a:t>Some restrictions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snd</a:t>
            </a:r>
            <a:r>
              <a:rPr lang="en-US" baseline="-25000" dirty="0" smtClean="0"/>
              <a:t> </a:t>
            </a:r>
            <a:r>
              <a:rPr lang="en-US" dirty="0" smtClean="0"/>
              <a:t>applies (details in paper)</a:t>
            </a:r>
          </a:p>
          <a:p>
            <a:r>
              <a:rPr lang="en-US" dirty="0" smtClean="0"/>
              <a:t>Estimation </a:t>
            </a:r>
            <a:r>
              <a:rPr lang="en-US" dirty="0"/>
              <a:t>error </a:t>
            </a:r>
            <a:r>
              <a:rPr lang="en-US" b="1" dirty="0" smtClean="0">
                <a:solidFill>
                  <a:srgbClr val="FF0000"/>
                </a:solidFill>
              </a:rPr>
              <a:t>&lt;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b="1" dirty="0" smtClean="0">
                <a:solidFill>
                  <a:srgbClr val="FF0000"/>
                </a:solidFill>
              </a:rPr>
              <a:t>% </a:t>
            </a:r>
            <a:r>
              <a:rPr lang="en-US" dirty="0" smtClean="0"/>
              <a:t>based on local </a:t>
            </a:r>
            <a:r>
              <a:rPr lang="en-US" dirty="0" err="1" smtClean="0"/>
              <a:t>exprs</a:t>
            </a:r>
            <a:endParaRPr lang="en-US" dirty="0" smtClean="0"/>
          </a:p>
          <a:p>
            <a:r>
              <a:rPr lang="en-US" dirty="0" smtClean="0"/>
              <a:t>Estimated the available bandwidth for over </a:t>
            </a:r>
            <a:r>
              <a:rPr lang="en-US" dirty="0">
                <a:solidFill>
                  <a:srgbClr val="FF0000"/>
                </a:solidFill>
              </a:rPr>
              <a:t>90%</a:t>
            </a:r>
            <a:r>
              <a:rPr lang="en-US" dirty="0"/>
              <a:t> of the large </a:t>
            </a:r>
            <a:r>
              <a:rPr lang="en-US" dirty="0" smtClean="0"/>
              <a:t>(&gt; 1MB) downlink flows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Bandwidth Estimation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low bandwidth utilization</a:t>
            </a:r>
          </a:p>
          <a:p>
            <a:pPr lvl="1"/>
            <a:r>
              <a:rPr lang="en-US" dirty="0" smtClean="0"/>
              <a:t>Median: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/>
              <a:t>Average: </a:t>
            </a:r>
            <a:r>
              <a:rPr lang="en-US" dirty="0">
                <a:solidFill>
                  <a:srgbClr val="FF0000"/>
                </a:solidFill>
              </a:rPr>
              <a:t>35%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71%</a:t>
            </a:r>
            <a:r>
              <a:rPr lang="en-US" dirty="0" smtClean="0"/>
              <a:t> </a:t>
            </a:r>
            <a:r>
              <a:rPr lang="en-US" dirty="0"/>
              <a:t>of the large flows, the bandwidth utilization ratio is below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r>
              <a:rPr lang="en-US" dirty="0" smtClean="0"/>
              <a:t>Reasons for underutilization</a:t>
            </a:r>
          </a:p>
          <a:p>
            <a:pPr lvl="1"/>
            <a:r>
              <a:rPr lang="en-US" dirty="0" smtClean="0"/>
              <a:t>Small object size</a:t>
            </a:r>
          </a:p>
          <a:p>
            <a:pPr lvl="1"/>
            <a:r>
              <a:rPr lang="en-US" dirty="0" smtClean="0"/>
              <a:t>Insufficient receiver buffer</a:t>
            </a:r>
          </a:p>
          <a:p>
            <a:pPr lvl="1"/>
            <a:r>
              <a:rPr lang="en-US" dirty="0" smtClean="0"/>
              <a:t>Inefficient TCP behaviors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Bandwidth Utilization by Real Applications in LTE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Bandwidth </a:t>
            </a:r>
            <a:r>
              <a:rPr lang="en-US" dirty="0" smtClean="0">
                <a:effectLst/>
              </a:rPr>
              <a:t>Estimation Timeline </a:t>
            </a:r>
            <a:r>
              <a:rPr lang="en-US" dirty="0">
                <a:effectLst/>
              </a:rPr>
              <a:t>for </a:t>
            </a:r>
            <a:r>
              <a:rPr lang="en-US" dirty="0" smtClean="0">
                <a:effectLst/>
              </a:rPr>
              <a:t>Two Sample Large </a:t>
            </a:r>
            <a:r>
              <a:rPr lang="en-US" dirty="0">
                <a:effectLst/>
              </a:rPr>
              <a:t>TCP </a:t>
            </a:r>
            <a:r>
              <a:rPr lang="en-US" dirty="0" smtClean="0">
                <a:effectLst/>
              </a:rPr>
              <a:t>Flows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0" y="2274309"/>
            <a:ext cx="7385190" cy="42532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8968" y="1848111"/>
            <a:ext cx="661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LTE network has highly varying </a:t>
            </a:r>
            <a:r>
              <a:rPr lang="en-US" sz="2000" b="1" dirty="0">
                <a:solidFill>
                  <a:srgbClr val="3366FF"/>
                </a:solidFill>
              </a:rPr>
              <a:t>available </a:t>
            </a:r>
            <a:r>
              <a:rPr lang="en-US" sz="2000" b="1" dirty="0" smtClean="0">
                <a:solidFill>
                  <a:srgbClr val="3366FF"/>
                </a:solidFill>
              </a:rPr>
              <a:t>bandwidth</a:t>
            </a:r>
            <a:endParaRPr lang="en-US" sz="2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dirty="0"/>
              <a:t>small RTTs, TCP can utilize over 95% of the </a:t>
            </a:r>
            <a:r>
              <a:rPr lang="en-US" dirty="0" smtClean="0"/>
              <a:t>varying available bandwidth</a:t>
            </a:r>
          </a:p>
          <a:p>
            <a:r>
              <a:rPr lang="en-US" dirty="0" smtClean="0"/>
              <a:t>When </a:t>
            </a:r>
            <a:r>
              <a:rPr lang="en-US" dirty="0"/>
              <a:t>RTT exceeds 400∼600ms, the utilization ratio drops to below 50</a:t>
            </a:r>
            <a:r>
              <a:rPr lang="en-US" dirty="0" smtClean="0"/>
              <a:t>%</a:t>
            </a:r>
          </a:p>
          <a:p>
            <a:r>
              <a:rPr lang="en-US" dirty="0" smtClean="0"/>
              <a:t>For </a:t>
            </a:r>
            <a:r>
              <a:rPr lang="en-US" dirty="0"/>
              <a:t>the same RTT, higher variation leads to lower </a:t>
            </a:r>
            <a:r>
              <a:rPr lang="en-US" dirty="0" smtClean="0"/>
              <a:t>utilization</a:t>
            </a:r>
          </a:p>
          <a:p>
            <a:r>
              <a:rPr lang="en-US" dirty="0" smtClean="0"/>
              <a:t>Long </a:t>
            </a:r>
            <a:r>
              <a:rPr lang="en-US" dirty="0"/>
              <a:t>RTTs can degrade TCP performance in the LTE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LTE Bandwidth Variability, RTT and TCP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6228"/>
            <a:ext cx="8229600" cy="5021063"/>
          </a:xfrm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Data collection and data set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Abnormal TCP behavior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Bandwidth estimation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Inefficient Resource Usage of Applications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Conclusion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6106"/>
            <a:ext cx="8229600" cy="4525963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network resources are utilized across different protocol layers for real </a:t>
            </a:r>
            <a:r>
              <a:rPr lang="en-US" dirty="0" smtClean="0"/>
              <a:t>users?</a:t>
            </a:r>
          </a:p>
          <a:p>
            <a:r>
              <a:rPr lang="en-US" dirty="0" smtClean="0"/>
              <a:t>Are </a:t>
            </a:r>
            <a:r>
              <a:rPr lang="en-US" dirty="0"/>
              <a:t>increased bandwidth </a:t>
            </a:r>
            <a:r>
              <a:rPr lang="en-US" dirty="0" smtClean="0"/>
              <a:t>efficiently utilized by mobile apps </a:t>
            </a:r>
            <a:r>
              <a:rPr lang="en-US" dirty="0"/>
              <a:t>and </a:t>
            </a:r>
            <a:r>
              <a:rPr lang="en-US" dirty="0" smtClean="0"/>
              <a:t>network protocols?</a:t>
            </a:r>
          </a:p>
          <a:p>
            <a:r>
              <a:rPr lang="en-US" dirty="0" smtClean="0"/>
              <a:t>Are inefficiencies in 3G networks still prevalent in LTE?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3155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LTE not </a:t>
            </a:r>
            <a:r>
              <a:rPr lang="en-US" sz="2800" dirty="0"/>
              <a:t>extensively studied </a:t>
            </a:r>
            <a:r>
              <a:rPr lang="en-US" sz="2800" dirty="0" smtClean="0"/>
              <a:t>in commercial networks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21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q_ack_shazam_local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0" r="-2360"/>
          <a:stretch>
            <a:fillRect/>
          </a:stretch>
        </p:blipFill>
        <p:spPr>
          <a:xfrm>
            <a:off x="915411" y="2454196"/>
            <a:ext cx="6771526" cy="372407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Inefficient Resource Usage – Limited TCP Receive Window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Shazam</a:t>
            </a:r>
            <a:r>
              <a:rPr lang="en-US" dirty="0" smtClean="0"/>
              <a:t> (iOS app) downloading 1MB audio file</a:t>
            </a:r>
          </a:p>
          <a:p>
            <a:pPr lvl="1"/>
            <a:r>
              <a:rPr lang="en-US" dirty="0" smtClean="0"/>
              <a:t>Ideal download time </a:t>
            </a:r>
            <a:r>
              <a:rPr lang="en-US" b="1" dirty="0" smtClean="0">
                <a:solidFill>
                  <a:srgbClr val="FF0000"/>
                </a:solidFill>
              </a:rPr>
              <a:t>2.5s</a:t>
            </a:r>
            <a:r>
              <a:rPr lang="en-US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actual </a:t>
            </a:r>
            <a:r>
              <a:rPr lang="en-US" b="1" dirty="0" smtClean="0">
                <a:solidFill>
                  <a:srgbClr val="FF0000"/>
                </a:solidFill>
              </a:rPr>
              <a:t>9s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5096" y="3850788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A1F28"/>
                </a:solidFill>
              </a:rPr>
              <a:t>TCP receive </a:t>
            </a:r>
          </a:p>
          <a:p>
            <a:r>
              <a:rPr lang="en-US" sz="2000" b="1" dirty="0" smtClean="0">
                <a:solidFill>
                  <a:srgbClr val="DA1F28"/>
                </a:solidFill>
              </a:rPr>
              <a:t>window full</a:t>
            </a:r>
            <a:endParaRPr lang="en-US" sz="2000" b="1" dirty="0">
              <a:solidFill>
                <a:srgbClr val="DA1F28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148212" y="3607163"/>
            <a:ext cx="866884" cy="597568"/>
          </a:xfrm>
          <a:prstGeom prst="straightConnector1">
            <a:avLst/>
          </a:prstGeom>
          <a:ln w="57150" cmpd="sng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53%</a:t>
            </a:r>
            <a:r>
              <a:rPr lang="en-US" dirty="0" smtClean="0"/>
              <a:t> </a:t>
            </a:r>
            <a:r>
              <a:rPr lang="en-US" dirty="0"/>
              <a:t>of all downlink TCP flows</a:t>
            </a:r>
            <a:r>
              <a:rPr lang="en-US" dirty="0" smtClean="0"/>
              <a:t> </a:t>
            </a:r>
            <a:r>
              <a:rPr lang="en-US" dirty="0"/>
              <a:t>experience full receive </a:t>
            </a:r>
            <a:r>
              <a:rPr lang="en-US" dirty="0" smtClean="0"/>
              <a:t>window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91%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receive window </a:t>
            </a:r>
            <a:r>
              <a:rPr lang="en-US" dirty="0" smtClean="0"/>
              <a:t>bottlenecks happen </a:t>
            </a:r>
            <a:r>
              <a:rPr lang="en-US" dirty="0"/>
              <a:t>in the initial </a:t>
            </a:r>
            <a:r>
              <a:rPr lang="en-US" b="1" dirty="0">
                <a:solidFill>
                  <a:srgbClr val="FF0000"/>
                </a:solidFill>
              </a:rPr>
              <a:t>10%</a:t>
            </a:r>
            <a:r>
              <a:rPr lang="en-US" dirty="0"/>
              <a:t> of the flow </a:t>
            </a:r>
            <a:r>
              <a:rPr lang="en-US" dirty="0" smtClean="0"/>
              <a:t>duration</a:t>
            </a:r>
            <a:endParaRPr lang="en-US" dirty="0"/>
          </a:p>
          <a:p>
            <a:r>
              <a:rPr lang="en-US" dirty="0" smtClean="0"/>
              <a:t>Recommendation: reading </a:t>
            </a:r>
            <a:r>
              <a:rPr lang="en-US" dirty="0"/>
              <a:t>downloaded data from TCP’s receiver buffer quickly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Inefficient Resource Usage – Limited TCP Receive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2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525963"/>
          </a:xfrm>
        </p:spPr>
        <p:txBody>
          <a:bodyPr/>
          <a:lstStyle/>
          <a:p>
            <a:r>
              <a:rPr lang="en-US" dirty="0" smtClean="0"/>
              <a:t>Netflix (iOS app) </a:t>
            </a:r>
            <a:r>
              <a:rPr lang="en-US" b="1" dirty="0">
                <a:solidFill>
                  <a:srgbClr val="3366FF"/>
                </a:solidFill>
              </a:rPr>
              <a:t>periodically</a:t>
            </a:r>
            <a:r>
              <a:rPr lang="en-US" i="1" dirty="0">
                <a:solidFill>
                  <a:srgbClr val="3366FF"/>
                </a:solidFill>
              </a:rPr>
              <a:t> </a:t>
            </a:r>
            <a:r>
              <a:rPr lang="en-US" dirty="0"/>
              <a:t>requests for video chucks every </a:t>
            </a:r>
            <a:r>
              <a:rPr lang="en-US" b="1" dirty="0" smtClean="0">
                <a:solidFill>
                  <a:srgbClr val="FF0000"/>
                </a:solidFill>
              </a:rPr>
              <a:t>10s</a:t>
            </a:r>
          </a:p>
          <a:p>
            <a:pPr lvl="1"/>
            <a:r>
              <a:rPr lang="en-US" dirty="0" smtClean="0"/>
              <a:t>Keeping UE </a:t>
            </a:r>
            <a:r>
              <a:rPr lang="en-US" dirty="0"/>
              <a:t>radio interface always at the high-power </a:t>
            </a:r>
            <a:r>
              <a:rPr lang="en-US" dirty="0" smtClean="0"/>
              <a:t>state, </a:t>
            </a:r>
            <a:r>
              <a:rPr lang="en-US" dirty="0"/>
              <a:t>incurring </a:t>
            </a:r>
            <a:r>
              <a:rPr lang="en-US" dirty="0" smtClean="0"/>
              <a:t>high </a:t>
            </a:r>
            <a:r>
              <a:rPr lang="en-US" dirty="0"/>
              <a:t>energy </a:t>
            </a:r>
            <a:r>
              <a:rPr lang="en-US" dirty="0" smtClean="0"/>
              <a:t>overheads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4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Inefficient </a:t>
            </a:r>
            <a:r>
              <a:rPr lang="en-US" dirty="0" smtClean="0"/>
              <a:t>Resource Usage </a:t>
            </a:r>
            <a:r>
              <a:rPr lang="en-US" dirty="0"/>
              <a:t>– </a:t>
            </a:r>
            <a:r>
              <a:rPr lang="en-US" dirty="0" smtClean="0"/>
              <a:t>Application Design</a:t>
            </a:r>
            <a:endParaRPr lang="en-US" dirty="0"/>
          </a:p>
        </p:txBody>
      </p:sp>
      <p:pic>
        <p:nvPicPr>
          <p:cNvPr id="5" name="Picture 4" descr="netflix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19" y="2937781"/>
            <a:ext cx="6378538" cy="36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6228"/>
            <a:ext cx="8229600" cy="5021063"/>
          </a:xfrm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Data collection and data set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Abnormal TCP behavior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Bandwidth estimation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Inefficient Resource Usage of Applications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Conclusion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464256"/>
            <a:ext cx="9144000" cy="5192046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inefficiencies in LTE</a:t>
            </a:r>
          </a:p>
          <a:p>
            <a:pPr lvl="1"/>
            <a:r>
              <a:rPr lang="en-US" dirty="0" smtClean="0"/>
              <a:t>Undesired </a:t>
            </a:r>
            <a:r>
              <a:rPr lang="en-US" dirty="0"/>
              <a:t>slow </a:t>
            </a:r>
            <a:r>
              <a:rPr lang="en-US" dirty="0" smtClean="0"/>
              <a:t>starts observed in </a:t>
            </a:r>
            <a:r>
              <a:rPr lang="en-US" b="1" dirty="0" smtClean="0">
                <a:solidFill>
                  <a:srgbClr val="FF0000"/>
                </a:solidFill>
              </a:rPr>
              <a:t>12%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large </a:t>
            </a:r>
            <a:r>
              <a:rPr lang="en-US" dirty="0"/>
              <a:t>TCP </a:t>
            </a:r>
            <a:r>
              <a:rPr lang="en-US" dirty="0" smtClean="0"/>
              <a:t>flows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53%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downlink </a:t>
            </a:r>
            <a:r>
              <a:rPr lang="en-US" dirty="0"/>
              <a:t>TCP flows experience </a:t>
            </a:r>
            <a:r>
              <a:rPr lang="en-US" dirty="0" smtClean="0"/>
              <a:t>full TCP receive window</a:t>
            </a:r>
          </a:p>
          <a:p>
            <a:r>
              <a:rPr lang="en-US" dirty="0" smtClean="0"/>
              <a:t>Cross-layer </a:t>
            </a:r>
            <a:r>
              <a:rPr lang="en-US" dirty="0"/>
              <a:t>i</a:t>
            </a:r>
            <a:r>
              <a:rPr lang="en-US" dirty="0" smtClean="0"/>
              <a:t>mprovements needed at diff. layers</a:t>
            </a:r>
          </a:p>
          <a:p>
            <a:pPr lvl="1"/>
            <a:r>
              <a:rPr lang="en-US" dirty="0" smtClean="0"/>
              <a:t>At TCP (</a:t>
            </a:r>
            <a:r>
              <a:rPr lang="en-US" i="1" dirty="0" smtClean="0"/>
              <a:t>e.g.</a:t>
            </a:r>
            <a:r>
              <a:rPr lang="en-US" dirty="0" smtClean="0"/>
              <a:t> updating RTT estimations based on dup ACK)</a:t>
            </a:r>
          </a:p>
          <a:p>
            <a:pPr lvl="1"/>
            <a:r>
              <a:rPr lang="en-US" dirty="0" smtClean="0"/>
              <a:t>At app design (</a:t>
            </a:r>
            <a:r>
              <a:rPr lang="en-US" i="1" dirty="0" smtClean="0"/>
              <a:t>e.g.</a:t>
            </a:r>
            <a:r>
              <a:rPr lang="en-US" dirty="0" smtClean="0"/>
              <a:t> maintaining application-layer buffer to prevent TCP receive window becoming full)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19" y="2086796"/>
            <a:ext cx="4360881" cy="4771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530" y="29883"/>
            <a:ext cx="1628588" cy="156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83" y="589138"/>
            <a:ext cx="8229600" cy="2931146"/>
          </a:xfrm>
          <a:noFill/>
        </p:spPr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Thank you! </a:t>
            </a:r>
            <a:endParaRPr lang="en-US" sz="6600" b="1" i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247"/>
            <a:ext cx="2552311" cy="147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7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6228"/>
            <a:ext cx="8229600" cy="5021063"/>
          </a:xfrm>
        </p:spPr>
        <p:txBody>
          <a:bodyPr/>
          <a:lstStyle/>
          <a:p>
            <a:r>
              <a:rPr lang="en-US" dirty="0" smtClean="0"/>
              <a:t>Data collection and data set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Abnormal TCP behavior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Bandwidth estimation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Inefficient Resource Usage of Applications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6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LTE Network Topology of the Studied Carrier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9886"/>
            <a:ext cx="7950528" cy="376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LTE Network Topology of the Studied Carrier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9886"/>
            <a:ext cx="7950528" cy="376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664372" y="2727434"/>
            <a:ext cx="1308538" cy="1371600"/>
          </a:xfrm>
          <a:prstGeom prst="round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302" y="1417638"/>
            <a:ext cx="855583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set statistics</a:t>
            </a:r>
          </a:p>
          <a:p>
            <a:pPr lvl="1"/>
            <a:r>
              <a:rPr lang="en-US" dirty="0" smtClean="0"/>
              <a:t>From 22 </a:t>
            </a:r>
            <a:r>
              <a:rPr lang="en-US" dirty="0" err="1" smtClean="0"/>
              <a:t>eNodeB</a:t>
            </a:r>
            <a:r>
              <a:rPr lang="en-US" dirty="0" smtClean="0"/>
              <a:t> at </a:t>
            </a:r>
            <a:r>
              <a:rPr lang="en-US" dirty="0"/>
              <a:t>a </a:t>
            </a:r>
            <a:r>
              <a:rPr lang="en-US" dirty="0" smtClean="0"/>
              <a:t>U.S. </a:t>
            </a:r>
            <a:r>
              <a:rPr lang="en-US" dirty="0"/>
              <a:t>metropolitan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Over </a:t>
            </a:r>
            <a:r>
              <a:rPr lang="en-US" dirty="0" smtClean="0">
                <a:solidFill>
                  <a:schemeClr val="accent2"/>
                </a:solidFill>
              </a:rPr>
              <a:t>300,000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>
                <a:solidFill>
                  <a:srgbClr val="DA1F28"/>
                </a:solidFill>
              </a:rPr>
              <a:t>3.8 </a:t>
            </a:r>
            <a:r>
              <a:rPr lang="en-US" dirty="0">
                <a:solidFill>
                  <a:srgbClr val="DA1F28"/>
                </a:solidFill>
              </a:rPr>
              <a:t>billion</a:t>
            </a:r>
            <a:r>
              <a:rPr lang="en-US" dirty="0"/>
              <a:t> packets, 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TB</a:t>
            </a:r>
            <a:r>
              <a:rPr lang="en-US" dirty="0"/>
              <a:t> of LTE </a:t>
            </a:r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Collected over 10 consecutive days</a:t>
            </a:r>
          </a:p>
          <a:p>
            <a:r>
              <a:rPr lang="en-US" dirty="0" smtClean="0"/>
              <a:t>Data contents: packet </a:t>
            </a:r>
            <a:r>
              <a:rPr lang="en-US" dirty="0"/>
              <a:t>header </a:t>
            </a:r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IP </a:t>
            </a:r>
            <a:r>
              <a:rPr lang="en-US" dirty="0"/>
              <a:t>and transport-layer </a:t>
            </a:r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64-bit timestamp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payload data is captured except </a:t>
            </a:r>
            <a:r>
              <a:rPr lang="en-US" dirty="0" smtClean="0"/>
              <a:t>for HTTP headers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3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6228"/>
            <a:ext cx="8229600" cy="5021063"/>
          </a:xfrm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Data collection and data set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Abnormal TCP behavior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Bandwidth estimation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Inefficient Resource Usage of Applications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Conclusion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</a:t>
            </a:r>
            <a:r>
              <a:rPr lang="en-US" dirty="0"/>
              <a:t>buffers in </a:t>
            </a:r>
            <a:r>
              <a:rPr lang="en-US" dirty="0" smtClean="0"/>
              <a:t>the LTE networks </a:t>
            </a:r>
            <a:r>
              <a:rPr lang="en-US" dirty="0"/>
              <a:t>may cause high queuing </a:t>
            </a:r>
            <a:r>
              <a:rPr lang="en-US" dirty="0" smtClean="0"/>
              <a:t>delays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pic>
        <p:nvPicPr>
          <p:cNvPr id="5" name="Picture 4" descr="rtt_bif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29" y="2281368"/>
            <a:ext cx="7109233" cy="3725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4573" y="6007909"/>
            <a:ext cx="558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Bytes in flight – unacknowledged TCP bytes</a:t>
            </a:r>
            <a:endParaRPr lang="en-US" sz="2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5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li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prelim.thmx</Template>
  <TotalTime>78888</TotalTime>
  <Words>2473</Words>
  <Application>Microsoft Macintosh PowerPoint</Application>
  <PresentationFormat>On-screen Show (4:3)</PresentationFormat>
  <Paragraphs>325</Paragraphs>
  <Slides>35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prelim</vt:lpstr>
      <vt:lpstr>Equation</vt:lpstr>
      <vt:lpstr>An In-depth Study of LTE: Effect of Network Protocol and Application Behavior on Performance</vt:lpstr>
      <vt:lpstr>LTE is New, Requires Exploration</vt:lpstr>
      <vt:lpstr>LTE not extensively studied in commercial networks</vt:lpstr>
      <vt:lpstr>PowerPoint Presentation</vt:lpstr>
      <vt:lpstr>LTE Network Topology of the Studied Carrier</vt:lpstr>
      <vt:lpstr>LTE Network Topology of the Studied Carrier</vt:lpstr>
      <vt:lpstr>Data Set</vt:lpstr>
      <vt:lpstr>PowerPoint Presentation</vt:lpstr>
      <vt:lpstr>Queueing Delay</vt:lpstr>
      <vt:lpstr>Similar Observations in Controlled Experiments</vt:lpstr>
      <vt:lpstr>High Queueing Delay Causes Unexpected TCP Behavior</vt:lpstr>
      <vt:lpstr>High Queueing Delay Causes Unexpected TCP Behavior</vt:lpstr>
      <vt:lpstr>High Queueing Delay Causes Unexpected TCP Behavior</vt:lpstr>
      <vt:lpstr>High Queueing Delay Causes Unexpected TCP Behavior</vt:lpstr>
      <vt:lpstr>High Queueing Delay Causes Unexpected TCP Behavior</vt:lpstr>
      <vt:lpstr>High Queueing Delay Causes Undesired Slow Start</vt:lpstr>
      <vt:lpstr>Prevalence of the Undesired  Slow-start Problem</vt:lpstr>
      <vt:lpstr>PowerPoint Presentation</vt:lpstr>
      <vt:lpstr>Bandwidth Estimation  From Passive Traces</vt:lpstr>
      <vt:lpstr>Bandwidth Estimation Algorithm</vt:lpstr>
      <vt:lpstr>Bandwidth Estimation Algorithm</vt:lpstr>
      <vt:lpstr>Bandwidth Estimation Algorithm</vt:lpstr>
      <vt:lpstr>Bandwidth Estimation Algorithm</vt:lpstr>
      <vt:lpstr>Bandwidth Estimation Algorithm</vt:lpstr>
      <vt:lpstr>Bandwidth Estimation Algorithm</vt:lpstr>
      <vt:lpstr>Bandwidth Utilization by Real Applications in LTE</vt:lpstr>
      <vt:lpstr>Bandwidth Estimation Timeline for Two Sample Large TCP Flows </vt:lpstr>
      <vt:lpstr>LTE Bandwidth Variability, RTT and TCP Performance</vt:lpstr>
      <vt:lpstr>PowerPoint Presentation</vt:lpstr>
      <vt:lpstr>Inefficient Resource Usage – Limited TCP Receive Window</vt:lpstr>
      <vt:lpstr>Inefficient Resource Usage – Limited TCP Receive Window</vt:lpstr>
      <vt:lpstr>Inefficient Resource Usage – Application Design</vt:lpstr>
      <vt:lpstr>PowerPoint Presentation</vt:lpstr>
      <vt:lpstr>Conclusions</vt:lpstr>
      <vt:lpstr>Thank you! 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Power Characteristics of 4G LTE Networks</dc:title>
  <dc:creator>Junxian Huang</dc:creator>
  <cp:lastModifiedBy>Junxian Huang</cp:lastModifiedBy>
  <cp:revision>2725</cp:revision>
  <dcterms:created xsi:type="dcterms:W3CDTF">2012-01-10T20:28:26Z</dcterms:created>
  <dcterms:modified xsi:type="dcterms:W3CDTF">2013-09-15T22:51:22Z</dcterms:modified>
</cp:coreProperties>
</file>