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vml" ContentType="application/vnd.openxmlformats-officedocument.vmlDrawing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embeddings/oleObject2.bin" ContentType="application/vnd.openxmlformats-officedocument.oleObject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Default Extension="wmf" ContentType="image/x-wmf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handoutMasters/handoutMaster1.xml" ContentType="application/vnd.openxmlformats-officedocument.presentationml.handoutMaster+xml"/>
  <Override PartName="/ppt/embeddings/oleObject1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27432000" cy="36576000"/>
  <p:notesSz cx="20240625" cy="264191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6900" kern="1200">
        <a:solidFill>
          <a:schemeClr val="tx1"/>
        </a:solidFill>
        <a:latin typeface="Arial" pitchFamily="-112" charset="0"/>
        <a:ea typeface="+mn-ea"/>
        <a:cs typeface="+mn-cs"/>
      </a:defRPr>
    </a:lvl1pPr>
    <a:lvl2pPr marL="506413" indent="-49213" algn="l" rtl="0" eaLnBrk="0" fontAlgn="base" hangingPunct="0">
      <a:spcBef>
        <a:spcPct val="0"/>
      </a:spcBef>
      <a:spcAft>
        <a:spcPct val="0"/>
      </a:spcAft>
      <a:defRPr sz="6900" kern="1200">
        <a:solidFill>
          <a:schemeClr val="tx1"/>
        </a:solidFill>
        <a:latin typeface="Arial" pitchFamily="-112" charset="0"/>
        <a:ea typeface="+mn-ea"/>
        <a:cs typeface="+mn-cs"/>
      </a:defRPr>
    </a:lvl2pPr>
    <a:lvl3pPr marL="1014413" indent="-100013" algn="l" rtl="0" eaLnBrk="0" fontAlgn="base" hangingPunct="0">
      <a:spcBef>
        <a:spcPct val="0"/>
      </a:spcBef>
      <a:spcAft>
        <a:spcPct val="0"/>
      </a:spcAft>
      <a:defRPr sz="6900" kern="1200">
        <a:solidFill>
          <a:schemeClr val="tx1"/>
        </a:solidFill>
        <a:latin typeface="Arial" pitchFamily="-112" charset="0"/>
        <a:ea typeface="+mn-ea"/>
        <a:cs typeface="+mn-cs"/>
      </a:defRPr>
    </a:lvl3pPr>
    <a:lvl4pPr marL="1522413" indent="-150813" algn="l" rtl="0" eaLnBrk="0" fontAlgn="base" hangingPunct="0">
      <a:spcBef>
        <a:spcPct val="0"/>
      </a:spcBef>
      <a:spcAft>
        <a:spcPct val="0"/>
      </a:spcAft>
      <a:defRPr sz="6900" kern="1200">
        <a:solidFill>
          <a:schemeClr val="tx1"/>
        </a:solidFill>
        <a:latin typeface="Arial" pitchFamily="-112" charset="0"/>
        <a:ea typeface="+mn-ea"/>
        <a:cs typeface="+mn-cs"/>
      </a:defRPr>
    </a:lvl4pPr>
    <a:lvl5pPr marL="2030413" indent="-201613" algn="l" rtl="0" eaLnBrk="0" fontAlgn="base" hangingPunct="0">
      <a:spcBef>
        <a:spcPct val="0"/>
      </a:spcBef>
      <a:spcAft>
        <a:spcPct val="0"/>
      </a:spcAft>
      <a:defRPr sz="6900" kern="1200">
        <a:solidFill>
          <a:schemeClr val="tx1"/>
        </a:solidFill>
        <a:latin typeface="Arial" pitchFamily="-112" charset="0"/>
        <a:ea typeface="+mn-ea"/>
        <a:cs typeface="+mn-cs"/>
      </a:defRPr>
    </a:lvl5pPr>
    <a:lvl6pPr marL="2286000" algn="l" defTabSz="457200" rtl="0" eaLnBrk="1" latinLnBrk="0" hangingPunct="1">
      <a:defRPr sz="6900" kern="1200">
        <a:solidFill>
          <a:schemeClr val="tx1"/>
        </a:solidFill>
        <a:latin typeface="Arial" pitchFamily="-112" charset="0"/>
        <a:ea typeface="+mn-ea"/>
        <a:cs typeface="+mn-cs"/>
      </a:defRPr>
    </a:lvl6pPr>
    <a:lvl7pPr marL="2743200" algn="l" defTabSz="457200" rtl="0" eaLnBrk="1" latinLnBrk="0" hangingPunct="1">
      <a:defRPr sz="6900" kern="1200">
        <a:solidFill>
          <a:schemeClr val="tx1"/>
        </a:solidFill>
        <a:latin typeface="Arial" pitchFamily="-112" charset="0"/>
        <a:ea typeface="+mn-ea"/>
        <a:cs typeface="+mn-cs"/>
      </a:defRPr>
    </a:lvl7pPr>
    <a:lvl8pPr marL="3200400" algn="l" defTabSz="457200" rtl="0" eaLnBrk="1" latinLnBrk="0" hangingPunct="1">
      <a:defRPr sz="6900" kern="1200">
        <a:solidFill>
          <a:schemeClr val="tx1"/>
        </a:solidFill>
        <a:latin typeface="Arial" pitchFamily="-112" charset="0"/>
        <a:ea typeface="+mn-ea"/>
        <a:cs typeface="+mn-cs"/>
      </a:defRPr>
    </a:lvl8pPr>
    <a:lvl9pPr marL="3657600" algn="l" defTabSz="457200" rtl="0" eaLnBrk="1" latinLnBrk="0" hangingPunct="1">
      <a:defRPr sz="6900" kern="1200">
        <a:solidFill>
          <a:schemeClr val="tx1"/>
        </a:solidFill>
        <a:latin typeface="Arial" pitchFamily="-11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FAF070"/>
    <a:srgbClr val="0000FF"/>
    <a:srgbClr val="696969"/>
    <a:srgbClr val="E9DEB4"/>
    <a:srgbClr val="CBB45F"/>
    <a:srgbClr val="FF3399"/>
    <a:srgbClr val="082F67"/>
    <a:srgbClr val="3A76B9"/>
    <a:srgbClr val="CCE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8921" autoAdjust="0"/>
    <p:restoredTop sz="94660"/>
  </p:normalViewPr>
  <p:slideViewPr>
    <p:cSldViewPr snapToGrid="0">
      <p:cViewPr>
        <p:scale>
          <a:sx n="50" d="100"/>
          <a:sy n="50" d="100"/>
        </p:scale>
        <p:origin x="-88" y="200"/>
      </p:cViewPr>
      <p:guideLst>
        <p:guide orient="horz" pos="11520"/>
        <p:guide pos="2087"/>
        <p:guide pos="8675"/>
        <p:guide pos="15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30" d="100"/>
          <a:sy n="30" d="100"/>
        </p:scale>
        <p:origin x="-1854" y="-84"/>
      </p:cViewPr>
      <p:guideLst>
        <p:guide orient="horz" pos="8321"/>
        <p:guide pos="637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6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70938" cy="1320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宋体" pitchFamily="-11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1464925" y="0"/>
            <a:ext cx="8770938" cy="1320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宋体" pitchFamily="-112" charset="-122"/>
              </a:defRPr>
            </a:lvl1pPr>
          </a:lstStyle>
          <a:p>
            <a:pPr>
              <a:defRPr/>
            </a:pPr>
            <a:fld id="{FEDD67C3-2B0E-1142-839A-F3A6655E1D2A}" type="datetime1">
              <a:rPr lang="zh-CN" altLang="en-US"/>
              <a:pPr>
                <a:defRPr/>
              </a:pPr>
              <a:t>3/17/10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25093613"/>
            <a:ext cx="8770938" cy="1320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宋体" pitchFamily="-11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11464925" y="25093613"/>
            <a:ext cx="8770938" cy="1320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宋体" pitchFamily="-112" charset="-122"/>
              </a:defRPr>
            </a:lvl1pPr>
          </a:lstStyle>
          <a:p>
            <a:pPr>
              <a:defRPr/>
            </a:pPr>
            <a:fld id="{2DD59A62-7EEF-5D4F-B0F6-C3F4511EE6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877252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6607" tIns="133305" rIns="266607" bIns="133305" numCol="1" anchor="t" anchorCtr="0" compatLnSpc="1">
            <a:prstTxWarp prst="textNoShape">
              <a:avLst/>
            </a:prstTxWarp>
          </a:bodyPr>
          <a:lstStyle>
            <a:lvl1pPr defTabSz="2667000" eaLnBrk="1" hangingPunct="1">
              <a:defRPr sz="3400">
                <a:cs typeface="宋体" pitchFamily="-11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1463338" y="0"/>
            <a:ext cx="877252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6607" tIns="133305" rIns="266607" bIns="133305" numCol="1" anchor="t" anchorCtr="0" compatLnSpc="1">
            <a:prstTxWarp prst="textNoShape">
              <a:avLst/>
            </a:prstTxWarp>
          </a:bodyPr>
          <a:lstStyle>
            <a:lvl1pPr algn="r" defTabSz="2667000" eaLnBrk="1" hangingPunct="1">
              <a:defRPr sz="3400">
                <a:cs typeface="宋体" pitchFamily="-11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05563" y="1981200"/>
            <a:ext cx="7429500" cy="990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025650" y="12550775"/>
            <a:ext cx="16189325" cy="1188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6607" tIns="133305" rIns="266607" bIns="1333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5092025"/>
            <a:ext cx="877252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6607" tIns="133305" rIns="266607" bIns="133305" numCol="1" anchor="b" anchorCtr="0" compatLnSpc="1">
            <a:prstTxWarp prst="textNoShape">
              <a:avLst/>
            </a:prstTxWarp>
          </a:bodyPr>
          <a:lstStyle>
            <a:lvl1pPr defTabSz="2667000" eaLnBrk="1" hangingPunct="1">
              <a:defRPr sz="3400">
                <a:cs typeface="宋体" pitchFamily="-11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1463338" y="25092025"/>
            <a:ext cx="877252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6607" tIns="133305" rIns="266607" bIns="133305" numCol="1" anchor="b" anchorCtr="0" compatLnSpc="1">
            <a:prstTxWarp prst="textNoShape">
              <a:avLst/>
            </a:prstTxWarp>
          </a:bodyPr>
          <a:lstStyle>
            <a:lvl1pPr algn="r" defTabSz="2667000" eaLnBrk="1" hangingPunct="1">
              <a:defRPr sz="3400">
                <a:cs typeface="宋体" pitchFamily="-112" charset="-122"/>
              </a:defRPr>
            </a:lvl1pPr>
          </a:lstStyle>
          <a:p>
            <a:pPr>
              <a:defRPr/>
            </a:pPr>
            <a:fld id="{661D340D-369E-C34D-8B54-431CC8C439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5064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10144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5224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20304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539975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970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964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959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441238-0653-4544-BF5A-54C25F4AB503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>
              <a:latin typeface="Arial" pitchFamily="-112" charset="0"/>
              <a:ea typeface="宋体" pitchFamily="-112" charset="-122"/>
              <a:cs typeface="宋体" pitchFamily="-11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154" y="11362972"/>
            <a:ext cx="20725694" cy="78387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306" y="20725695"/>
            <a:ext cx="17067389" cy="9348611"/>
          </a:xfrm>
        </p:spPr>
        <p:txBody>
          <a:bodyPr/>
          <a:lstStyle>
            <a:lvl1pPr marL="0" indent="0" algn="ctr">
              <a:buNone/>
              <a:defRPr/>
            </a:lvl1pPr>
            <a:lvl2pPr marL="507995" indent="0" algn="ctr">
              <a:buNone/>
              <a:defRPr/>
            </a:lvl2pPr>
            <a:lvl3pPr marL="1015990" indent="0" algn="ctr">
              <a:buNone/>
              <a:defRPr/>
            </a:lvl3pPr>
            <a:lvl4pPr marL="1523985" indent="0" algn="ctr">
              <a:buNone/>
              <a:defRPr/>
            </a:lvl4pPr>
            <a:lvl5pPr marL="2031980" indent="0" algn="ctr">
              <a:buNone/>
              <a:defRPr/>
            </a:lvl5pPr>
            <a:lvl6pPr marL="2539975" indent="0" algn="ctr">
              <a:buNone/>
              <a:defRPr/>
            </a:lvl6pPr>
            <a:lvl7pPr marL="3047970" indent="0" algn="ctr">
              <a:buNone/>
              <a:defRPr/>
            </a:lvl7pPr>
            <a:lvl8pPr marL="3555964" indent="0" algn="ctr">
              <a:buNone/>
              <a:defRPr/>
            </a:lvl8pPr>
            <a:lvl9pPr marL="40639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49334" y="0"/>
            <a:ext cx="5757333" cy="169897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3" y="0"/>
            <a:ext cx="17102667" cy="169897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167" y="23503821"/>
            <a:ext cx="20725694" cy="7263694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6167" y="15502820"/>
            <a:ext cx="20725694" cy="8001000"/>
          </a:xfrm>
        </p:spPr>
        <p:txBody>
          <a:bodyPr anchor="b"/>
          <a:lstStyle>
            <a:lvl1pPr marL="0" indent="0">
              <a:buNone/>
              <a:defRPr sz="2200"/>
            </a:lvl1pPr>
            <a:lvl2pPr marL="507995" indent="0">
              <a:buNone/>
              <a:defRPr sz="2000"/>
            </a:lvl2pPr>
            <a:lvl3pPr marL="1015990" indent="0">
              <a:buNone/>
              <a:defRPr sz="1800"/>
            </a:lvl3pPr>
            <a:lvl4pPr marL="1523985" indent="0">
              <a:buNone/>
              <a:defRPr sz="1600"/>
            </a:lvl4pPr>
            <a:lvl5pPr marL="2031980" indent="0">
              <a:buNone/>
              <a:defRPr sz="1600"/>
            </a:lvl5pPr>
            <a:lvl6pPr marL="2539975" indent="0">
              <a:buNone/>
              <a:defRPr sz="1600"/>
            </a:lvl6pPr>
            <a:lvl7pPr marL="3047970" indent="0">
              <a:buNone/>
              <a:defRPr sz="1600"/>
            </a:lvl7pPr>
            <a:lvl8pPr marL="3555964" indent="0">
              <a:buNone/>
              <a:defRPr sz="1600"/>
            </a:lvl8pPr>
            <a:lvl9pPr marL="406395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2222" y="3810000"/>
            <a:ext cx="10583333" cy="1317977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04889" y="3810000"/>
            <a:ext cx="10583333" cy="1317977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48" y="1464028"/>
            <a:ext cx="21946306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48" y="8187973"/>
            <a:ext cx="10773833" cy="341136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48" y="11599334"/>
            <a:ext cx="10773833" cy="2107318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6028" y="8187973"/>
            <a:ext cx="10779126" cy="341136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6028" y="11599334"/>
            <a:ext cx="10779126" cy="2107318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48" y="1456972"/>
            <a:ext cx="8022167" cy="6196542"/>
          </a:xfrm>
        </p:spPr>
        <p:txBody>
          <a:bodyPr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3820" y="1456972"/>
            <a:ext cx="13631333" cy="31215542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48" y="7653514"/>
            <a:ext cx="8022167" cy="25019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140" y="25602848"/>
            <a:ext cx="14629694" cy="3023306"/>
          </a:xfrm>
        </p:spPr>
        <p:txBody>
          <a:bodyPr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80140" y="3268487"/>
            <a:ext cx="14629694" cy="21944541"/>
          </a:xfrm>
        </p:spPr>
        <p:txBody>
          <a:bodyPr lIns="348332" tIns="174166" rIns="348332" bIns="174166"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0140" y="28626154"/>
            <a:ext cx="14629694" cy="4291541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0E4C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AutoShape 10"/>
          <p:cNvSpPr>
            <a:spLocks noChangeArrowheads="1"/>
          </p:cNvSpPr>
          <p:nvPr userDrawn="1"/>
        </p:nvSpPr>
        <p:spPr bwMode="auto">
          <a:xfrm>
            <a:off x="666750" y="4233445"/>
            <a:ext cx="26061988" cy="29326226"/>
          </a:xfrm>
          <a:prstGeom prst="roundRect">
            <a:avLst>
              <a:gd name="adj" fmla="val 7912"/>
            </a:avLst>
          </a:prstGeom>
          <a:solidFill>
            <a:schemeClr val="bg1"/>
          </a:solidFill>
          <a:ln w="63500">
            <a:solidFill>
              <a:srgbClr val="696969"/>
            </a:solidFill>
            <a:round/>
            <a:headEnd/>
            <a:tailEnd/>
          </a:ln>
        </p:spPr>
        <p:txBody>
          <a:bodyPr wrap="none" lIns="348157" tIns="174083" rIns="348157" bIns="174083" anchor="ctr">
            <a:prstTxWarp prst="textNoShape">
              <a:avLst/>
            </a:prstTxWarp>
          </a:bodyPr>
          <a:lstStyle/>
          <a:p>
            <a:pPr algn="ctr" defTabSz="3483646" eaLnBrk="1" hangingPunct="1">
              <a:defRPr/>
            </a:pPr>
            <a:endParaRPr lang="en-US" altLang="zh-CN" sz="9100" dirty="0">
              <a:latin typeface="Times New Roman" pitchFamily="-112" charset="0"/>
              <a:ea typeface="宋体" pitchFamily="-112" charset="-122"/>
              <a:cs typeface="宋体" pitchFamily="-112" charset="-122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0"/>
            <a:ext cx="25908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8157" tIns="174083" rIns="348157" bIns="17408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47838" y="3810000"/>
            <a:ext cx="24003000" cy="131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8157" tIns="174083" rIns="348157" bIns="1740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3482975" rtl="0" eaLnBrk="0" fontAlgn="base" hangingPunct="0">
        <a:spcBef>
          <a:spcPct val="0"/>
        </a:spcBef>
        <a:spcAft>
          <a:spcPct val="0"/>
        </a:spcAft>
        <a:defRPr sz="11000" b="1">
          <a:solidFill>
            <a:schemeClr val="bg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defTabSz="3482975" rtl="0" eaLnBrk="0" fontAlgn="base" hangingPunct="0">
        <a:spcBef>
          <a:spcPct val="0"/>
        </a:spcBef>
        <a:spcAft>
          <a:spcPct val="0"/>
        </a:spcAft>
        <a:defRPr sz="11000" b="1">
          <a:solidFill>
            <a:schemeClr val="bg1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2pPr>
      <a:lvl3pPr algn="l" defTabSz="3482975" rtl="0" eaLnBrk="0" fontAlgn="base" hangingPunct="0">
        <a:spcBef>
          <a:spcPct val="0"/>
        </a:spcBef>
        <a:spcAft>
          <a:spcPct val="0"/>
        </a:spcAft>
        <a:defRPr sz="11000" b="1">
          <a:solidFill>
            <a:schemeClr val="bg1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3pPr>
      <a:lvl4pPr algn="l" defTabSz="3482975" rtl="0" eaLnBrk="0" fontAlgn="base" hangingPunct="0">
        <a:spcBef>
          <a:spcPct val="0"/>
        </a:spcBef>
        <a:spcAft>
          <a:spcPct val="0"/>
        </a:spcAft>
        <a:defRPr sz="11000" b="1">
          <a:solidFill>
            <a:schemeClr val="bg1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4pPr>
      <a:lvl5pPr algn="l" defTabSz="3482975" rtl="0" eaLnBrk="0" fontAlgn="base" hangingPunct="0">
        <a:spcBef>
          <a:spcPct val="0"/>
        </a:spcBef>
        <a:spcAft>
          <a:spcPct val="0"/>
        </a:spcAft>
        <a:defRPr sz="11000" b="1">
          <a:solidFill>
            <a:schemeClr val="bg1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5pPr>
      <a:lvl6pPr marL="507995" algn="l" defTabSz="3483646" rtl="0" fontAlgn="base">
        <a:spcBef>
          <a:spcPct val="0"/>
        </a:spcBef>
        <a:spcAft>
          <a:spcPct val="0"/>
        </a:spcAft>
        <a:defRPr sz="11100" b="1">
          <a:solidFill>
            <a:schemeClr val="bg1"/>
          </a:solidFill>
          <a:latin typeface="Arial" charset="0"/>
        </a:defRPr>
      </a:lvl6pPr>
      <a:lvl7pPr marL="1015990" algn="l" defTabSz="3483646" rtl="0" fontAlgn="base">
        <a:spcBef>
          <a:spcPct val="0"/>
        </a:spcBef>
        <a:spcAft>
          <a:spcPct val="0"/>
        </a:spcAft>
        <a:defRPr sz="11100" b="1">
          <a:solidFill>
            <a:schemeClr val="bg1"/>
          </a:solidFill>
          <a:latin typeface="Arial" charset="0"/>
        </a:defRPr>
      </a:lvl7pPr>
      <a:lvl8pPr marL="1523985" algn="l" defTabSz="3483646" rtl="0" fontAlgn="base">
        <a:spcBef>
          <a:spcPct val="0"/>
        </a:spcBef>
        <a:spcAft>
          <a:spcPct val="0"/>
        </a:spcAft>
        <a:defRPr sz="11100" b="1">
          <a:solidFill>
            <a:schemeClr val="bg1"/>
          </a:solidFill>
          <a:latin typeface="Arial" charset="0"/>
        </a:defRPr>
      </a:lvl8pPr>
      <a:lvl9pPr marL="2031980" algn="l" defTabSz="3483646" rtl="0" fontAlgn="base">
        <a:spcBef>
          <a:spcPct val="0"/>
        </a:spcBef>
        <a:spcAft>
          <a:spcPct val="0"/>
        </a:spcAft>
        <a:defRPr sz="11100" b="1">
          <a:solidFill>
            <a:schemeClr val="bg1"/>
          </a:solidFill>
          <a:latin typeface="Arial" charset="0"/>
        </a:defRPr>
      </a:lvl9pPr>
    </p:titleStyle>
    <p:bodyStyle>
      <a:lvl1pPr marL="379413" indent="-379413" algn="l" defTabSz="3482975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-112" charset="2"/>
        <a:buChar char="•"/>
        <a:defRPr sz="7200" b="1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90575" indent="-282575" algn="l" defTabSz="34829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–"/>
        <a:defRPr sz="5300">
          <a:solidFill>
            <a:schemeClr val="tx1"/>
          </a:solidFill>
          <a:latin typeface="+mn-lt"/>
          <a:ea typeface="ＭＳ Ｐゴシック" pitchFamily="-112" charset="-128"/>
        </a:defRPr>
      </a:lvl2pPr>
      <a:lvl3pPr marL="2593975" indent="-447675" algn="l" defTabSz="34829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Font typeface="Times" pitchFamily="-112" charset="0"/>
        <a:buChar char="•"/>
        <a:defRPr sz="5000">
          <a:solidFill>
            <a:schemeClr val="tx1"/>
          </a:solidFill>
          <a:latin typeface="+mn-lt"/>
          <a:ea typeface="ＭＳ Ｐゴシック" pitchFamily="-112" charset="-128"/>
        </a:defRPr>
      </a:lvl3pPr>
      <a:lvl4pPr marL="4117975" indent="-506413" algn="l" defTabSz="34829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Font typeface="Times" pitchFamily="-112" charset="0"/>
        <a:buChar char="•"/>
        <a:defRPr sz="4600">
          <a:solidFill>
            <a:schemeClr val="tx1"/>
          </a:solidFill>
          <a:latin typeface="+mn-lt"/>
          <a:ea typeface="ＭＳ Ｐゴシック" pitchFamily="-112" charset="-128"/>
        </a:defRPr>
      </a:lvl4pPr>
      <a:lvl5pPr marL="5926138" indent="-736600" algn="l" defTabSz="34829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Font typeface="Times" pitchFamily="-112" charset="0"/>
        <a:buChar char="•"/>
        <a:defRPr sz="4600">
          <a:solidFill>
            <a:schemeClr val="tx1"/>
          </a:solidFill>
          <a:latin typeface="+mn-lt"/>
          <a:ea typeface="ＭＳ Ｐゴシック" pitchFamily="-112" charset="-128"/>
        </a:defRPr>
      </a:lvl5pPr>
      <a:lvl6pPr marL="6434602" indent="-733770" algn="l" defTabSz="3483646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Font typeface="Times" pitchFamily="1" charset="0"/>
        <a:buChar char="•"/>
        <a:defRPr sz="4400">
          <a:solidFill>
            <a:schemeClr val="tx1"/>
          </a:solidFill>
          <a:latin typeface="+mn-lt"/>
        </a:defRPr>
      </a:lvl6pPr>
      <a:lvl7pPr marL="6942597" indent="-733770" algn="l" defTabSz="3483646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Font typeface="Times" pitchFamily="1" charset="0"/>
        <a:buChar char="•"/>
        <a:defRPr sz="4400">
          <a:solidFill>
            <a:schemeClr val="tx1"/>
          </a:solidFill>
          <a:latin typeface="+mn-lt"/>
        </a:defRPr>
      </a:lvl7pPr>
      <a:lvl8pPr marL="7450592" indent="-733770" algn="l" defTabSz="3483646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Font typeface="Times" pitchFamily="1" charset="0"/>
        <a:buChar char="•"/>
        <a:defRPr sz="4400">
          <a:solidFill>
            <a:schemeClr val="tx1"/>
          </a:solidFill>
          <a:latin typeface="+mn-lt"/>
        </a:defRPr>
      </a:lvl8pPr>
      <a:lvl9pPr marL="7958587" indent="-733770" algn="l" defTabSz="3483646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Font typeface="Times" pitchFamily="1" charset="0"/>
        <a:buChar char="•"/>
        <a:defRPr sz="4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0.png"/><Relationship Id="rId4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11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16" Type="http://schemas.openxmlformats.org/officeDocument/2006/relationships/image" Target="../media/image12.png"/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0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1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19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1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 txBox="1">
            <a:spLocks noChangeArrowheads="1"/>
          </p:cNvSpPr>
          <p:nvPr/>
        </p:nvSpPr>
        <p:spPr bwMode="auto">
          <a:xfrm>
            <a:off x="977900" y="4257675"/>
            <a:ext cx="26454100" cy="297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48157" tIns="174083" rIns="348157" bIns="174083">
            <a:prstTxWarp prst="textNoShape">
              <a:avLst/>
            </a:prstTxWarp>
          </a:bodyPr>
          <a:lstStyle/>
          <a:p>
            <a:pPr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r>
              <a:rPr lang="en-US" altLang="zh-CN" sz="4600" b="1" dirty="0">
                <a:ea typeface="宋体" pitchFamily="-112" charset="-122"/>
                <a:cs typeface="宋体" pitchFamily="-112" charset="-122"/>
              </a:rPr>
              <a:t>     </a:t>
            </a:r>
            <a:r>
              <a:rPr lang="en-US" altLang="zh-CN" sz="4600" b="1" dirty="0" smtClean="0">
                <a:ea typeface="宋体" pitchFamily="-112" charset="-122"/>
                <a:cs typeface="宋体" pitchFamily="-112" charset="-122"/>
              </a:rPr>
              <a:t> </a:t>
            </a:r>
            <a:r>
              <a:rPr lang="en-US" altLang="zh-CN" sz="4600" b="1" u="sng" dirty="0" smtClean="0">
                <a:ea typeface="宋体" pitchFamily="-112" charset="-122"/>
                <a:cs typeface="宋体" pitchFamily="-112" charset="-122"/>
              </a:rPr>
              <a:t>Introduction</a:t>
            </a:r>
          </a:p>
          <a:p>
            <a:pPr marL="125413" lvl="1" indent="0" defTabSz="3482975" eaLnBrk="1" hangingPunct="1">
              <a:spcBef>
                <a:spcPts val="1663"/>
              </a:spcBef>
              <a:buClr>
                <a:schemeClr val="tx1"/>
              </a:buClr>
              <a:buSzPct val="150000"/>
              <a:buFontTx/>
              <a:buChar char="•"/>
            </a:pPr>
            <a:endParaRPr lang="en-US" altLang="zh-CN" sz="3200" dirty="0" smtClean="0">
              <a:ea typeface="宋体" pitchFamily="-112" charset="-122"/>
              <a:cs typeface="宋体" pitchFamily="-112" charset="-122"/>
            </a:endParaRPr>
          </a:p>
          <a:p>
            <a:pPr marL="125413" lvl="1" indent="0" defTabSz="3482975" eaLnBrk="1" hangingPunct="1">
              <a:spcBef>
                <a:spcPts val="1663"/>
              </a:spcBef>
              <a:buClr>
                <a:schemeClr val="tx1"/>
              </a:buClr>
              <a:buSzPct val="150000"/>
              <a:buFontTx/>
              <a:buChar char="•"/>
            </a:pPr>
            <a:endParaRPr lang="en-US" altLang="zh-CN" sz="3200" dirty="0" smtClean="0">
              <a:ea typeface="宋体" pitchFamily="-112" charset="-122"/>
              <a:cs typeface="宋体" pitchFamily="-112" charset="-122"/>
              <a:sym typeface="Wingdings" pitchFamily="-112" charset="2"/>
            </a:endParaRPr>
          </a:p>
          <a:p>
            <a:pPr marL="125413" lvl="1" indent="0" defTabSz="3482975" eaLnBrk="1" hangingPunct="1">
              <a:spcBef>
                <a:spcPts val="1663"/>
              </a:spcBef>
              <a:buClr>
                <a:schemeClr val="tx1"/>
              </a:buClr>
              <a:buSzPct val="150000"/>
              <a:buFontTx/>
              <a:buChar char="•"/>
            </a:pPr>
            <a:endParaRPr lang="en-US" altLang="zh-CN" sz="3200" dirty="0" smtClean="0">
              <a:ea typeface="宋体" pitchFamily="-112" charset="-122"/>
              <a:cs typeface="宋体" pitchFamily="-112" charset="-122"/>
              <a:sym typeface="Wingdings" pitchFamily="-112" charset="2"/>
            </a:endParaRPr>
          </a:p>
          <a:p>
            <a:pPr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4600" b="1" u="sng" dirty="0" smtClean="0">
              <a:ea typeface="宋体" pitchFamily="-112" charset="-122"/>
              <a:cs typeface="宋体" pitchFamily="-112" charset="-122"/>
            </a:endParaRPr>
          </a:p>
          <a:p>
            <a:pPr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4600" b="1" u="sng" dirty="0" smtClean="0">
              <a:ea typeface="宋体" pitchFamily="-112" charset="-122"/>
              <a:cs typeface="宋体" pitchFamily="-112" charset="-122"/>
            </a:endParaRPr>
          </a:p>
          <a:p>
            <a:pPr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4600" b="1" u="sng" dirty="0" smtClean="0">
              <a:ea typeface="宋体" pitchFamily="-112" charset="-122"/>
              <a:cs typeface="宋体" pitchFamily="-112" charset="-122"/>
            </a:endParaRPr>
          </a:p>
          <a:p>
            <a:pPr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r>
              <a:rPr lang="en-US" altLang="zh-CN" sz="4600" b="1" u="sng" dirty="0" smtClean="0">
                <a:ea typeface="宋体" pitchFamily="-112" charset="-122"/>
                <a:cs typeface="宋体" pitchFamily="-112" charset="-122"/>
              </a:rPr>
              <a:t>Platforms and measurement tools</a:t>
            </a:r>
            <a:endParaRPr lang="en-US" altLang="zh-CN" sz="3000" b="1" u="sng" dirty="0" smtClean="0">
              <a:ea typeface="宋体" pitchFamily="-112" charset="-122"/>
              <a:cs typeface="宋体" pitchFamily="-112" charset="-122"/>
            </a:endParaRPr>
          </a:p>
          <a:p>
            <a:pPr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4600" b="1" u="sng" dirty="0" smtClean="0">
              <a:ea typeface="宋体" pitchFamily="-112" charset="-122"/>
              <a:cs typeface="宋体" pitchFamily="-112" charset="-122"/>
            </a:endParaRPr>
          </a:p>
          <a:p>
            <a:pPr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4600" b="1" u="sng" dirty="0" smtClean="0">
              <a:ea typeface="宋体" pitchFamily="-112" charset="-122"/>
              <a:cs typeface="宋体" pitchFamily="-112" charset="-122"/>
            </a:endParaRPr>
          </a:p>
          <a:p>
            <a:pPr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4600" b="1" u="sng" dirty="0">
              <a:ea typeface="宋体" pitchFamily="-112" charset="-122"/>
              <a:cs typeface="宋体" pitchFamily="-112" charset="-122"/>
            </a:endParaRPr>
          </a:p>
          <a:p>
            <a:pPr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4600" b="1" u="sng" dirty="0" smtClean="0">
              <a:ea typeface="宋体" pitchFamily="-112" charset="-122"/>
              <a:cs typeface="宋体" pitchFamily="-112" charset="-122"/>
            </a:endParaRPr>
          </a:p>
          <a:p>
            <a:pPr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4600" b="1" u="sng" dirty="0" smtClean="0">
              <a:ea typeface="宋体" pitchFamily="-112" charset="-122"/>
              <a:cs typeface="宋体" pitchFamily="-112" charset="-122"/>
            </a:endParaRPr>
          </a:p>
          <a:p>
            <a:pPr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4600" b="1" u="sng" dirty="0" smtClean="0">
              <a:ea typeface="宋体" pitchFamily="-112" charset="-122"/>
              <a:cs typeface="宋体" pitchFamily="-112" charset="-122"/>
            </a:endParaRPr>
          </a:p>
          <a:p>
            <a:pPr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4600" b="1" u="sng" dirty="0" smtClean="0">
              <a:ea typeface="宋体" pitchFamily="-112" charset="-122"/>
              <a:cs typeface="宋体" pitchFamily="-112" charset="-122"/>
            </a:endParaRPr>
          </a:p>
          <a:p>
            <a:pPr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4600" b="1" u="sng" dirty="0" smtClean="0">
              <a:ea typeface="宋体" pitchFamily="-112" charset="-122"/>
              <a:cs typeface="宋体" pitchFamily="-112" charset="-122"/>
            </a:endParaRPr>
          </a:p>
          <a:p>
            <a:pPr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r>
              <a:rPr lang="en-US" altLang="zh-CN" sz="4600" b="1" u="sng" dirty="0" smtClean="0">
                <a:ea typeface="宋体" pitchFamily="-112" charset="-122"/>
                <a:cs typeface="宋体" pitchFamily="-112" charset="-122"/>
              </a:rPr>
              <a:t>Network performance analysis</a:t>
            </a:r>
            <a:endParaRPr lang="en-US" altLang="zh-CN" sz="3000" dirty="0" smtClean="0">
              <a:ea typeface="宋体" pitchFamily="-112" charset="-122"/>
              <a:cs typeface="宋体" pitchFamily="-112" charset="-122"/>
              <a:sym typeface="Wingdings" pitchFamily="-112" charset="2"/>
            </a:endParaRPr>
          </a:p>
          <a:p>
            <a:pPr marL="125413" lvl="1" indent="0"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3000" dirty="0">
              <a:ea typeface="宋体" pitchFamily="-112" charset="-122"/>
              <a:cs typeface="宋体" pitchFamily="-112" charset="-122"/>
              <a:sym typeface="Wingdings" pitchFamily="-112" charset="2"/>
            </a:endParaRPr>
          </a:p>
          <a:p>
            <a:pPr marL="125413" lvl="1" indent="0"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3000" dirty="0">
              <a:ea typeface="宋体" pitchFamily="-112" charset="-122"/>
              <a:cs typeface="宋体" pitchFamily="-112" charset="-122"/>
              <a:sym typeface="Wingdings" pitchFamily="-112" charset="2"/>
            </a:endParaRPr>
          </a:p>
          <a:p>
            <a:pPr marL="125413" lvl="1" indent="0"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3000" dirty="0">
              <a:ea typeface="宋体" pitchFamily="-112" charset="-122"/>
              <a:cs typeface="宋体" pitchFamily="-112" charset="-122"/>
              <a:sym typeface="Wingdings" pitchFamily="-112" charset="2"/>
            </a:endParaRPr>
          </a:p>
          <a:p>
            <a:pPr marL="125413" lvl="1" indent="0"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3000" dirty="0">
              <a:ea typeface="宋体" pitchFamily="-112" charset="-122"/>
              <a:cs typeface="宋体" pitchFamily="-112" charset="-122"/>
              <a:sym typeface="Wingdings" pitchFamily="-112" charset="2"/>
            </a:endParaRPr>
          </a:p>
          <a:p>
            <a:pPr marL="125413" lvl="1" indent="0"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3000" dirty="0">
              <a:ea typeface="宋体" pitchFamily="-112" charset="-122"/>
              <a:cs typeface="宋体" pitchFamily="-112" charset="-122"/>
              <a:sym typeface="Wingdings" pitchFamily="-112" charset="2"/>
            </a:endParaRPr>
          </a:p>
          <a:p>
            <a:pPr marL="125413" lvl="1" indent="0"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3000" dirty="0">
              <a:ea typeface="宋体" pitchFamily="-112" charset="-122"/>
              <a:cs typeface="宋体" pitchFamily="-112" charset="-122"/>
              <a:sym typeface="Wingdings" pitchFamily="-112" charset="2"/>
            </a:endParaRPr>
          </a:p>
          <a:p>
            <a:pPr marL="125413" lvl="1" indent="0"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3000" dirty="0">
              <a:ea typeface="宋体" pitchFamily="-112" charset="-122"/>
              <a:cs typeface="宋体" pitchFamily="-112" charset="-122"/>
              <a:sym typeface="Wingdings" pitchFamily="-112" charset="2"/>
            </a:endParaRPr>
          </a:p>
          <a:p>
            <a:pPr marL="125413" lvl="1" indent="0"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3000" dirty="0">
              <a:ea typeface="宋体" pitchFamily="-112" charset="-122"/>
              <a:cs typeface="宋体" pitchFamily="-112" charset="-122"/>
              <a:sym typeface="Wingdings" pitchFamily="-112" charset="2"/>
            </a:endParaRPr>
          </a:p>
          <a:p>
            <a:pPr marL="125413" lvl="1" indent="0"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3000" dirty="0" smtClean="0">
              <a:ea typeface="宋体" pitchFamily="-112" charset="-122"/>
              <a:cs typeface="宋体" pitchFamily="-112" charset="-122"/>
              <a:sym typeface="Wingdings" pitchFamily="-112" charset="2"/>
            </a:endParaRPr>
          </a:p>
          <a:p>
            <a:pPr marL="125413" lvl="1" indent="0"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3000" dirty="0" smtClean="0">
              <a:ea typeface="宋体" pitchFamily="-112" charset="-122"/>
              <a:cs typeface="宋体" pitchFamily="-112" charset="-122"/>
              <a:sym typeface="Wingdings" pitchFamily="-112" charset="2"/>
            </a:endParaRPr>
          </a:p>
          <a:p>
            <a:pPr marL="125413" lvl="1" indent="0"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3000" dirty="0" smtClean="0">
              <a:ea typeface="宋体" pitchFamily="-112" charset="-122"/>
              <a:cs typeface="宋体" pitchFamily="-112" charset="-122"/>
              <a:sym typeface="Wingdings" pitchFamily="-112" charset="2"/>
            </a:endParaRPr>
          </a:p>
          <a:p>
            <a:pPr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4600" b="1" u="sng" dirty="0" smtClean="0">
              <a:ea typeface="宋体" pitchFamily="-112" charset="-122"/>
              <a:cs typeface="宋体" pitchFamily="-112" charset="-122"/>
            </a:endParaRPr>
          </a:p>
          <a:p>
            <a:pPr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4600" b="1" u="sng" dirty="0" smtClean="0">
              <a:ea typeface="宋体" pitchFamily="-112" charset="-122"/>
              <a:cs typeface="宋体" pitchFamily="-112" charset="-122"/>
            </a:endParaRPr>
          </a:p>
          <a:p>
            <a:pPr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r>
              <a:rPr lang="en-US" altLang="zh-CN" sz="4600" b="1" u="sng" dirty="0" smtClean="0">
                <a:ea typeface="宋体" pitchFamily="-112" charset="-122"/>
                <a:cs typeface="宋体" pitchFamily="-112" charset="-122"/>
              </a:rPr>
              <a:t>Application performance analysis</a:t>
            </a:r>
            <a:endParaRPr lang="en-US" altLang="zh-CN" sz="3000" dirty="0" smtClean="0">
              <a:ea typeface="宋体" pitchFamily="-112" charset="-122"/>
              <a:cs typeface="宋体" pitchFamily="-112" charset="-122"/>
              <a:sym typeface="Wingdings" pitchFamily="-112" charset="2"/>
            </a:endParaRPr>
          </a:p>
          <a:p>
            <a:pPr marL="125413" lvl="1" indent="0"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3000" dirty="0">
              <a:ea typeface="宋体" pitchFamily="-112" charset="-122"/>
              <a:cs typeface="宋体" pitchFamily="-112" charset="-122"/>
              <a:sym typeface="Wingdings" pitchFamily="-112" charset="2"/>
            </a:endParaRPr>
          </a:p>
          <a:p>
            <a:pPr marL="125413" lvl="1" indent="0"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3000" dirty="0">
              <a:ea typeface="宋体" pitchFamily="-112" charset="-122"/>
              <a:cs typeface="宋体" pitchFamily="-112" charset="-122"/>
              <a:sym typeface="Wingdings" pitchFamily="-112" charset="2"/>
            </a:endParaRPr>
          </a:p>
          <a:p>
            <a:pPr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4600" b="1" u="sng" dirty="0">
              <a:ea typeface="宋体" pitchFamily="-112" charset="-122"/>
              <a:cs typeface="宋体" pitchFamily="-112" charset="-122"/>
            </a:endParaRPr>
          </a:p>
          <a:p>
            <a:pPr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4600" b="1" u="sng" dirty="0">
              <a:ea typeface="宋体" pitchFamily="-112" charset="-122"/>
              <a:cs typeface="宋体" pitchFamily="-112" charset="-122"/>
            </a:endParaRPr>
          </a:p>
          <a:p>
            <a:pPr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4600" b="1" u="sng" dirty="0">
              <a:ea typeface="宋体" pitchFamily="-112" charset="-122"/>
              <a:cs typeface="宋体" pitchFamily="-112" charset="-122"/>
            </a:endParaRPr>
          </a:p>
          <a:p>
            <a:pPr marL="125413" lvl="1" indent="0" defTabSz="3482975" eaLnBrk="1" hangingPunct="1"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altLang="zh-CN" sz="3000" dirty="0">
                <a:ea typeface="宋体" pitchFamily="-112" charset="-122"/>
                <a:cs typeface="宋体" pitchFamily="-112" charset="-122"/>
              </a:rPr>
              <a:t>  </a:t>
            </a:r>
            <a:endParaRPr lang="en-US" altLang="zh-CN" sz="4600" b="1" dirty="0">
              <a:ea typeface="宋体" pitchFamily="-112" charset="-122"/>
              <a:cs typeface="宋体" pitchFamily="-112" charset="-122"/>
            </a:endParaRPr>
          </a:p>
          <a:p>
            <a:pPr defTabSz="3482975"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r>
              <a:rPr lang="en-US" altLang="zh-CN" sz="4600" b="1" dirty="0">
                <a:ea typeface="宋体" pitchFamily="-112" charset="-122"/>
                <a:cs typeface="宋体" pitchFamily="-112" charset="-122"/>
              </a:rPr>
              <a:t> </a:t>
            </a:r>
            <a:endParaRPr lang="en-US" altLang="zh-CN" sz="3000" dirty="0">
              <a:ea typeface="宋体" pitchFamily="-112" charset="-122"/>
              <a:cs typeface="宋体" pitchFamily="-112" charset="-122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18694399" cy="2617039"/>
          </a:xfrm>
        </p:spPr>
        <p:txBody>
          <a:bodyPr/>
          <a:lstStyle/>
          <a:p>
            <a:pPr eaLnBrk="1" hangingPunct="1"/>
            <a:r>
              <a:rPr lang="en-US" altLang="zh-CN" sz="6600" i="1" dirty="0" smtClean="0">
                <a:ea typeface="宋体" pitchFamily="-112" charset="-122"/>
                <a:cs typeface="宋体" pitchFamily="-112" charset="-122"/>
              </a:rPr>
              <a:t>3GTest: Anatomizing Application Performance </a:t>
            </a:r>
            <a:r>
              <a:rPr lang="en-US" altLang="zh-CN" sz="6600" i="1" dirty="0" smtClean="0">
                <a:ea typeface="宋体" pitchFamily="-112" charset="-122"/>
                <a:cs typeface="宋体" pitchFamily="-112" charset="-122"/>
              </a:rPr>
              <a:t>Differences on </a:t>
            </a:r>
            <a:r>
              <a:rPr lang="en-US" altLang="zh-CN" sz="6600" i="1" dirty="0" smtClean="0">
                <a:ea typeface="宋体" pitchFamily="-112" charset="-122"/>
                <a:cs typeface="宋体" pitchFamily="-112" charset="-122"/>
              </a:rPr>
              <a:t>Smartphones</a:t>
            </a:r>
            <a:endParaRPr lang="en-US" altLang="zh-CN" sz="7200" dirty="0" smtClean="0">
              <a:ea typeface="宋体" pitchFamily="-112" charset="-122"/>
              <a:cs typeface="宋体" pitchFamily="-112" charset="-122"/>
            </a:endParaRPr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685800" y="2590867"/>
            <a:ext cx="17900649" cy="133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548" tIns="50775" rIns="101548" bIns="50775">
            <a:prstTxWarp prst="textNoShape">
              <a:avLst/>
            </a:prstTxWarp>
            <a:spAutoFit/>
          </a:bodyPr>
          <a:lstStyle/>
          <a:p>
            <a:pPr defTabSz="3482975">
              <a:spcBef>
                <a:spcPct val="50000"/>
              </a:spcBef>
            </a:pPr>
            <a:r>
              <a:rPr lang="en-US" altLang="zh-CN" sz="3200" b="1" dirty="0" err="1">
                <a:solidFill>
                  <a:schemeClr val="bg1"/>
                </a:solidFill>
                <a:latin typeface="Century Gothic" pitchFamily="-112" charset="0"/>
                <a:ea typeface="宋体" pitchFamily="-112" charset="-122"/>
                <a:cs typeface="宋体" pitchFamily="-112" charset="-122"/>
              </a:rPr>
              <a:t>Junxian</a:t>
            </a:r>
            <a:r>
              <a:rPr lang="en-US" altLang="zh-CN" sz="3200" b="1" dirty="0">
                <a:solidFill>
                  <a:schemeClr val="bg1"/>
                </a:solidFill>
                <a:latin typeface="Century Gothic" pitchFamily="-112" charset="0"/>
                <a:ea typeface="宋体" pitchFamily="-112" charset="-122"/>
                <a:cs typeface="宋体" pitchFamily="-112" charset="-122"/>
              </a:rPr>
              <a:t> Huang, </a:t>
            </a:r>
            <a:r>
              <a:rPr lang="en-US" altLang="zh-CN" sz="3200" b="1" dirty="0" err="1">
                <a:solidFill>
                  <a:schemeClr val="bg1"/>
                </a:solidFill>
                <a:latin typeface="Century Gothic" pitchFamily="-112" charset="0"/>
                <a:ea typeface="宋体" pitchFamily="-112" charset="-122"/>
                <a:cs typeface="宋体" pitchFamily="-112" charset="-122"/>
              </a:rPr>
              <a:t>Qiang</a:t>
            </a:r>
            <a:r>
              <a:rPr lang="en-US" altLang="zh-CN" sz="3200" b="1" dirty="0">
                <a:solidFill>
                  <a:schemeClr val="bg1"/>
                </a:solidFill>
                <a:latin typeface="Century Gothic" pitchFamily="-112" charset="0"/>
                <a:ea typeface="宋体" pitchFamily="-112" charset="-122"/>
                <a:cs typeface="宋体" pitchFamily="-112" charset="-122"/>
              </a:rPr>
              <a:t> </a:t>
            </a:r>
            <a:r>
              <a:rPr lang="en-US" altLang="zh-CN" sz="3200" b="1" dirty="0" err="1">
                <a:solidFill>
                  <a:schemeClr val="bg1"/>
                </a:solidFill>
                <a:latin typeface="Century Gothic" pitchFamily="-112" charset="0"/>
                <a:ea typeface="宋体" pitchFamily="-112" charset="-122"/>
                <a:cs typeface="宋体" pitchFamily="-112" charset="-122"/>
              </a:rPr>
              <a:t>Xu</a:t>
            </a:r>
            <a:r>
              <a:rPr lang="en-US" altLang="zh-CN" sz="3200" b="1" dirty="0">
                <a:solidFill>
                  <a:schemeClr val="bg1"/>
                </a:solidFill>
                <a:latin typeface="Century Gothic" pitchFamily="-112" charset="0"/>
                <a:ea typeface="宋体" pitchFamily="-112" charset="-122"/>
                <a:cs typeface="宋体" pitchFamily="-112" charset="-122"/>
              </a:rPr>
              <a:t>, </a:t>
            </a:r>
            <a:r>
              <a:rPr lang="en-US" altLang="zh-CN" sz="3200" b="1" dirty="0" err="1">
                <a:solidFill>
                  <a:schemeClr val="bg1"/>
                </a:solidFill>
                <a:latin typeface="Century Gothic" pitchFamily="-112" charset="0"/>
                <a:ea typeface="宋体" pitchFamily="-112" charset="-122"/>
                <a:cs typeface="宋体" pitchFamily="-112" charset="-122"/>
              </a:rPr>
              <a:t>Birjodh</a:t>
            </a:r>
            <a:r>
              <a:rPr lang="en-US" altLang="zh-CN" sz="3200" b="1" dirty="0">
                <a:solidFill>
                  <a:schemeClr val="bg1"/>
                </a:solidFill>
                <a:latin typeface="Century Gothic" pitchFamily="-112" charset="0"/>
                <a:ea typeface="宋体" pitchFamily="-112" charset="-122"/>
                <a:cs typeface="宋体" pitchFamily="-112" charset="-122"/>
              </a:rPr>
              <a:t> </a:t>
            </a:r>
            <a:r>
              <a:rPr lang="en-US" altLang="zh-CN" sz="3200" b="1" dirty="0" err="1">
                <a:solidFill>
                  <a:schemeClr val="bg1"/>
                </a:solidFill>
                <a:latin typeface="Century Gothic" pitchFamily="-112" charset="0"/>
                <a:ea typeface="宋体" pitchFamily="-112" charset="-122"/>
                <a:cs typeface="宋体" pitchFamily="-112" charset="-122"/>
              </a:rPr>
              <a:t>Tiwana</a:t>
            </a:r>
            <a:r>
              <a:rPr lang="en-US" altLang="zh-CN" sz="3200" b="1" dirty="0">
                <a:solidFill>
                  <a:schemeClr val="bg1"/>
                </a:solidFill>
                <a:latin typeface="Century Gothic" pitchFamily="-112" charset="0"/>
                <a:ea typeface="宋体" pitchFamily="-112" charset="-122"/>
                <a:cs typeface="宋体" pitchFamily="-112" charset="-122"/>
              </a:rPr>
              <a:t>, Z. Morley Mao </a:t>
            </a:r>
            <a:r>
              <a:rPr lang="en-US" altLang="zh-CN" sz="3200" b="1" dirty="0" smtClean="0">
                <a:solidFill>
                  <a:schemeClr val="bg1"/>
                </a:solidFill>
                <a:latin typeface="Century Gothic" pitchFamily="-112" charset="0"/>
                <a:ea typeface="宋体" pitchFamily="-112" charset="-122"/>
                <a:cs typeface="宋体" pitchFamily="-112" charset="-122"/>
              </a:rPr>
              <a:t>(University </a:t>
            </a:r>
            <a:r>
              <a:rPr lang="en-US" altLang="zh-CN" sz="3200" b="1" dirty="0">
                <a:solidFill>
                  <a:schemeClr val="bg1"/>
                </a:solidFill>
                <a:latin typeface="Century Gothic" pitchFamily="-112" charset="0"/>
                <a:ea typeface="宋体" pitchFamily="-112" charset="-122"/>
                <a:cs typeface="宋体" pitchFamily="-112" charset="-122"/>
              </a:rPr>
              <a:t>of Michigan)</a:t>
            </a:r>
          </a:p>
          <a:p>
            <a:pPr defTabSz="3482975"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Century Gothic" pitchFamily="-112" charset="0"/>
                <a:ea typeface="宋体" pitchFamily="-112" charset="-122"/>
                <a:cs typeface="宋体" pitchFamily="-112" charset="-122"/>
              </a:rPr>
              <a:t>Ming Zhang, </a:t>
            </a:r>
            <a:r>
              <a:rPr lang="en-US" altLang="zh-CN" sz="3200" b="1" dirty="0" err="1">
                <a:solidFill>
                  <a:schemeClr val="bg1"/>
                </a:solidFill>
                <a:latin typeface="Century Gothic" pitchFamily="-112" charset="0"/>
                <a:ea typeface="宋体" pitchFamily="-112" charset="-122"/>
                <a:cs typeface="宋体" pitchFamily="-112" charset="-122"/>
              </a:rPr>
              <a:t>Paramvir</a:t>
            </a:r>
            <a:r>
              <a:rPr lang="en-US" altLang="zh-CN" sz="3200" b="1" dirty="0">
                <a:solidFill>
                  <a:schemeClr val="bg1"/>
                </a:solidFill>
                <a:latin typeface="Century Gothic" pitchFamily="-112" charset="0"/>
                <a:ea typeface="宋体" pitchFamily="-112" charset="-122"/>
                <a:cs typeface="宋体" pitchFamily="-112" charset="-122"/>
              </a:rPr>
              <a:t> </a:t>
            </a:r>
            <a:r>
              <a:rPr lang="en-US" altLang="zh-CN" sz="3200" b="1" dirty="0" err="1">
                <a:solidFill>
                  <a:schemeClr val="bg1"/>
                </a:solidFill>
                <a:latin typeface="Century Gothic" pitchFamily="-112" charset="0"/>
                <a:ea typeface="宋体" pitchFamily="-112" charset="-122"/>
                <a:cs typeface="宋体" pitchFamily="-112" charset="-122"/>
              </a:rPr>
              <a:t>Bahl</a:t>
            </a:r>
            <a:r>
              <a:rPr lang="en-US" altLang="zh-CN" sz="3200" b="1" dirty="0">
                <a:solidFill>
                  <a:schemeClr val="bg1"/>
                </a:solidFill>
                <a:latin typeface="Century Gothic" pitchFamily="-112" charset="0"/>
                <a:ea typeface="宋体" pitchFamily="-112" charset="-122"/>
                <a:cs typeface="宋体" pitchFamily="-112" charset="-122"/>
              </a:rPr>
              <a:t> (Microsoft Research)</a:t>
            </a:r>
            <a:endParaRPr lang="en-US" altLang="zh-CN" sz="3200" b="1" dirty="0">
              <a:solidFill>
                <a:schemeClr val="bg1"/>
              </a:solidFill>
              <a:ea typeface="宋体" pitchFamily="-112" charset="-122"/>
              <a:cs typeface="宋体" pitchFamily="-112" charset="-122"/>
            </a:endParaRPr>
          </a:p>
        </p:txBody>
      </p:sp>
      <p:graphicFrame>
        <p:nvGraphicFramePr>
          <p:cNvPr id="15362" name="Object 13"/>
          <p:cNvGraphicFramePr>
            <a:graphicFrameLocks noChangeAspect="1"/>
          </p:cNvGraphicFramePr>
          <p:nvPr/>
        </p:nvGraphicFramePr>
        <p:xfrm>
          <a:off x="4602163" y="2225675"/>
          <a:ext cx="144462" cy="144463"/>
        </p:xfrm>
        <a:graphic>
          <a:graphicData uri="http://schemas.openxmlformats.org/presentationml/2006/ole">
            <p:oleObj spid="_x0000_s15362" name="Equation" r:id="rId4" imgW="126720" imgH="126720" progId="">
              <p:embed/>
            </p:oleObj>
          </a:graphicData>
        </a:graphic>
      </p:graphicFrame>
      <p:graphicFrame>
        <p:nvGraphicFramePr>
          <p:cNvPr id="15363" name="Object 14"/>
          <p:cNvGraphicFramePr>
            <a:graphicFrameLocks noChangeAspect="1"/>
          </p:cNvGraphicFramePr>
          <p:nvPr/>
        </p:nvGraphicFramePr>
        <p:xfrm>
          <a:off x="4602163" y="2225675"/>
          <a:ext cx="144462" cy="144463"/>
        </p:xfrm>
        <a:graphic>
          <a:graphicData uri="http://schemas.openxmlformats.org/presentationml/2006/ole">
            <p:oleObj spid="_x0000_s15363" name="Equation" r:id="rId5" imgW="126720" imgH="126720" progId="">
              <p:embed/>
            </p:oleObj>
          </a:graphicData>
        </a:graphic>
      </p:graphicFrame>
      <p:sp>
        <p:nvSpPr>
          <p:cNvPr id="15367" name="TextBox 466"/>
          <p:cNvSpPr txBox="1">
            <a:spLocks noChangeArrowheads="1"/>
          </p:cNvSpPr>
          <p:nvPr/>
        </p:nvSpPr>
        <p:spPr bwMode="auto">
          <a:xfrm>
            <a:off x="18969038" y="30321250"/>
            <a:ext cx="204787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48" tIns="50775" rIns="101548" bIns="50775">
            <a:prstTxWarp prst="textNoShape">
              <a:avLst/>
            </a:prstTxWarp>
            <a:spAutoFit/>
          </a:bodyPr>
          <a:lstStyle/>
          <a:p>
            <a:endParaRPr lang="zh-CN">
              <a:ea typeface="宋体" pitchFamily="-112" charset="-122"/>
              <a:cs typeface="宋体" pitchFamily="-11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1263" y="5772879"/>
            <a:ext cx="18466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338627" y="11053093"/>
            <a:ext cx="9710373" cy="67403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We designed a cross-platform tool </a:t>
            </a:r>
            <a:r>
              <a:rPr lang="en-US" sz="3600" b="1" i="1" dirty="0" smtClean="0">
                <a:solidFill>
                  <a:schemeClr val="tx1"/>
                </a:solidFill>
              </a:rPr>
              <a:t>3GTest</a:t>
            </a:r>
            <a:r>
              <a:rPr lang="en-US" sz="3600" dirty="0" smtClean="0">
                <a:solidFill>
                  <a:schemeClr val="tx1"/>
                </a:solidFill>
              </a:rPr>
              <a:t> on </a:t>
            </a:r>
            <a:r>
              <a:rPr lang="en-US" sz="3600" dirty="0" err="1" smtClean="0">
                <a:solidFill>
                  <a:schemeClr val="tx1"/>
                </a:solidFill>
              </a:rPr>
              <a:t>iPhone</a:t>
            </a:r>
            <a:r>
              <a:rPr lang="en-US" sz="3600" dirty="0" smtClean="0">
                <a:solidFill>
                  <a:schemeClr val="tx1"/>
                </a:solidFill>
              </a:rPr>
              <a:t>, Android and Windows Mobile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</a:p>
          <a:p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3GTest measures more than 20 different network properties, such as downlink / uplink bandwidth and latency, etc. </a:t>
            </a:r>
          </a:p>
          <a:p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Till March 18, 2010, </a:t>
            </a:r>
            <a:r>
              <a:rPr lang="en-US" sz="3600" b="1" dirty="0" smtClean="0">
                <a:solidFill>
                  <a:schemeClr val="tx1"/>
                </a:solidFill>
              </a:rPr>
              <a:t>53,000+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users have run </a:t>
            </a:r>
            <a:r>
              <a:rPr lang="en-US" sz="3600" dirty="0" smtClean="0">
                <a:solidFill>
                  <a:schemeClr val="tx1"/>
                </a:solidFill>
              </a:rPr>
              <a:t>3GTest </a:t>
            </a:r>
            <a:r>
              <a:rPr lang="en-US" sz="3600" dirty="0" smtClean="0">
                <a:solidFill>
                  <a:schemeClr val="tx1"/>
                </a:solidFill>
              </a:rPr>
              <a:t>for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125,000+</a:t>
            </a:r>
            <a:r>
              <a:rPr lang="en-US" sz="3600" dirty="0" smtClean="0">
                <a:solidFill>
                  <a:schemeClr val="tx1"/>
                </a:solidFill>
              </a:rPr>
              <a:t> times. We also continuously ran 3GTest for weeks for detailed analysis.</a:t>
            </a:r>
          </a:p>
          <a:p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8136" y="11074105"/>
            <a:ext cx="4377463" cy="656619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13500" y="11193584"/>
            <a:ext cx="4773174" cy="635091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0820400" y="17653000"/>
            <a:ext cx="15316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(1) </a:t>
            </a:r>
            <a:r>
              <a:rPr lang="en-US" sz="3200" dirty="0" err="1" smtClean="0"/>
              <a:t>iPhone</a:t>
            </a:r>
            <a:r>
              <a:rPr lang="en-US" sz="3200" dirty="0" smtClean="0"/>
              <a:t>                         (2) Windows Mobile                       (3) Android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16357600" y="18739034"/>
            <a:ext cx="9698470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600" dirty="0" smtClean="0"/>
              <a:t>  3G downlink throughput ranges from 500kbps to1Mbps, and 200kbps to 400kbps for uplink  throughput, all </a:t>
            </a:r>
            <a:r>
              <a:rPr lang="en-US" sz="3600" b="1" dirty="0" smtClean="0"/>
              <a:t>40% - 70%</a:t>
            </a:r>
            <a:r>
              <a:rPr lang="en-US" sz="3600" dirty="0" smtClean="0"/>
              <a:t> </a:t>
            </a:r>
            <a:r>
              <a:rPr lang="en-US" sz="3600" b="1" dirty="0" smtClean="0"/>
              <a:t>lower </a:t>
            </a:r>
            <a:r>
              <a:rPr lang="en-US" sz="3600" dirty="0" smtClean="0"/>
              <a:t>than the advertised rate. 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  Some carriers show clear </a:t>
            </a:r>
            <a:r>
              <a:rPr lang="en-US" sz="3600" b="1" dirty="0" smtClean="0"/>
              <a:t>time of day</a:t>
            </a:r>
            <a:r>
              <a:rPr lang="en-US" sz="3600" dirty="0" smtClean="0"/>
              <a:t> pattern on weekdays, especially for AT</a:t>
            </a:r>
            <a:r>
              <a:rPr lang="en-US" sz="3600" dirty="0" smtClean="0"/>
              <a:t>&amp;</a:t>
            </a:r>
            <a:r>
              <a:rPr lang="en-US" sz="3600" dirty="0" smtClean="0"/>
              <a:t>T’s downlink service.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  Sprint and Verizon have higher packet </a:t>
            </a:r>
            <a:r>
              <a:rPr lang="en-US" sz="3600" b="1" dirty="0" smtClean="0"/>
              <a:t>loss rate</a:t>
            </a:r>
            <a:r>
              <a:rPr lang="en-US" sz="3600" dirty="0" smtClean="0"/>
              <a:t> compared with AT&amp;T and T-Mobile.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  Wireless delay dominates total RTT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1289" y="18312696"/>
            <a:ext cx="6516511" cy="372701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270000" y="27215707"/>
            <a:ext cx="108140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600" dirty="0" smtClean="0"/>
              <a:t> </a:t>
            </a:r>
            <a:r>
              <a:rPr lang="en-US" sz="3600" dirty="0" smtClean="0"/>
              <a:t> Parallel HTTP connections improve performance. Default setting is </a:t>
            </a:r>
            <a:r>
              <a:rPr lang="en-US" sz="3600" b="1" dirty="0" smtClean="0"/>
              <a:t>not </a:t>
            </a:r>
            <a:r>
              <a:rPr lang="en-US" sz="3600" dirty="0" smtClean="0"/>
              <a:t>optimal, </a:t>
            </a:r>
            <a:r>
              <a:rPr lang="en-US" sz="3600" b="1" dirty="0" smtClean="0"/>
              <a:t>30%</a:t>
            </a:r>
            <a:r>
              <a:rPr lang="en-US" sz="3600" dirty="0" smtClean="0"/>
              <a:t> can be improved.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 </a:t>
            </a:r>
            <a:r>
              <a:rPr lang="en-US" sz="3600" dirty="0" smtClean="0"/>
              <a:t> Server-side compression improves Web browsing by </a:t>
            </a:r>
            <a:r>
              <a:rPr lang="en-US" sz="3600" b="1" dirty="0" smtClean="0"/>
              <a:t>20%</a:t>
            </a:r>
            <a:r>
              <a:rPr lang="en-US" sz="3600" dirty="0" smtClean="0"/>
              <a:t> on average.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  Content optimization is important.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  3G network performance and client execution speed are both bottlenecks.</a:t>
            </a:r>
            <a:endParaRPr lang="en-US" sz="36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000" y="18212377"/>
            <a:ext cx="6498078" cy="365702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7411" y="22095628"/>
            <a:ext cx="6611189" cy="377670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0445" y="21996094"/>
            <a:ext cx="6773214" cy="375325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70235" y="25913057"/>
            <a:ext cx="7169662" cy="325093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312273" y="25663385"/>
            <a:ext cx="6900527" cy="314249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253503" y="29371592"/>
            <a:ext cx="6889048" cy="28934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494110" y="28922286"/>
            <a:ext cx="6693290" cy="361332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777866" y="33619430"/>
            <a:ext cx="2819194" cy="295657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7953444" y="32362751"/>
            <a:ext cx="121672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Project website: http://www.eecs.umich.edu/3gtest</a:t>
            </a:r>
            <a:endParaRPr lang="en-US" sz="3600" dirty="0" smtClean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3600" dirty="0" err="1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RobustNet</a:t>
            </a:r>
            <a:r>
              <a:rPr lang="en-US" sz="36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Research </a:t>
            </a:r>
            <a:r>
              <a:rPr lang="en-US" sz="36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Group, EECS, University of Michigan</a:t>
            </a:r>
            <a:endParaRPr lang="en-US" sz="3600" dirty="0" smtClean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730024" y="11120401"/>
            <a:ext cx="4338132" cy="6507199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270000" y="5161837"/>
            <a:ext cx="13106400" cy="48197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25413" lvl="1" indent="0" defTabSz="3482975" eaLnBrk="1" hangingPunct="1">
              <a:spcBef>
                <a:spcPts val="1663"/>
              </a:spcBef>
              <a:buClr>
                <a:schemeClr val="tx1"/>
              </a:buClr>
              <a:buSzPct val="150000"/>
              <a:buFontTx/>
              <a:buChar char="•"/>
            </a:pPr>
            <a:r>
              <a:rPr lang="en-US" altLang="zh-CN" sz="3200" dirty="0" smtClean="0">
                <a:solidFill>
                  <a:srgbClr val="000000"/>
                </a:solidFill>
                <a:ea typeface="宋体" pitchFamily="-112" charset="-122"/>
                <a:cs typeface="宋体" pitchFamily="-112" charset="-122"/>
              </a:rPr>
              <a:t>  Smartphones </a:t>
            </a:r>
            <a:r>
              <a:rPr lang="en-US" altLang="zh-CN" sz="3200" dirty="0" smtClean="0">
                <a:solidFill>
                  <a:srgbClr val="000000"/>
                </a:solidFill>
                <a:ea typeface="宋体" pitchFamily="-112" charset="-122"/>
                <a:cs typeface="宋体" pitchFamily="-112" charset="-122"/>
              </a:rPr>
              <a:t>and network-based applications are increasingly popular, such as </a:t>
            </a:r>
            <a:r>
              <a:rPr lang="en-US" altLang="zh-CN" sz="3200" b="1" dirty="0" err="1" smtClean="0">
                <a:solidFill>
                  <a:srgbClr val="000000"/>
                </a:solidFill>
                <a:ea typeface="宋体" pitchFamily="-112" charset="-122"/>
                <a:cs typeface="宋体" pitchFamily="-112" charset="-122"/>
              </a:rPr>
              <a:t>iPhone</a:t>
            </a:r>
            <a:r>
              <a:rPr lang="en-US" altLang="zh-CN" sz="3200" dirty="0" smtClean="0">
                <a:solidFill>
                  <a:srgbClr val="000000"/>
                </a:solidFill>
                <a:ea typeface="宋体" pitchFamily="-112" charset="-122"/>
                <a:cs typeface="宋体" pitchFamily="-112" charset="-122"/>
              </a:rPr>
              <a:t>, </a:t>
            </a:r>
            <a:r>
              <a:rPr lang="en-US" altLang="zh-CN" sz="3200" b="1" dirty="0" smtClean="0">
                <a:solidFill>
                  <a:srgbClr val="000000"/>
                </a:solidFill>
                <a:ea typeface="宋体" pitchFamily="-112" charset="-122"/>
                <a:cs typeface="宋体" pitchFamily="-112" charset="-122"/>
              </a:rPr>
              <a:t>Android </a:t>
            </a:r>
            <a:r>
              <a:rPr lang="en-US" altLang="zh-CN" sz="3200" dirty="0" smtClean="0">
                <a:solidFill>
                  <a:srgbClr val="000000"/>
                </a:solidFill>
                <a:ea typeface="宋体" pitchFamily="-112" charset="-122"/>
                <a:cs typeface="宋体" pitchFamily="-112" charset="-122"/>
              </a:rPr>
              <a:t>phones and</a:t>
            </a:r>
            <a:r>
              <a:rPr lang="en-US" altLang="zh-CN" sz="3200" b="1" dirty="0" smtClean="0">
                <a:solidFill>
                  <a:srgbClr val="000000"/>
                </a:solidFill>
                <a:ea typeface="宋体" pitchFamily="-112" charset="-122"/>
                <a:cs typeface="宋体" pitchFamily="-112" charset="-122"/>
              </a:rPr>
              <a:t> Windows Mobile</a:t>
            </a:r>
            <a:r>
              <a:rPr lang="en-US" altLang="zh-CN" sz="3200" dirty="0" smtClean="0">
                <a:solidFill>
                  <a:srgbClr val="000000"/>
                </a:solidFill>
                <a:ea typeface="宋体" pitchFamily="-112" charset="-122"/>
                <a:cs typeface="宋体" pitchFamily="-112" charset="-122"/>
              </a:rPr>
              <a:t> phones.</a:t>
            </a:r>
          </a:p>
          <a:p>
            <a:pPr marL="125413" lvl="1" indent="0" defTabSz="3482975" eaLnBrk="1" hangingPunct="1">
              <a:spcBef>
                <a:spcPct val="20000"/>
              </a:spcBef>
              <a:buClr>
                <a:schemeClr val="tx1"/>
              </a:buClr>
              <a:buSzPct val="150000"/>
              <a:buFontTx/>
              <a:buChar char="•"/>
            </a:pPr>
            <a:r>
              <a:rPr lang="en-US" altLang="zh-CN" sz="3200" dirty="0" smtClean="0">
                <a:solidFill>
                  <a:srgbClr val="000000"/>
                </a:solidFill>
                <a:ea typeface="宋体" pitchFamily="-112" charset="-122"/>
                <a:cs typeface="宋体" pitchFamily="-112" charset="-122"/>
              </a:rPr>
              <a:t>  Application performance </a:t>
            </a:r>
            <a:r>
              <a:rPr lang="en-US" altLang="zh-CN" sz="3200" dirty="0" smtClean="0">
                <a:solidFill>
                  <a:srgbClr val="000000"/>
                </a:solidFill>
                <a:ea typeface="宋体" pitchFamily="-112" charset="-122"/>
                <a:cs typeface="宋体" pitchFamily="-112" charset="-122"/>
              </a:rPr>
              <a:t>is important for user </a:t>
            </a:r>
            <a:r>
              <a:rPr lang="en-US" altLang="zh-CN" sz="3200" dirty="0" smtClean="0">
                <a:solidFill>
                  <a:srgbClr val="000000"/>
                </a:solidFill>
                <a:ea typeface="宋体" pitchFamily="-112" charset="-122"/>
                <a:cs typeface="宋体" pitchFamily="-112" charset="-122"/>
              </a:rPr>
              <a:t>experiences. </a:t>
            </a:r>
          </a:p>
          <a:p>
            <a:pPr marL="125413" lvl="1" indent="0" defTabSz="3482975" eaLnBrk="1" hangingPunct="1">
              <a:spcBef>
                <a:spcPct val="20000"/>
              </a:spcBef>
              <a:buClr>
                <a:schemeClr val="tx1"/>
              </a:buClr>
              <a:buSzPct val="150000"/>
              <a:buFontTx/>
              <a:buChar char="•"/>
            </a:pPr>
            <a:r>
              <a:rPr lang="en-US" altLang="zh-CN" sz="3200" dirty="0" smtClean="0">
                <a:solidFill>
                  <a:srgbClr val="000000"/>
                </a:solidFill>
                <a:ea typeface="宋体" pitchFamily="-112" charset="-122"/>
                <a:cs typeface="宋体" pitchFamily="-112" charset="-122"/>
                <a:sym typeface="Wingdings" pitchFamily="-112" charset="2"/>
              </a:rPr>
              <a:t>  All sorts of factors may affect application performance, such as device, OS, carrier, application software, signal strength, time of day, etc.</a:t>
            </a:r>
          </a:p>
          <a:p>
            <a:pPr marL="125413" lvl="1" indent="0" defTabSz="3482975" eaLnBrk="1" hangingPunct="1">
              <a:spcBef>
                <a:spcPct val="20000"/>
              </a:spcBef>
              <a:buClr>
                <a:schemeClr val="tx1"/>
              </a:buClr>
              <a:buSzPct val="150000"/>
              <a:buFontTx/>
              <a:buChar char="•"/>
            </a:pPr>
            <a:r>
              <a:rPr lang="en-US" altLang="zh-CN" sz="3200" dirty="0" smtClean="0">
                <a:solidFill>
                  <a:srgbClr val="000000"/>
                </a:solidFill>
                <a:ea typeface="宋体" pitchFamily="-112" charset="-122"/>
                <a:cs typeface="宋体" pitchFamily="-112" charset="-122"/>
                <a:sym typeface="Wingdings" pitchFamily="-112" charset="2"/>
              </a:rPr>
              <a:t>  Understanding the performance bottleneck is the first important step to improve user experiences</a:t>
            </a:r>
            <a:r>
              <a:rPr lang="en-US" altLang="zh-CN" sz="3200" dirty="0" smtClean="0">
                <a:solidFill>
                  <a:srgbClr val="000000"/>
                </a:solidFill>
                <a:ea typeface="宋体" pitchFamily="-112" charset="-122"/>
                <a:cs typeface="宋体" pitchFamily="-112" charset="-122"/>
                <a:sym typeface="Wingdings" pitchFamily="-112" charset="2"/>
              </a:rPr>
              <a:t>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440400" y="9931400"/>
            <a:ext cx="5029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3G Network Topology</a:t>
            </a:r>
            <a:endParaRPr lang="en-US" sz="3200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116050" y="5105400"/>
            <a:ext cx="12148527" cy="48895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701039" y="660400"/>
            <a:ext cx="9095962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">
      <a:dk1>
        <a:srgbClr val="000000"/>
      </a:dk1>
      <a:lt1>
        <a:srgbClr val="FFFFFF"/>
      </a:lt1>
      <a:dk2>
        <a:srgbClr val="000000"/>
      </a:dk2>
      <a:lt2>
        <a:srgbClr val="CCCC99"/>
      </a:lt2>
      <a:accent1>
        <a:srgbClr val="7A7A7A"/>
      </a:accent1>
      <a:accent2>
        <a:srgbClr val="D6E0E0"/>
      </a:accent2>
      <a:accent3>
        <a:srgbClr val="FFFFFF"/>
      </a:accent3>
      <a:accent4>
        <a:srgbClr val="000000"/>
      </a:accent4>
      <a:accent5>
        <a:srgbClr val="BEBEBE"/>
      </a:accent5>
      <a:accent6>
        <a:srgbClr val="C2CBCB"/>
      </a:accent6>
      <a:hlink>
        <a:srgbClr val="000080"/>
      </a:hlink>
      <a:folHlink>
        <a:srgbClr val="004080"/>
      </a:folHlink>
    </a:clrScheme>
    <a:fontScheme name="Studi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1353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1353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4512</TotalTime>
  <Words>358</Words>
  <Application>Microsoft Macintosh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Studio</vt:lpstr>
      <vt:lpstr>Equation</vt:lpstr>
      <vt:lpstr>3GTest: Anatomizing Application Performance Differences on Smartphones</vt:lpstr>
    </vt:vector>
  </TitlesOfParts>
  <Company>UC San Diego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sbristow</dc:creator>
  <cp:lastModifiedBy>Junxian Huang</cp:lastModifiedBy>
  <cp:revision>369</cp:revision>
  <dcterms:created xsi:type="dcterms:W3CDTF">2010-03-17T19:02:33Z</dcterms:created>
  <dcterms:modified xsi:type="dcterms:W3CDTF">2010-03-18T19:00:04Z</dcterms:modified>
</cp:coreProperties>
</file>