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57" r:id="rId10"/>
    <p:sldId id="275"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71" autoAdjust="0"/>
  </p:normalViewPr>
  <p:slideViewPr>
    <p:cSldViewPr snapToGrid="0" snapToObjects="1">
      <p:cViewPr varScale="1">
        <p:scale>
          <a:sx n="89" d="100"/>
          <a:sy n="89" d="100"/>
        </p:scale>
        <p:origin x="-2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5/8/13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I’m </a:t>
            </a:r>
            <a:r>
              <a:rPr lang="en-US" baseline="0" dirty="0" smtClean="0"/>
              <a:t>a 5-year Ph.D. </a:t>
            </a:r>
            <a:r>
              <a:rPr lang="en-US" baseline="0" smtClean="0"/>
              <a:t>student from University </a:t>
            </a:r>
            <a:r>
              <a:rPr lang="en-US" baseline="0" dirty="0" smtClean="0"/>
              <a:t>of Michigan</a:t>
            </a:r>
            <a:endParaRPr lang="en-US" dirty="0" smtClean="0"/>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mostly done when I’m was an intern in Microsoft Research Silicon Valley.</a:t>
            </a:r>
          </a:p>
          <a:p>
            <a:r>
              <a:rPr lang="en-US" baseline="0" dirty="0" smtClean="0"/>
              <a:t>It is a joint work by my mentors Yinglian </a:t>
            </a:r>
            <a:r>
              <a:rPr lang="en-US" baseline="0" dirty="0" err="1" smtClean="0"/>
              <a:t>Xie</a:t>
            </a:r>
            <a:r>
              <a:rPr lang="en-US" baseline="0" dirty="0" smtClean="0"/>
              <a:t>, Fang Yu, Qifa </a:t>
            </a:r>
            <a:r>
              <a:rPr lang="en-US" baseline="0" dirty="0" err="1" smtClean="0"/>
              <a:t>Ke</a:t>
            </a:r>
            <a:r>
              <a:rPr lang="en-US" baseline="0" dirty="0" smtClean="0"/>
              <a:t> and Martin </a:t>
            </a:r>
            <a:r>
              <a:rPr lang="en-US" baseline="0" dirty="0" err="1" smtClean="0"/>
              <a:t>Abadi</a:t>
            </a:r>
            <a:r>
              <a:rPr lang="en-US" baseline="0" dirty="0" smtClean="0"/>
              <a:t> from Microsoft Research Silicon Valley, </a:t>
            </a:r>
          </a:p>
          <a:p>
            <a:r>
              <a:rPr lang="en-US" baseline="0" dirty="0" smtClean="0"/>
              <a:t>Eliot </a:t>
            </a:r>
            <a:r>
              <a:rPr lang="en-US" baseline="0" dirty="0" err="1" smtClean="0"/>
              <a:t>Gillum</a:t>
            </a:r>
            <a:r>
              <a:rPr lang="en-US" baseline="0" dirty="0" smtClean="0"/>
              <a:t> from Microsoft’s </a:t>
            </a:r>
            <a:r>
              <a:rPr lang="en-US" baseline="0" dirty="0" err="1" smtClean="0"/>
              <a:t>hotmail</a:t>
            </a:r>
            <a:r>
              <a:rPr lang="en-US" baseline="0" dirty="0" smtClean="0"/>
              <a:t> team, and my advisor Prof. Z. Morley Mao from University of Michigan.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goodness and badness score is calculated based on PageRank algorithm.</a:t>
            </a:r>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46234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 </a:t>
            </a:r>
          </a:p>
          <a:p>
            <a:r>
              <a:rPr lang="en-US" baseline="0" dirty="0" smtClean="0"/>
              <a:t>This is especially important when dealing with external non-Hotmail users, because the direct connections among them are not in our data set.</a:t>
            </a:r>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algorithm</a:t>
            </a:r>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Bayesian 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and scalable using 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and 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p>
          <a:p>
            <a:r>
              <a:rPr lang="en-US" baseline="0" dirty="0" smtClean="0"/>
              <a:t>For example, in </a:t>
            </a:r>
            <a:r>
              <a:rPr lang="en-US" baseline="0" dirty="0" err="1" smtClean="0"/>
              <a:t>hotmail</a:t>
            </a:r>
            <a:r>
              <a:rPr lang="en-US" baseline="0" dirty="0" smtClean="0"/>
              <a:t>, there are a large number malicious accounts, and most of them them are attacker-created accounts for sending spamming emails, and other malicious contents.</a:t>
            </a:r>
          </a:p>
          <a:p>
            <a:r>
              <a:rPr lang="en-US" baseline="0" dirty="0" smtClean="0"/>
              <a:t>There are also many hijacked accounts, that originally belong to legitimate users, and later got compromised by attackers, many of these hijacked remain unknown.</a:t>
            </a:r>
          </a:p>
          <a:p>
            <a:r>
              <a:rPr lang="en-US" baseline="0" dirty="0" smtClean="0"/>
              <a:t>To make things worse, these attackers, driven by financial incentives, are constantly evolving with more advanced counter-strategies.</a:t>
            </a:r>
          </a:p>
          <a:p>
            <a:endParaRPr lang="en-US" baseline="0" dirty="0" smtClean="0"/>
          </a:p>
          <a:p>
            <a:r>
              <a:rPr lang="en-US" baseline="0" dirty="0" smtClean="0"/>
              <a:t>In this work, we aim at detecting these attackers with the help of the powerful social graph.</a:t>
            </a:r>
          </a:p>
          <a:p>
            <a:r>
              <a:rPr lang="en-US" baseline="0" dirty="0" smtClean="0"/>
              <a:t>For service providers such as Microsoft, Facebook and Google, they are able to build a centralized social graph that can capture both local and global graph features.</a:t>
            </a:r>
          </a:p>
          <a:p>
            <a:r>
              <a:rPr lang="en-US" baseline="0" dirty="0" smtClean="0"/>
              <a:t>Given that it is generally very hard for attackers to manipulate the overall graph pattern, especially for large-scale graph, the graph features are considered to be more robust and harder for attackers to bypass.</a:t>
            </a:r>
          </a:p>
          <a:p>
            <a:endParaRPr lang="en-US" baseline="0" dirty="0" smtClean="0"/>
          </a:p>
          <a:p>
            <a:r>
              <a:rPr lang="en-US" baseline="0" dirty="0" smtClean="0"/>
              <a:t>However, it is not straightforward to detect malicious accounts via social graphs.</a:t>
            </a:r>
          </a:p>
          <a:p>
            <a:pPr marL="0" indent="0">
              <a:buNone/>
            </a:pPr>
            <a:r>
              <a:rPr lang="en-US" baseline="0" dirty="0" smtClean="0"/>
              <a:t>1. Hijacked accounts may have mixed behaviors, as the owner of the accounts are not aware that his/her accounts has been hijacked.</a:t>
            </a:r>
          </a:p>
          <a:p>
            <a:pPr marL="0" indent="0">
              <a:buNone/>
            </a:pPr>
            <a:r>
              <a:rPr lang="en-US" baseline="0" dirty="0" smtClean="0"/>
              <a:t>2. Take email system for example, the social graph any service provider can build is incomplete, because although we have perfect knowledge about any internal account, there is no information known among external accounts. This problem does not exist for other types of closed social networking systems, such as Facebook and Twitter.</a:t>
            </a:r>
          </a:p>
          <a:p>
            <a:pPr marL="0" indent="0">
              <a:buNone/>
            </a:pPr>
            <a:r>
              <a:rPr lang="en-US" baseline="0" dirty="0" smtClean="0"/>
              <a:t>3. The enormous graph size requires 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work, we make the following contributions:</a:t>
            </a:r>
          </a:p>
          <a:p>
            <a:r>
              <a:rPr lang="en-US" baseline="0" dirty="0" smtClean="0"/>
              <a:t>1. In terms of methodology, we uses both local and global graph features for detecting malicious accounts. These graph features are demonstrated to be more robust and more fundamental, making them hard for attackers to bypass.</a:t>
            </a:r>
          </a:p>
          <a:p>
            <a:endParaRPr lang="en-US" baseline="0" dirty="0" smtClean="0"/>
          </a:p>
          <a:p>
            <a:r>
              <a:rPr lang="en-US" dirty="0" smtClean="0"/>
              <a:t>2. We implement</a:t>
            </a:r>
            <a:r>
              <a:rPr lang="en-US" baseline="0" dirty="0" smtClean="0"/>
              <a:t> the whole SocialWatch system using distributed parallel algorithms. We run SocialWatch on a cluster and demonstrate its practicality and scalability for large-scale social graphs</a:t>
            </a:r>
          </a:p>
          <a:p>
            <a:endParaRPr lang="en-US" baseline="0" dirty="0" smtClean="0"/>
          </a:p>
          <a:p>
            <a:r>
              <a:rPr lang="en-US" baseline="0" dirty="0" smtClean="0"/>
              <a:t>3. Last, we evaluate SocialWatch with a representative real-world data set with hundreds of millions of users covering over two years.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endParaRPr lang="en-US" baseline="0" dirty="0" smtClean="0"/>
          </a:p>
          <a:p>
            <a:r>
              <a:rPr lang="en-US" baseline="0" dirty="0" smtClean="0"/>
              <a:t>If two users mutually send/receive emails from each other, we use undirected edge to represent their friendship.</a:t>
            </a:r>
          </a:p>
          <a:p>
            <a:r>
              <a:rPr lang="en-US" baseline="0" dirty="0" smtClean="0"/>
              <a:t>For undirected edge, we conservatively require the a mutual exchange of at least 2 emails considering that some users may accidentally reply to a spamming account.</a:t>
            </a:r>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 It is also a representative data set to evaluate SocialWatch.</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a:t>
            </a:r>
          </a:p>
          <a:p>
            <a:r>
              <a:rPr lang="en-US" baseline="0" dirty="0" smtClean="0"/>
              <a:t>And sending emails to bad users is suspicious.</a:t>
            </a:r>
          </a:p>
          <a:p>
            <a:r>
              <a:rPr lang="en-US" baseline="0" dirty="0" smtClean="0"/>
              <a:t>Good users usually form a community represented by the green circle in the figure. Given that bad users can’t control good users to send email to them, it is relatively hard for bad users to enter good users’ community.</a:t>
            </a:r>
          </a:p>
          <a:p>
            <a:endParaRPr lang="en-US" baseline="0" dirty="0" smtClean="0"/>
          </a:p>
          <a:p>
            <a:r>
              <a:rPr lang="en-US" baseline="0" dirty="0" smtClean="0"/>
              <a:t>SocialWatch uses degree and PageRank based detection following these intuitions.</a:t>
            </a:r>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user, represented by the big circle in this figure, the recipient set of a good user are more connected</a:t>
            </a:r>
          </a:p>
          <a:p>
            <a:r>
              <a:rPr lang="en-US" baseline="0" dirty="0" smtClean="0"/>
              <a:t>than that of a bad user, because it is hard for attackers to figure out the friendship relationship between any two good users.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SocialWatch uses social-affinity based detection following this intuition</a:t>
            </a:r>
          </a:p>
          <a:p>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design SocialWatch</a:t>
            </a:r>
            <a:r>
              <a:rPr lang="en-US" baseline="0" dirty="0" smtClean="0"/>
              <a:t> 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Then we use a degree and PageRank based 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PageRank 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less aggressive 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6612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5/8/13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5/8/13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5/8/13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5/8/13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5/8/13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5/8/13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5/8/13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32901" y="36634"/>
            <a:ext cx="3086674" cy="861146"/>
          </a:xfrm>
          <a:prstGeom prst="rect">
            <a:avLst/>
          </a:prstGeom>
        </p:spPr>
      </p:pic>
      <p:pic>
        <p:nvPicPr>
          <p:cNvPr id="5" name="Picture 4"/>
          <p:cNvPicPr>
            <a:picLocks noChangeAspect="1"/>
          </p:cNvPicPr>
          <p:nvPr/>
        </p:nvPicPr>
        <p:blipFill>
          <a:blip r:embed="rId4"/>
          <a:stretch>
            <a:fillRect/>
          </a:stretch>
        </p:blipFill>
        <p:spPr>
          <a:xfrm>
            <a:off x="0" y="12212"/>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156902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Detecting 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large </a:t>
            </a:r>
            <a:r>
              <a:rPr lang="en-US" dirty="0" smtClean="0"/>
              <a:t>scale</a:t>
            </a:r>
          </a:p>
          <a:p>
            <a:r>
              <a:rPr lang="en-US" dirty="0"/>
              <a:t>SocialWatch </a:t>
            </a:r>
            <a:r>
              <a:rPr lang="en-US" dirty="0" smtClean="0"/>
              <a:t>is </a:t>
            </a:r>
            <a:r>
              <a:rPr lang="en-US" dirty="0" smtClean="0">
                <a:solidFill>
                  <a:srgbClr val="3366FF"/>
                </a:solidFill>
              </a:rPr>
              <a:t>practically deployable</a:t>
            </a:r>
            <a:r>
              <a:rPr lang="en-US" dirty="0" smtClean="0"/>
              <a:t> and </a:t>
            </a:r>
            <a:r>
              <a:rPr lang="en-US" dirty="0" smtClean="0">
                <a:solidFill>
                  <a:srgbClr val="3366FF"/>
                </a:solidFill>
              </a:rPr>
              <a:t>scalable</a:t>
            </a:r>
            <a:r>
              <a:rPr lang="en-US" dirty="0" smtClean="0"/>
              <a:t> using 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2" y="44768"/>
            <a:ext cx="8859947" cy="1371600"/>
          </a:xfrm>
        </p:spPr>
        <p:txBody>
          <a:bodyPr>
            <a:normAutofit/>
          </a:bodyPr>
          <a:lstStyle/>
          <a:p>
            <a:r>
              <a:rPr lang="en-US" sz="3800" dirty="0" smtClean="0"/>
              <a:t>Arms Race between Attackers and Defenders</a:t>
            </a:r>
            <a:endParaRPr lang="en-US" sz="3800" dirty="0"/>
          </a:p>
        </p:txBody>
      </p:sp>
      <p:sp>
        <p:nvSpPr>
          <p:cNvPr id="3" name="Content Placeholder 2"/>
          <p:cNvSpPr>
            <a:spLocks noGrp="1"/>
          </p:cNvSpPr>
          <p:nvPr>
            <p:ph idx="1"/>
          </p:nvPr>
        </p:nvSpPr>
        <p:spPr>
          <a:xfrm>
            <a:off x="0" y="1449792"/>
            <a:ext cx="9144000" cy="4482806"/>
          </a:xfrm>
        </p:spPr>
        <p:txBody>
          <a:bodyPr>
            <a:normAutofit lnSpcReduction="10000"/>
          </a:bodyPr>
          <a:lstStyle/>
          <a:p>
            <a:r>
              <a:rPr lang="en-US" dirty="0" smtClean="0"/>
              <a:t>Malicious accounts in Hotmail</a:t>
            </a:r>
          </a:p>
          <a:p>
            <a:pPr lvl="1"/>
            <a:r>
              <a:rPr lang="en-US" dirty="0" smtClean="0">
                <a:solidFill>
                  <a:srgbClr val="FF0000"/>
                </a:solidFill>
              </a:rPr>
              <a:t>Attacker</a:t>
            </a:r>
            <a:r>
              <a:rPr lang="en-US" dirty="0">
                <a:solidFill>
                  <a:srgbClr val="FF0000"/>
                </a:solidFill>
              </a:rPr>
              <a:t>-created</a:t>
            </a:r>
            <a:r>
              <a:rPr lang="en-US" dirty="0"/>
              <a:t> </a:t>
            </a:r>
            <a:r>
              <a:rPr lang="en-US" dirty="0" smtClean="0"/>
              <a:t>accounts</a:t>
            </a:r>
          </a:p>
          <a:p>
            <a:pPr lvl="1"/>
            <a:r>
              <a:rPr lang="en-US" dirty="0" smtClean="0">
                <a:solidFill>
                  <a:srgbClr val="FF0000"/>
                </a:solidFill>
              </a:rPr>
              <a:t>Hijacked</a:t>
            </a:r>
            <a:r>
              <a:rPr lang="en-US" dirty="0" smtClean="0"/>
              <a:t> accounts</a:t>
            </a:r>
          </a:p>
          <a:p>
            <a:pPr lvl="1"/>
            <a:r>
              <a:rPr lang="en-US" dirty="0" smtClean="0"/>
              <a:t>Attackers are constantly </a:t>
            </a:r>
            <a:r>
              <a:rPr lang="en-US" dirty="0" smtClean="0">
                <a:solidFill>
                  <a:srgbClr val="3366FF"/>
                </a:solidFill>
              </a:rPr>
              <a:t>evolving</a:t>
            </a:r>
            <a:r>
              <a:rPr lang="en-US" dirty="0" smtClean="0"/>
              <a:t> with counter-strategies</a:t>
            </a:r>
          </a:p>
          <a:p>
            <a:r>
              <a:rPr lang="en-US" dirty="0" smtClean="0"/>
              <a:t>The power of social graph</a:t>
            </a:r>
          </a:p>
          <a:p>
            <a:pPr lvl="1"/>
            <a:r>
              <a:rPr lang="en-US" dirty="0" smtClean="0"/>
              <a:t>Capture both </a:t>
            </a:r>
            <a:r>
              <a:rPr lang="en-US" dirty="0" smtClean="0">
                <a:solidFill>
                  <a:srgbClr val="3366FF"/>
                </a:solidFill>
              </a:rPr>
              <a:t>local</a:t>
            </a:r>
            <a:r>
              <a:rPr lang="en-US" dirty="0" smtClean="0"/>
              <a:t> and </a:t>
            </a:r>
            <a:r>
              <a:rPr lang="en-US" dirty="0" smtClean="0">
                <a:solidFill>
                  <a:srgbClr val="3366FF"/>
                </a:solidFill>
              </a:rPr>
              <a:t>global</a:t>
            </a:r>
            <a:r>
              <a:rPr lang="en-US" dirty="0" smtClean="0"/>
              <a:t> graph features</a:t>
            </a:r>
          </a:p>
          <a:p>
            <a:pPr lvl="1"/>
            <a:r>
              <a:rPr lang="en-US" dirty="0" smtClean="0"/>
              <a:t>Hard for attackers to manipulate the overall graph pattern</a:t>
            </a:r>
          </a:p>
          <a:p>
            <a:r>
              <a:rPr lang="en-US" dirty="0" smtClean="0"/>
              <a:t>Challenges</a:t>
            </a:r>
          </a:p>
          <a:p>
            <a:pPr lvl="1"/>
            <a:r>
              <a:rPr lang="en-US" dirty="0" smtClean="0"/>
              <a:t>Hijacked accounts have mixed behaviors</a:t>
            </a:r>
          </a:p>
          <a:p>
            <a:pPr lvl="1"/>
            <a:r>
              <a:rPr lang="en-US" dirty="0" smtClean="0"/>
              <a:t>Incomplete graph – unknown among external accounts</a:t>
            </a:r>
          </a:p>
          <a:p>
            <a:pPr lvl="1"/>
            <a:r>
              <a:rPr lang="en-US" dirty="0" smtClean="0"/>
              <a:t>Large graph scale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dirty="0" smtClean="0"/>
              <a:t>Detection methodology – </a:t>
            </a:r>
            <a:r>
              <a:rPr lang="en-US" dirty="0" smtClean="0">
                <a:solidFill>
                  <a:srgbClr val="3366FF"/>
                </a:solidFill>
              </a:rPr>
              <a:t>local</a:t>
            </a:r>
            <a:r>
              <a:rPr lang="en-US" dirty="0" smtClean="0"/>
              <a:t> and </a:t>
            </a:r>
            <a:r>
              <a:rPr lang="en-US" dirty="0" smtClean="0">
                <a:solidFill>
                  <a:srgbClr val="3366FF"/>
                </a:solidFill>
              </a:rPr>
              <a:t>global</a:t>
            </a:r>
            <a:r>
              <a:rPr lang="en-US" dirty="0" smtClean="0"/>
              <a:t> social graph features for detection</a:t>
            </a:r>
          </a:p>
          <a:p>
            <a:endParaRPr lang="en-US" dirty="0" smtClean="0"/>
          </a:p>
          <a:p>
            <a:r>
              <a:rPr lang="en-US" dirty="0" smtClean="0"/>
              <a:t>Implementation – demonstrate </a:t>
            </a:r>
            <a:r>
              <a:rPr lang="en-US" dirty="0" smtClean="0">
                <a:solidFill>
                  <a:srgbClr val="3366FF"/>
                </a:solidFill>
              </a:rPr>
              <a:t>practicality </a:t>
            </a:r>
            <a:r>
              <a:rPr lang="en-US" dirty="0" smtClean="0"/>
              <a:t>and </a:t>
            </a:r>
            <a:r>
              <a:rPr lang="en-US" dirty="0" smtClean="0">
                <a:solidFill>
                  <a:srgbClr val="3366FF"/>
                </a:solidFill>
              </a:rPr>
              <a:t>scalability </a:t>
            </a:r>
            <a:r>
              <a:rPr lang="en-US" dirty="0" smtClean="0"/>
              <a:t>for large-scale social graphs</a:t>
            </a:r>
          </a:p>
          <a:p>
            <a:endParaRPr lang="en-US" dirty="0" smtClean="0"/>
          </a:p>
          <a:p>
            <a:r>
              <a:rPr lang="en-US" dirty="0" smtClean="0"/>
              <a:t>Evaluation – use a </a:t>
            </a:r>
            <a:r>
              <a:rPr lang="en-US" dirty="0" smtClean="0">
                <a:solidFill>
                  <a:srgbClr val="FF0000"/>
                </a:solidFill>
              </a:rPr>
              <a:t>real-world</a:t>
            </a:r>
            <a:r>
              <a:rPr lang="en-US" dirty="0" smtClean="0"/>
              <a:t> data set with large scale and long duration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p>
          <a:p>
            <a:pPr lvl="1"/>
            <a:r>
              <a:rPr lang="en-US" dirty="0"/>
              <a:t>Directed (</a:t>
            </a:r>
            <a:r>
              <a:rPr lang="en-US" dirty="0" smtClean="0">
                <a:solidFill>
                  <a:srgbClr val="FF0000"/>
                </a:solidFill>
              </a:rPr>
              <a:t>5.7 </a:t>
            </a:r>
            <a:r>
              <a:rPr lang="en-US" dirty="0">
                <a:solidFill>
                  <a:srgbClr val="FF0000"/>
                </a:solidFill>
              </a:rPr>
              <a:t>billion</a:t>
            </a:r>
            <a:r>
              <a:rPr lang="en-US" dirty="0"/>
              <a:t>)</a:t>
            </a:r>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37" name="圆角矩形 4"/>
          <p:cNvSpPr/>
          <p:nvPr/>
        </p:nvSpPr>
        <p:spPr>
          <a:xfrm>
            <a:off x="1370728" y="4618522"/>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Degree and PageRank based detection</a:t>
            </a:r>
            <a:endParaRPr lang="en-US" sz="2400" dirty="0">
              <a:solidFill>
                <a:srgbClr val="3366FF"/>
              </a:solidFill>
            </a:endParaRPr>
          </a:p>
        </p:txBody>
      </p: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fade">
                                      <p:cBhvr>
                                        <p:cTn id="80" dur="500"/>
                                        <p:tgtEl>
                                          <p:spTgt spid="118"/>
                                        </p:tgtEl>
                                      </p:cBhvr>
                                    </p:animEffect>
                                  </p:childTnLst>
                                </p:cTn>
                              </p:par>
                              <p:par>
                                <p:cTn id="81" presetID="10"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6">
                                            <p:txEl>
                                              <p:pRg st="1" end="1"/>
                                            </p:txEl>
                                          </p:spTgt>
                                        </p:tgtEl>
                                        <p:attrNameLst>
                                          <p:attrName>style.visibility</p:attrName>
                                        </p:attrNameLst>
                                      </p:cBhvr>
                                      <p:to>
                                        <p:strVal val="visible"/>
                                      </p:to>
                                    </p:set>
                                    <p:animEffect transition="in" filter="fade">
                                      <p:cBhvr>
                                        <p:cTn id="91" dur="500"/>
                                        <p:tgtEl>
                                          <p:spTgt spid="166">
                                            <p:txEl>
                                              <p:pRg st="1" end="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fade">
                                      <p:cBhvr>
                                        <p:cTn id="94" dur="500"/>
                                        <p:tgtEl>
                                          <p:spTgt spid="13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0"/>
                                        </p:tgtEl>
                                        <p:attrNameLst>
                                          <p:attrName>style.visibility</p:attrName>
                                        </p:attrNameLst>
                                      </p:cBhvr>
                                      <p:to>
                                        <p:strVal val="visible"/>
                                      </p:to>
                                    </p:set>
                                    <p:animEffect transition="in" filter="fade">
                                      <p:cBhvr>
                                        <p:cTn id="99" dur="500"/>
                                        <p:tgtEl>
                                          <p:spTgt spid="140"/>
                                        </p:tgtEl>
                                      </p:cBhvr>
                                    </p:animEffect>
                                  </p:childTnLst>
                                </p:cTn>
                              </p:par>
                              <p:par>
                                <p:cTn id="100" presetID="10" presetClass="entr" presetSubtype="0" fill="hold" nodeType="with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fade">
                                      <p:cBhvr>
                                        <p:cTn id="102" dur="500"/>
                                        <p:tgtEl>
                                          <p:spTgt spid="1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62"/>
                                        </p:tgtEl>
                                        <p:attrNameLst>
                                          <p:attrName>style.visibility</p:attrName>
                                        </p:attrNameLst>
                                      </p:cBhvr>
                                      <p:to>
                                        <p:strVal val="visible"/>
                                      </p:to>
                                    </p:set>
                                    <p:animEffect transition="in" filter="fade">
                                      <p:cBhvr>
                                        <p:cTn id="118" dur="500"/>
                                        <p:tgtEl>
                                          <p:spTgt spid="16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6">
                                            <p:txEl>
                                              <p:pRg st="2" end="2"/>
                                            </p:txEl>
                                          </p:spTgt>
                                        </p:tgtEl>
                                        <p:attrNameLst>
                                          <p:attrName>style.visibility</p:attrName>
                                        </p:attrNameLst>
                                      </p:cBhvr>
                                      <p:to>
                                        <p:strVal val="visible"/>
                                      </p:to>
                                    </p:set>
                                    <p:animEffect transition="in" filter="fade">
                                      <p:cBhvr>
                                        <p:cTn id="123" dur="500"/>
                                        <p:tgtEl>
                                          <p:spTgt spid="166">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921828"/>
            <a:ext cx="5919450" cy="4555172"/>
          </a:xfrm>
        </p:spPr>
        <p:txBody>
          <a:bodyPr>
            <a:normAutofit/>
          </a:bodyPr>
          <a:lstStyle/>
          <a:p>
            <a:r>
              <a:rPr lang="en-US" dirty="0" smtClean="0"/>
              <a:t>Recipient sets of good users are more connected than those of bad users</a:t>
            </a:r>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20" name="圆角矩形 4"/>
          <p:cNvSpPr/>
          <p:nvPr/>
        </p:nvSpPr>
        <p:spPr>
          <a:xfrm>
            <a:off x="993324" y="3553930"/>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Social-affinity based detection</a:t>
            </a:r>
            <a:endParaRPr lang="en-US" sz="2400" dirty="0">
              <a:solidFill>
                <a:srgbClr val="3366FF"/>
              </a:solidFill>
            </a:endParaRPr>
          </a:p>
        </p:txBody>
      </p: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10260</TotalTime>
  <Words>2252</Words>
  <Application>Microsoft Macintosh PowerPoint</Application>
  <PresentationFormat>On-screen Show (4:3)</PresentationFormat>
  <Paragraphs>202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Our Contributions</vt:lpstr>
      <vt:lpstr>Social Graph for Hotmail</vt:lpstr>
      <vt:lpstr>Social Graph for Hotmail</vt:lpstr>
      <vt:lpstr>Intuitions in Leveraging Social Graphs</vt:lpstr>
      <vt:lpstr>Intuitions in Leveraging Social Graphs</vt:lpstr>
      <vt:lpstr>Design of SocialWatch</vt:lpstr>
      <vt:lpstr>Detecting Attacker-created Accounts</vt:lpstr>
      <vt:lpstr>Computing Goodness/Badness PageRank Score</vt:lpstr>
      <vt:lpstr>Computing Social-Affinity Features</vt:lpstr>
      <vt:lpstr>Computing Social-Affinity Features</vt:lpstr>
      <vt:lpstr>Detecting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383</cp:revision>
  <dcterms:created xsi:type="dcterms:W3CDTF">2013-05-01T01:36:02Z</dcterms:created>
  <dcterms:modified xsi:type="dcterms:W3CDTF">2013-05-08T07:49:37Z</dcterms:modified>
</cp:coreProperties>
</file>