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57" r:id="rId10"/>
    <p:sldId id="275"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88" autoAdjust="0"/>
  </p:normalViewPr>
  <p:slideViewPr>
    <p:cSldViewPr snapToGrid="0" snapToObjects="1">
      <p:cViewPr varScale="1">
        <p:scale>
          <a:sx n="76" d="100"/>
          <a:sy n="76" d="100"/>
        </p:scale>
        <p:origin x="-2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5/6/13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I’m from University of Michigan</a:t>
            </a:r>
            <a:endParaRPr lang="en-US" dirty="0" smtClean="0"/>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a:t>
            </a:r>
            <a:r>
              <a:rPr lang="en-US" baseline="0" dirty="0" smtClean="0"/>
              <a:t>mostly </a:t>
            </a:r>
            <a:r>
              <a:rPr lang="en-US" baseline="0" dirty="0" smtClean="0"/>
              <a:t>done when I’m was an intern in Microsoft Research </a:t>
            </a:r>
            <a:r>
              <a:rPr lang="en-US" baseline="0" smtClean="0"/>
              <a:t>Silicon </a:t>
            </a:r>
            <a:r>
              <a:rPr lang="en-US" baseline="0" smtClean="0"/>
              <a:t>Valley.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goodness and </a:t>
            </a:r>
            <a:r>
              <a:rPr lang="en-US" baseline="0" dirty="0" smtClean="0"/>
              <a:t>badness </a:t>
            </a:r>
            <a:r>
              <a:rPr lang="en-US" baseline="0" dirty="0" smtClean="0"/>
              <a:t>score is calculated based </a:t>
            </a:r>
            <a:r>
              <a:rPr lang="en-US" baseline="0" dirty="0" smtClean="0"/>
              <a:t>on PageRank </a:t>
            </a:r>
            <a:r>
              <a:rPr lang="en-US" baseline="0" dirty="0" smtClean="0"/>
              <a:t>algorithm.</a:t>
            </a:r>
            <a:endParaRPr lang="en-US" baseline="0" dirty="0" smtClean="0"/>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46234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a:t>
            </a:r>
            <a:r>
              <a:rPr lang="en-US" baseline="0" dirty="0" smtClean="0"/>
              <a:t>. </a:t>
            </a:r>
          </a:p>
          <a:p>
            <a:r>
              <a:rPr lang="en-US" baseline="0" dirty="0" smtClean="0"/>
              <a:t>This is especially important when dealing with external non-Hotmail users, because the direct connections among them are not in our data set.</a:t>
            </a:r>
            <a:endParaRPr lang="en-US" baseline="0" dirty="0" smtClean="0"/>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t>
            </a:r>
            <a:r>
              <a:rPr lang="en-US" baseline="0" dirty="0" smtClean="0"/>
              <a:t>algorithm</a:t>
            </a:r>
            <a:endParaRPr lang="en-US" baseline="0" dirty="0" smtClean="0"/>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a:t>
            </a:r>
            <a:r>
              <a:rPr lang="en-US" baseline="0" dirty="0" smtClean="0"/>
              <a:t>Bayesian </a:t>
            </a:r>
            <a:r>
              <a:rPr lang="en-US" baseline="0" dirty="0" smtClean="0"/>
              <a:t>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a:t>
            </a:r>
            <a:r>
              <a:rPr lang="en-US" baseline="0" dirty="0" smtClean="0"/>
              <a:t>and scalable using </a:t>
            </a:r>
            <a:r>
              <a:rPr lang="en-US" baseline="0" dirty="0" smtClean="0"/>
              <a:t>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t>
            </a:r>
            <a:r>
              <a:rPr lang="en-US" dirty="0" smtClean="0"/>
              <a:t>and </a:t>
            </a:r>
            <a:r>
              <a:rPr lang="en-US" dirty="0" smtClean="0"/>
              <a:t>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r>
              <a:rPr lang="en-US" baseline="0" dirty="0" smtClean="0"/>
              <a:t>.</a:t>
            </a:r>
            <a:endParaRPr lang="en-US" baseline="0" dirty="0" smtClean="0"/>
          </a:p>
          <a:p>
            <a:r>
              <a:rPr lang="en-US" baseline="0" dirty="0" smtClean="0"/>
              <a:t>For example, in </a:t>
            </a:r>
            <a:r>
              <a:rPr lang="en-US" baseline="0" dirty="0" err="1" smtClean="0"/>
              <a:t>hotmail</a:t>
            </a:r>
            <a:r>
              <a:rPr lang="en-US" baseline="0" dirty="0" smtClean="0"/>
              <a:t>, there are a large number malicious accounts, and most of them them are attacker-created accounts for sending spamming emails, and other malicious contents.</a:t>
            </a:r>
          </a:p>
          <a:p>
            <a:r>
              <a:rPr lang="en-US" baseline="0" dirty="0" smtClean="0"/>
              <a:t>There are also many hijacked accounts, that originally belong to legitimate users, and later got compromised by attackers, many of these hijacked remain unknown</a:t>
            </a:r>
            <a:r>
              <a:rPr lang="en-US" baseline="0" dirty="0" smtClean="0"/>
              <a:t>.</a:t>
            </a:r>
          </a:p>
          <a:p>
            <a:r>
              <a:rPr lang="en-US" baseline="0" dirty="0" smtClean="0"/>
              <a:t>To make things worse, these attackers, driven by financial incentives, are constantly evolving with more advanced counter-strategies.</a:t>
            </a:r>
          </a:p>
          <a:p>
            <a:endParaRPr lang="en-US" baseline="0" dirty="0" smtClean="0"/>
          </a:p>
          <a:p>
            <a:r>
              <a:rPr lang="en-US" baseline="0" dirty="0" smtClean="0"/>
              <a:t>In this work, we aim at detecting these attackers with the help of the powerful social graph.</a:t>
            </a:r>
          </a:p>
          <a:p>
            <a:r>
              <a:rPr lang="en-US" baseline="0" dirty="0" smtClean="0"/>
              <a:t>For service providers such as Microsoft, Facebook and Google, they are able to build a centralized social graph that can capture both local and global graph features.</a:t>
            </a:r>
          </a:p>
          <a:p>
            <a:r>
              <a:rPr lang="en-US" baseline="0" dirty="0" smtClean="0"/>
              <a:t>Given that it is generally very hard for attackers to manipulate the overall graph pattern, especially for large-scale graph, the graph features are considered to be more robust and harder for attackers to bypass.</a:t>
            </a:r>
            <a:endParaRPr lang="en-US" baseline="0" dirty="0" smtClean="0"/>
          </a:p>
          <a:p>
            <a:endParaRPr lang="en-US" baseline="0" dirty="0" smtClean="0"/>
          </a:p>
          <a:p>
            <a:r>
              <a:rPr lang="en-US" baseline="0" dirty="0" smtClean="0"/>
              <a:t>However, it is not straightforward to </a:t>
            </a:r>
            <a:r>
              <a:rPr lang="en-US" baseline="0" dirty="0" smtClean="0"/>
              <a:t>detect </a:t>
            </a:r>
            <a:r>
              <a:rPr lang="en-US" baseline="0" dirty="0" smtClean="0"/>
              <a:t>malicious </a:t>
            </a:r>
            <a:r>
              <a:rPr lang="en-US" baseline="0" dirty="0" smtClean="0"/>
              <a:t>accounts </a:t>
            </a:r>
            <a:r>
              <a:rPr lang="en-US" baseline="0" dirty="0" smtClean="0"/>
              <a:t>via social graphs.</a:t>
            </a:r>
            <a:endParaRPr lang="en-US" baseline="0" dirty="0" smtClean="0"/>
          </a:p>
          <a:p>
            <a:pPr marL="0" indent="0">
              <a:buNone/>
            </a:pPr>
            <a:r>
              <a:rPr lang="en-US" baseline="0" dirty="0" smtClean="0"/>
              <a:t>1. Hijacked </a:t>
            </a:r>
            <a:r>
              <a:rPr lang="en-US" baseline="0" dirty="0" smtClean="0"/>
              <a:t>accounts may have mixed behaviors, as the owner of the accounts are not aware that his/her accounts has been hijacked</a:t>
            </a:r>
            <a:r>
              <a:rPr lang="en-US" baseline="0" dirty="0" smtClean="0"/>
              <a:t>.</a:t>
            </a:r>
          </a:p>
          <a:p>
            <a:pPr marL="0" indent="0">
              <a:buNone/>
            </a:pPr>
            <a:r>
              <a:rPr lang="en-US" baseline="0" dirty="0" smtClean="0"/>
              <a:t>2. Take </a:t>
            </a:r>
            <a:r>
              <a:rPr lang="en-US" baseline="0" dirty="0" smtClean="0"/>
              <a:t>email system for example, </a:t>
            </a:r>
            <a:r>
              <a:rPr lang="en-US" baseline="0" dirty="0" smtClean="0"/>
              <a:t>the social graph any service provider can build is incomplete, because although </a:t>
            </a:r>
            <a:r>
              <a:rPr lang="en-US" baseline="0" dirty="0" smtClean="0"/>
              <a:t>we have perfect knowledge about any internal account, there is no information known among external accounts</a:t>
            </a:r>
            <a:r>
              <a:rPr lang="en-US" baseline="0" dirty="0" smtClean="0"/>
              <a:t>. This problem does not exist for other types of closed social networking systems, such as Facebook and Twitter.</a:t>
            </a:r>
            <a:endParaRPr lang="en-US" baseline="0" dirty="0" smtClean="0"/>
          </a:p>
          <a:p>
            <a:pPr marL="0" indent="0">
              <a:buNone/>
            </a:pPr>
            <a:r>
              <a:rPr lang="en-US" baseline="0" dirty="0" smtClean="0"/>
              <a:t>3. </a:t>
            </a:r>
            <a:r>
              <a:rPr lang="en-US" baseline="0" dirty="0" smtClean="0"/>
              <a:t>The </a:t>
            </a:r>
            <a:r>
              <a:rPr lang="en-US" baseline="0" dirty="0" smtClean="0"/>
              <a:t>enormous graph size requires </a:t>
            </a:r>
            <a:r>
              <a:rPr lang="en-US" baseline="0" dirty="0" smtClean="0"/>
              <a:t>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work, we make the following contributions:</a:t>
            </a:r>
            <a:endParaRPr lang="en-US" baseline="0" dirty="0" smtClean="0"/>
          </a:p>
          <a:p>
            <a:r>
              <a:rPr lang="en-US" baseline="0" dirty="0" smtClean="0"/>
              <a:t>1. In terms of methodology, we uses both local and global graph features for detecting malicious accounts. These graph features are demonstrated to be more robust and more fundamental, making them hard for attackers to bypass.</a:t>
            </a:r>
          </a:p>
          <a:p>
            <a:endParaRPr lang="en-US" baseline="0" dirty="0" smtClean="0"/>
          </a:p>
          <a:p>
            <a:r>
              <a:rPr lang="en-US" dirty="0" smtClean="0"/>
              <a:t>2</a:t>
            </a:r>
            <a:r>
              <a:rPr lang="en-US" dirty="0" smtClean="0"/>
              <a:t>. We implement</a:t>
            </a:r>
            <a:r>
              <a:rPr lang="en-US" baseline="0" dirty="0" smtClean="0"/>
              <a:t> the whole SocialWatch system using distributed parallel algorithms. We run SocialWatch on a cluster and demonstrate its practicality and scalability for large-scale social graphs</a:t>
            </a:r>
          </a:p>
          <a:p>
            <a:endParaRPr lang="en-US" baseline="0" dirty="0" smtClean="0"/>
          </a:p>
          <a:p>
            <a:r>
              <a:rPr lang="en-US" baseline="0" dirty="0" smtClean="0"/>
              <a:t>3. </a:t>
            </a:r>
            <a:r>
              <a:rPr lang="en-US" baseline="0" dirty="0" smtClean="0"/>
              <a:t>Last, we evaluate SocialWatch with a representative real-world data set with hundreds of millions of users covering over two years.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endParaRPr lang="en-US" baseline="0" dirty="0" smtClean="0"/>
          </a:p>
          <a:p>
            <a:r>
              <a:rPr lang="en-US" baseline="0" dirty="0" smtClean="0"/>
              <a:t>If </a:t>
            </a:r>
            <a:r>
              <a:rPr lang="en-US" baseline="0" dirty="0" smtClean="0"/>
              <a:t>two users mutually send/receive emails from each other, we use undirected edge to represent their friendship</a:t>
            </a:r>
            <a:r>
              <a:rPr lang="en-US" baseline="0" dirty="0" smtClean="0"/>
              <a:t>.</a:t>
            </a:r>
          </a:p>
          <a:p>
            <a:r>
              <a:rPr lang="en-US" baseline="0" dirty="0" smtClean="0"/>
              <a:t>For undirected edge, we conservatively require the a mutual exchange of at least 2 emails considering that some users may accidentally reply to a spamming account.</a:t>
            </a:r>
            <a:endParaRPr lang="en-US" baseline="0"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a:t>
            </a:r>
            <a:r>
              <a:rPr lang="en-US" baseline="0" dirty="0" smtClean="0"/>
              <a:t>. It is also a representative data set to evaluate SocialWatch.</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a:t>
            </a:r>
            <a:endParaRPr lang="en-US" baseline="0" dirty="0" smtClean="0"/>
          </a:p>
          <a:p>
            <a:r>
              <a:rPr lang="en-US" baseline="0" dirty="0" smtClean="0"/>
              <a:t>And sending </a:t>
            </a:r>
            <a:r>
              <a:rPr lang="en-US" baseline="0" dirty="0" smtClean="0"/>
              <a:t>emails to bad users is suspicious</a:t>
            </a:r>
            <a:r>
              <a:rPr lang="en-US" baseline="0" dirty="0" smtClean="0"/>
              <a:t>.</a:t>
            </a:r>
          </a:p>
          <a:p>
            <a:r>
              <a:rPr lang="en-US" baseline="0" dirty="0" smtClean="0"/>
              <a:t>Good users usually form a community represented by the green circle in the figure. Given that bad users can’t control good users to send email to them, it is relatively hard for bad users to enter good users’ community.</a:t>
            </a:r>
          </a:p>
          <a:p>
            <a:endParaRPr lang="en-US" baseline="0" dirty="0" smtClean="0"/>
          </a:p>
          <a:p>
            <a:r>
              <a:rPr lang="en-US" baseline="0" dirty="0" smtClean="0"/>
              <a:t>SocialWatch uses degree and PageRank based detection following these intuitions.</a:t>
            </a:r>
            <a:endParaRPr lang="en-US" baseline="0"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a:t>
            </a:r>
            <a:r>
              <a:rPr lang="en-US" baseline="0" dirty="0" smtClean="0"/>
              <a:t>user</a:t>
            </a:r>
            <a:r>
              <a:rPr lang="en-US" baseline="0" dirty="0" smtClean="0"/>
              <a:t>, represented by the big circle in this figure, the recipient set </a:t>
            </a:r>
            <a:r>
              <a:rPr lang="en-US" baseline="0" dirty="0" smtClean="0"/>
              <a:t>of a good user are </a:t>
            </a:r>
            <a:r>
              <a:rPr lang="en-US" baseline="0" dirty="0" smtClean="0"/>
              <a:t>more connected</a:t>
            </a:r>
          </a:p>
          <a:p>
            <a:r>
              <a:rPr lang="en-US" baseline="0" dirty="0" smtClean="0"/>
              <a:t>than </a:t>
            </a:r>
            <a:r>
              <a:rPr lang="en-US" baseline="0" dirty="0" smtClean="0"/>
              <a:t>that of </a:t>
            </a:r>
            <a:r>
              <a:rPr lang="en-US" baseline="0" dirty="0" smtClean="0"/>
              <a:t>a bad user, because it is hard for attackers to figure out the friendship relationship between any two good users</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SocialWatch uses social-affinity based detection following this intuition</a:t>
            </a:r>
          </a:p>
          <a:p>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a:t>
            </a:r>
            <a:r>
              <a:rPr lang="en-US" dirty="0" smtClean="0"/>
              <a:t>design </a:t>
            </a:r>
            <a:r>
              <a:rPr lang="en-US" dirty="0" smtClean="0"/>
              <a:t>SocialWatch</a:t>
            </a:r>
            <a:r>
              <a:rPr lang="en-US" baseline="0" dirty="0" smtClean="0"/>
              <a:t> </a:t>
            </a:r>
            <a:r>
              <a:rPr lang="en-US" baseline="0" dirty="0" smtClean="0"/>
              <a:t>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Then </a:t>
            </a:r>
            <a:r>
              <a:rPr lang="en-US" baseline="0" dirty="0" smtClean="0"/>
              <a:t>we use a degree and </a:t>
            </a:r>
            <a:r>
              <a:rPr lang="en-US" baseline="0" dirty="0" smtClean="0"/>
              <a:t>PageRank based </a:t>
            </a:r>
            <a:r>
              <a:rPr lang="en-US" baseline="0" dirty="0" smtClean="0"/>
              <a:t>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a:t>
            </a:r>
            <a:r>
              <a:rPr lang="en-US" baseline="0" dirty="0" smtClean="0"/>
              <a:t>PageRank </a:t>
            </a:r>
            <a:r>
              <a:rPr lang="en-US" baseline="0" dirty="0" smtClean="0"/>
              <a:t>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a:t>
            </a:r>
            <a:r>
              <a:rPr lang="en-US" baseline="0" dirty="0" smtClean="0"/>
              <a:t>less aggressive </a:t>
            </a:r>
            <a:r>
              <a:rPr lang="en-US" baseline="0" dirty="0" smtClean="0"/>
              <a:t>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6612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5/6/13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5/6/13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5/6/13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5/6/13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5/6/13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5/6/13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5/6/13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5/6/13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32901" y="36634"/>
            <a:ext cx="3086674" cy="861146"/>
          </a:xfrm>
          <a:prstGeom prst="rect">
            <a:avLst/>
          </a:prstGeom>
        </p:spPr>
      </p:pic>
      <p:pic>
        <p:nvPicPr>
          <p:cNvPr id="5" name="Picture 4"/>
          <p:cNvPicPr>
            <a:picLocks noChangeAspect="1"/>
          </p:cNvPicPr>
          <p:nvPr/>
        </p:nvPicPr>
        <p:blipFill>
          <a:blip r:embed="rId4"/>
          <a:stretch>
            <a:fillRect/>
          </a:stretch>
        </p:blipFill>
        <p:spPr>
          <a:xfrm>
            <a:off x="0" y="12212"/>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1569027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Detecting </a:t>
            </a:r>
            <a:r>
              <a:rPr lang="en-US" dirty="0" smtClean="0"/>
              <a:t>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large </a:t>
            </a:r>
            <a:r>
              <a:rPr lang="en-US" dirty="0" smtClean="0"/>
              <a:t>scale</a:t>
            </a:r>
          </a:p>
          <a:p>
            <a:r>
              <a:rPr lang="en-US" dirty="0"/>
              <a:t>SocialWatch </a:t>
            </a:r>
            <a:r>
              <a:rPr lang="en-US" dirty="0" smtClean="0"/>
              <a:t>is </a:t>
            </a:r>
            <a:r>
              <a:rPr lang="en-US" dirty="0" smtClean="0">
                <a:solidFill>
                  <a:srgbClr val="3366FF"/>
                </a:solidFill>
              </a:rPr>
              <a:t>practically deployable</a:t>
            </a:r>
            <a:r>
              <a:rPr lang="en-US" dirty="0" smtClean="0"/>
              <a:t> </a:t>
            </a:r>
            <a:r>
              <a:rPr lang="en-US" dirty="0" smtClean="0"/>
              <a:t>and </a:t>
            </a:r>
            <a:r>
              <a:rPr lang="en-US" dirty="0" smtClean="0">
                <a:solidFill>
                  <a:srgbClr val="3366FF"/>
                </a:solidFill>
              </a:rPr>
              <a:t>scalable</a:t>
            </a:r>
            <a:r>
              <a:rPr lang="en-US" dirty="0" smtClean="0"/>
              <a:t> using </a:t>
            </a:r>
            <a:r>
              <a:rPr lang="en-US" dirty="0" smtClean="0"/>
              <a:t>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52" y="44768"/>
            <a:ext cx="8859947" cy="1371600"/>
          </a:xfrm>
        </p:spPr>
        <p:txBody>
          <a:bodyPr>
            <a:normAutofit/>
          </a:bodyPr>
          <a:lstStyle/>
          <a:p>
            <a:r>
              <a:rPr lang="en-US" sz="3800" dirty="0" smtClean="0"/>
              <a:t>Arms Race between Attackers and Defenders</a:t>
            </a:r>
            <a:endParaRPr lang="en-US" sz="3800" dirty="0"/>
          </a:p>
        </p:txBody>
      </p:sp>
      <p:sp>
        <p:nvSpPr>
          <p:cNvPr id="3" name="Content Placeholder 2"/>
          <p:cNvSpPr>
            <a:spLocks noGrp="1"/>
          </p:cNvSpPr>
          <p:nvPr>
            <p:ph idx="1"/>
          </p:nvPr>
        </p:nvSpPr>
        <p:spPr>
          <a:xfrm>
            <a:off x="0" y="1449792"/>
            <a:ext cx="9144000" cy="4482806"/>
          </a:xfrm>
        </p:spPr>
        <p:txBody>
          <a:bodyPr>
            <a:normAutofit lnSpcReduction="10000"/>
          </a:bodyPr>
          <a:lstStyle/>
          <a:p>
            <a:r>
              <a:rPr lang="en-US" dirty="0" smtClean="0"/>
              <a:t>Malicious accounts in Hotmail</a:t>
            </a:r>
          </a:p>
          <a:p>
            <a:pPr lvl="1"/>
            <a:r>
              <a:rPr lang="en-US" dirty="0" smtClean="0">
                <a:solidFill>
                  <a:srgbClr val="FF0000"/>
                </a:solidFill>
              </a:rPr>
              <a:t>Attacker</a:t>
            </a:r>
            <a:r>
              <a:rPr lang="en-US" dirty="0">
                <a:solidFill>
                  <a:srgbClr val="FF0000"/>
                </a:solidFill>
              </a:rPr>
              <a:t>-created</a:t>
            </a:r>
            <a:r>
              <a:rPr lang="en-US" dirty="0"/>
              <a:t> </a:t>
            </a:r>
            <a:r>
              <a:rPr lang="en-US" dirty="0" smtClean="0"/>
              <a:t>accounts</a:t>
            </a:r>
          </a:p>
          <a:p>
            <a:pPr lvl="1"/>
            <a:r>
              <a:rPr lang="en-US" dirty="0" smtClean="0">
                <a:solidFill>
                  <a:srgbClr val="FF0000"/>
                </a:solidFill>
              </a:rPr>
              <a:t>Hijacked</a:t>
            </a:r>
            <a:r>
              <a:rPr lang="en-US" dirty="0" smtClean="0"/>
              <a:t> accounts</a:t>
            </a:r>
          </a:p>
          <a:p>
            <a:pPr lvl="1"/>
            <a:r>
              <a:rPr lang="en-US" dirty="0" smtClean="0"/>
              <a:t>Attackers are constantly </a:t>
            </a:r>
            <a:r>
              <a:rPr lang="en-US" dirty="0" smtClean="0">
                <a:solidFill>
                  <a:srgbClr val="3366FF"/>
                </a:solidFill>
              </a:rPr>
              <a:t>evolving</a:t>
            </a:r>
            <a:r>
              <a:rPr lang="en-US" dirty="0" smtClean="0"/>
              <a:t> with counter-strategies</a:t>
            </a:r>
          </a:p>
          <a:p>
            <a:r>
              <a:rPr lang="en-US" dirty="0" smtClean="0"/>
              <a:t>The power of social graph</a:t>
            </a:r>
          </a:p>
          <a:p>
            <a:pPr lvl="1"/>
            <a:r>
              <a:rPr lang="en-US" dirty="0" smtClean="0"/>
              <a:t>Capture both </a:t>
            </a:r>
            <a:r>
              <a:rPr lang="en-US" dirty="0" smtClean="0">
                <a:solidFill>
                  <a:srgbClr val="3366FF"/>
                </a:solidFill>
              </a:rPr>
              <a:t>local</a:t>
            </a:r>
            <a:r>
              <a:rPr lang="en-US" dirty="0" smtClean="0"/>
              <a:t> and </a:t>
            </a:r>
            <a:r>
              <a:rPr lang="en-US" dirty="0" smtClean="0">
                <a:solidFill>
                  <a:srgbClr val="3366FF"/>
                </a:solidFill>
              </a:rPr>
              <a:t>global</a:t>
            </a:r>
            <a:r>
              <a:rPr lang="en-US" dirty="0" smtClean="0"/>
              <a:t> graph features</a:t>
            </a:r>
          </a:p>
          <a:p>
            <a:pPr lvl="1"/>
            <a:r>
              <a:rPr lang="en-US" dirty="0" smtClean="0"/>
              <a:t>Hard for attackers to manipulate the overall graph pattern</a:t>
            </a:r>
          </a:p>
          <a:p>
            <a:r>
              <a:rPr lang="en-US" dirty="0" smtClean="0"/>
              <a:t>Challenges</a:t>
            </a:r>
          </a:p>
          <a:p>
            <a:pPr lvl="1"/>
            <a:r>
              <a:rPr lang="en-US" dirty="0" smtClean="0"/>
              <a:t>Hijacked accounts have mixed behaviors</a:t>
            </a:r>
          </a:p>
          <a:p>
            <a:pPr lvl="1"/>
            <a:r>
              <a:rPr lang="en-US" dirty="0" smtClean="0"/>
              <a:t>Incomplete graph – </a:t>
            </a:r>
            <a:r>
              <a:rPr lang="en-US" dirty="0" smtClean="0"/>
              <a:t>unknown </a:t>
            </a:r>
            <a:r>
              <a:rPr lang="en-US" dirty="0" smtClean="0"/>
              <a:t>among external accounts</a:t>
            </a:r>
          </a:p>
          <a:p>
            <a:pPr lvl="1"/>
            <a:r>
              <a:rPr lang="en-US" dirty="0" smtClean="0"/>
              <a:t>Large graph scale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Contributions</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dirty="0" smtClean="0"/>
              <a:t>Detection methodology </a:t>
            </a:r>
            <a:r>
              <a:rPr lang="en-US" dirty="0" smtClean="0"/>
              <a:t>– </a:t>
            </a:r>
            <a:r>
              <a:rPr lang="en-US" dirty="0" smtClean="0">
                <a:solidFill>
                  <a:srgbClr val="3366FF"/>
                </a:solidFill>
              </a:rPr>
              <a:t>local</a:t>
            </a:r>
            <a:r>
              <a:rPr lang="en-US" dirty="0" smtClean="0"/>
              <a:t> and </a:t>
            </a:r>
            <a:r>
              <a:rPr lang="en-US" dirty="0" smtClean="0">
                <a:solidFill>
                  <a:srgbClr val="3366FF"/>
                </a:solidFill>
              </a:rPr>
              <a:t>global</a:t>
            </a:r>
            <a:r>
              <a:rPr lang="en-US" dirty="0" smtClean="0"/>
              <a:t> social graph features for detection</a:t>
            </a:r>
          </a:p>
          <a:p>
            <a:endParaRPr lang="en-US" dirty="0" smtClean="0"/>
          </a:p>
          <a:p>
            <a:r>
              <a:rPr lang="en-US" dirty="0" smtClean="0"/>
              <a:t>Implementation </a:t>
            </a:r>
            <a:r>
              <a:rPr lang="en-US" dirty="0" smtClean="0"/>
              <a:t>– demonstrate </a:t>
            </a:r>
            <a:r>
              <a:rPr lang="en-US" dirty="0" smtClean="0">
                <a:solidFill>
                  <a:srgbClr val="3366FF"/>
                </a:solidFill>
              </a:rPr>
              <a:t>practicality </a:t>
            </a:r>
            <a:r>
              <a:rPr lang="en-US" dirty="0" smtClean="0"/>
              <a:t>and </a:t>
            </a:r>
            <a:r>
              <a:rPr lang="en-US" dirty="0" smtClean="0">
                <a:solidFill>
                  <a:srgbClr val="3366FF"/>
                </a:solidFill>
              </a:rPr>
              <a:t>scalability </a:t>
            </a:r>
            <a:r>
              <a:rPr lang="en-US" dirty="0" smtClean="0"/>
              <a:t>for </a:t>
            </a:r>
            <a:r>
              <a:rPr lang="en-US" dirty="0" smtClean="0"/>
              <a:t>large-scale social graphs</a:t>
            </a:r>
          </a:p>
          <a:p>
            <a:endParaRPr lang="en-US" dirty="0" smtClean="0"/>
          </a:p>
          <a:p>
            <a:r>
              <a:rPr lang="en-US" dirty="0" smtClean="0"/>
              <a:t>Evaluation </a:t>
            </a:r>
            <a:r>
              <a:rPr lang="en-US" dirty="0" smtClean="0"/>
              <a:t>– use a </a:t>
            </a:r>
            <a:r>
              <a:rPr lang="en-US" dirty="0" smtClean="0">
                <a:solidFill>
                  <a:srgbClr val="FF0000"/>
                </a:solidFill>
              </a:rPr>
              <a:t>real-world</a:t>
            </a:r>
            <a:r>
              <a:rPr lang="en-US" dirty="0" smtClean="0"/>
              <a:t> </a:t>
            </a:r>
            <a:r>
              <a:rPr lang="en-US" dirty="0" smtClean="0"/>
              <a:t>data </a:t>
            </a:r>
            <a:r>
              <a:rPr lang="en-US" dirty="0" smtClean="0"/>
              <a:t>set </a:t>
            </a:r>
            <a:r>
              <a:rPr lang="en-US" dirty="0" smtClean="0"/>
              <a:t>with </a:t>
            </a:r>
            <a:r>
              <a:rPr lang="en-US" dirty="0" smtClean="0"/>
              <a:t>large scale and long duration</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Graph 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p>
          <a:p>
            <a:pPr lvl="1"/>
            <a:r>
              <a:rPr lang="en-US" dirty="0"/>
              <a:t>Directed (</a:t>
            </a:r>
            <a:r>
              <a:rPr lang="en-US" dirty="0" smtClean="0">
                <a:solidFill>
                  <a:srgbClr val="FF0000"/>
                </a:solidFill>
              </a:rPr>
              <a:t>5.7 </a:t>
            </a:r>
            <a:r>
              <a:rPr lang="en-US" dirty="0">
                <a:solidFill>
                  <a:srgbClr val="FF0000"/>
                </a:solidFill>
              </a:rPr>
              <a:t>billion</a:t>
            </a:r>
            <a:r>
              <a:rPr lang="en-US" dirty="0"/>
              <a:t>)</a:t>
            </a:r>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37" name="圆角矩形 4"/>
          <p:cNvSpPr/>
          <p:nvPr/>
        </p:nvSpPr>
        <p:spPr>
          <a:xfrm>
            <a:off x="1370728" y="4618522"/>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Degree and PageRank based detection</a:t>
            </a:r>
            <a:endParaRPr lang="en-US" sz="2400" dirty="0">
              <a:solidFill>
                <a:srgbClr val="3366FF"/>
              </a:solidFill>
            </a:endParaRPr>
          </a:p>
        </p:txBody>
      </p: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fade">
                                      <p:cBhvr>
                                        <p:cTn id="80" dur="500"/>
                                        <p:tgtEl>
                                          <p:spTgt spid="118"/>
                                        </p:tgtEl>
                                      </p:cBhvr>
                                    </p:animEffect>
                                  </p:childTnLst>
                                </p:cTn>
                              </p:par>
                              <p:par>
                                <p:cTn id="81" presetID="10"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par>
                                <p:cTn id="84" presetID="10" presetClass="entr" presetSubtype="0" fill="hold"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fade">
                                      <p:cBhvr>
                                        <p:cTn id="86" dur="500"/>
                                        <p:tgtEl>
                                          <p:spTgt spid="11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66">
                                            <p:txEl>
                                              <p:pRg st="1" end="1"/>
                                            </p:txEl>
                                          </p:spTgt>
                                        </p:tgtEl>
                                        <p:attrNameLst>
                                          <p:attrName>style.visibility</p:attrName>
                                        </p:attrNameLst>
                                      </p:cBhvr>
                                      <p:to>
                                        <p:strVal val="visible"/>
                                      </p:to>
                                    </p:set>
                                    <p:animEffect transition="in" filter="fade">
                                      <p:cBhvr>
                                        <p:cTn id="91" dur="500"/>
                                        <p:tgtEl>
                                          <p:spTgt spid="166">
                                            <p:txEl>
                                              <p:pRg st="1" end="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fade">
                                      <p:cBhvr>
                                        <p:cTn id="94" dur="500"/>
                                        <p:tgtEl>
                                          <p:spTgt spid="13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0"/>
                                        </p:tgtEl>
                                        <p:attrNameLst>
                                          <p:attrName>style.visibility</p:attrName>
                                        </p:attrNameLst>
                                      </p:cBhvr>
                                      <p:to>
                                        <p:strVal val="visible"/>
                                      </p:to>
                                    </p:set>
                                    <p:animEffect transition="in" filter="fade">
                                      <p:cBhvr>
                                        <p:cTn id="99" dur="500"/>
                                        <p:tgtEl>
                                          <p:spTgt spid="140"/>
                                        </p:tgtEl>
                                      </p:cBhvr>
                                    </p:animEffect>
                                  </p:childTnLst>
                                </p:cTn>
                              </p:par>
                              <p:par>
                                <p:cTn id="100" presetID="10" presetClass="entr" presetSubtype="0" fill="hold" nodeType="withEffect">
                                  <p:stCondLst>
                                    <p:cond delay="0"/>
                                  </p:stCondLst>
                                  <p:childTnLst>
                                    <p:set>
                                      <p:cBhvr>
                                        <p:cTn id="101" dur="1" fill="hold">
                                          <p:stCondLst>
                                            <p:cond delay="0"/>
                                          </p:stCondLst>
                                        </p:cTn>
                                        <p:tgtEl>
                                          <p:spTgt spid="136"/>
                                        </p:tgtEl>
                                        <p:attrNameLst>
                                          <p:attrName>style.visibility</p:attrName>
                                        </p:attrNameLst>
                                      </p:cBhvr>
                                      <p:to>
                                        <p:strVal val="visible"/>
                                      </p:to>
                                    </p:set>
                                    <p:animEffect transition="in" filter="fade">
                                      <p:cBhvr>
                                        <p:cTn id="102" dur="500"/>
                                        <p:tgtEl>
                                          <p:spTgt spid="1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fade">
                                      <p:cBhvr>
                                        <p:cTn id="115" dur="500"/>
                                        <p:tgtEl>
                                          <p:spTgt spid="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62"/>
                                        </p:tgtEl>
                                        <p:attrNameLst>
                                          <p:attrName>style.visibility</p:attrName>
                                        </p:attrNameLst>
                                      </p:cBhvr>
                                      <p:to>
                                        <p:strVal val="visible"/>
                                      </p:to>
                                    </p:set>
                                    <p:animEffect transition="in" filter="fade">
                                      <p:cBhvr>
                                        <p:cTn id="118" dur="500"/>
                                        <p:tgtEl>
                                          <p:spTgt spid="16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6">
                                            <p:txEl>
                                              <p:pRg st="2" end="2"/>
                                            </p:txEl>
                                          </p:spTgt>
                                        </p:tgtEl>
                                        <p:attrNameLst>
                                          <p:attrName>style.visibility</p:attrName>
                                        </p:attrNameLst>
                                      </p:cBhvr>
                                      <p:to>
                                        <p:strVal val="visible"/>
                                      </p:to>
                                    </p:set>
                                    <p:animEffect transition="in" filter="fade">
                                      <p:cBhvr>
                                        <p:cTn id="123" dur="500"/>
                                        <p:tgtEl>
                                          <p:spTgt spid="166">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921828"/>
            <a:ext cx="5919450" cy="4555172"/>
          </a:xfrm>
        </p:spPr>
        <p:txBody>
          <a:bodyPr>
            <a:normAutofit/>
          </a:bodyPr>
          <a:lstStyle/>
          <a:p>
            <a:r>
              <a:rPr lang="en-US" dirty="0" smtClean="0"/>
              <a:t>Recipient sets </a:t>
            </a:r>
            <a:r>
              <a:rPr lang="en-US" dirty="0" smtClean="0"/>
              <a:t>of good users are more </a:t>
            </a:r>
            <a:r>
              <a:rPr lang="en-US" dirty="0" smtClean="0"/>
              <a:t>connected than those of bad users</a:t>
            </a:r>
            <a:endParaRPr lang="en-US" dirty="0" smtClean="0"/>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20" name="圆角矩形 4"/>
          <p:cNvSpPr/>
          <p:nvPr/>
        </p:nvSpPr>
        <p:spPr>
          <a:xfrm>
            <a:off x="993324" y="3553930"/>
            <a:ext cx="3591845"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Social-affinity based detection</a:t>
            </a:r>
            <a:endParaRPr lang="en-US" sz="2400" dirty="0">
              <a:solidFill>
                <a:srgbClr val="3366FF"/>
              </a:solidFill>
            </a:endParaRPr>
          </a:p>
        </p:txBody>
      </p: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10010</TotalTime>
  <Words>2199</Words>
  <Application>Microsoft Macintosh PowerPoint</Application>
  <PresentationFormat>On-screen Show (4:3)</PresentationFormat>
  <Paragraphs>200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Our Contributions</vt:lpstr>
      <vt:lpstr>Social Graph for Hotmail</vt:lpstr>
      <vt:lpstr>Social Graph for Hotmail</vt:lpstr>
      <vt:lpstr>Intuitions in Leveraging Social Graphs</vt:lpstr>
      <vt:lpstr>Intuitions in Leveraging Social Graphs</vt:lpstr>
      <vt:lpstr>Design of SocialWatch</vt:lpstr>
      <vt:lpstr>Detecting Attacker-created Accounts</vt:lpstr>
      <vt:lpstr>Computing Goodness/Badness PageRank Score</vt:lpstr>
      <vt:lpstr>Computing Social-Affinity Features</vt:lpstr>
      <vt:lpstr>Computing Social-Affinity Features</vt:lpstr>
      <vt:lpstr>Detecting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379</cp:revision>
  <dcterms:created xsi:type="dcterms:W3CDTF">2013-05-01T01:36:02Z</dcterms:created>
  <dcterms:modified xsi:type="dcterms:W3CDTF">2013-05-08T00:27:50Z</dcterms:modified>
</cp:coreProperties>
</file>