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8"/>
  </p:notesMasterIdLst>
  <p:sldIdLst>
    <p:sldId id="256" r:id="rId2"/>
    <p:sldId id="258" r:id="rId3"/>
    <p:sldId id="263" r:id="rId4"/>
    <p:sldId id="259" r:id="rId5"/>
    <p:sldId id="262" r:id="rId6"/>
    <p:sldId id="260" r:id="rId7"/>
    <p:sldId id="272" r:id="rId8"/>
    <p:sldId id="273" r:id="rId9"/>
    <p:sldId id="257" r:id="rId10"/>
    <p:sldId id="275" r:id="rId11"/>
    <p:sldId id="265" r:id="rId12"/>
    <p:sldId id="274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88" autoAdjust="0"/>
  </p:normalViewPr>
  <p:slideViewPr>
    <p:cSldViewPr snapToGrid="0" snapToObjects="1">
      <p:cViewPr varScale="1">
        <p:scale>
          <a:sx n="72" d="100"/>
          <a:sy n="72" d="100"/>
        </p:scale>
        <p:origin x="-2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FFEE-BB87-CB45-AB9B-37A2DB816B27}" type="datetimeFigureOut">
              <a:rPr lang="en-US" smtClean="0"/>
              <a:t>5/7/13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F07-54D0-2344-BBEC-B7F2188A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7CF07-54D0-2344-BBEC-B7F2188A09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7CF07-54D0-2344-BBEC-B7F2188A09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40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7CF07-54D0-2344-BBEC-B7F2188A09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52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7CF07-54D0-2344-BBEC-B7F2188A09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9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7CF07-54D0-2344-BBEC-B7F2188A09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15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7CF07-54D0-2344-BBEC-B7F2188A09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1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7CF07-54D0-2344-BBEC-B7F2188A09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25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1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7CF07-54D0-2344-BBEC-B7F2188A09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7CF07-54D0-2344-BBEC-B7F2188A09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2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5/7/13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47835"/>
            <a:ext cx="9143999" cy="163448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SocialWatch</a:t>
            </a:r>
            <a:r>
              <a:rPr lang="en-US" sz="3600" dirty="0" smtClean="0"/>
              <a:t>: Detection of Online Service Abuse via Large-Scale Social Graphs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65" y="3190174"/>
            <a:ext cx="9009662" cy="1752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Junxian Huang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Yinglian Xie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Fang Yu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Qifa Ke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Martín Abadi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Eliot Gillum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Z. Morley Mao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3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Michigan    </a:t>
            </a:r>
            <a:r>
              <a:rPr lang="en-US" sz="23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Research Silicon Valley </a:t>
            </a:r>
            <a:r>
              <a:rPr lang="en-US" sz="23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Corporation</a:t>
            </a:r>
            <a:endParaRPr lang="en-US" sz="2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01" y="36634"/>
            <a:ext cx="3086674" cy="861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12"/>
            <a:ext cx="1365897" cy="1314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6540" y="6247451"/>
            <a:ext cx="34381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Black"/>
                <a:cs typeface="Arial Black"/>
              </a:rPr>
              <a:t>ASIACCS 2013</a:t>
            </a:r>
            <a:endParaRPr lang="en-US" sz="32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78902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Goodness score</a:t>
            </a:r>
          </a:p>
          <a:p>
            <a:pPr lvl="1"/>
            <a:r>
              <a:rPr lang="en-US" dirty="0" smtClean="0"/>
              <a:t>PageRank value in the directed social graph</a:t>
            </a:r>
          </a:p>
          <a:p>
            <a:r>
              <a:rPr lang="en-US" dirty="0" smtClean="0"/>
              <a:t>Badness score</a:t>
            </a:r>
          </a:p>
          <a:p>
            <a:pPr lvl="1"/>
            <a:r>
              <a:rPr lang="en-US" dirty="0" smtClean="0"/>
              <a:t>PageRank value in the </a:t>
            </a:r>
            <a:r>
              <a:rPr lang="en-US" dirty="0" smtClean="0">
                <a:solidFill>
                  <a:srgbClr val="FF0000"/>
                </a:solidFill>
              </a:rPr>
              <a:t>reversed</a:t>
            </a:r>
            <a:r>
              <a:rPr lang="en-US" dirty="0" smtClean="0"/>
              <a:t> directed social graph</a:t>
            </a:r>
          </a:p>
          <a:p>
            <a:r>
              <a:rPr lang="en-US" dirty="0" smtClean="0"/>
              <a:t>Adjust </a:t>
            </a:r>
            <a:r>
              <a:rPr lang="en-US" dirty="0"/>
              <a:t>edge </a:t>
            </a:r>
            <a:r>
              <a:rPr lang="en-US" dirty="0">
                <a:solidFill>
                  <a:srgbClr val="FF0000"/>
                </a:solidFill>
              </a:rPr>
              <a:t>weights</a:t>
            </a:r>
            <a:r>
              <a:rPr lang="en-US" dirty="0"/>
              <a:t> based on </a:t>
            </a:r>
            <a:r>
              <a:rPr lang="en-US" dirty="0" smtClean="0"/>
              <a:t>email exchange patterns</a:t>
            </a:r>
          </a:p>
          <a:p>
            <a:pPr lvl="1"/>
            <a:r>
              <a:rPr lang="en-US" dirty="0" smtClean="0"/>
              <a:t>Propagate more “goodness” to “good” users and more “badness” to “bad” users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Goodness/Badness PageRank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0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386" y="2160695"/>
            <a:ext cx="6437843" cy="4715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7310"/>
            <a:ext cx="8229600" cy="4525963"/>
          </a:xfrm>
        </p:spPr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Recipients of legitimate users tend to have more direct connectivity</a:t>
            </a:r>
          </a:p>
          <a:p>
            <a:r>
              <a:rPr lang="en-US" dirty="0" smtClean="0"/>
              <a:t>Recipient connectivity </a:t>
            </a:r>
            <a:r>
              <a:rPr lang="en-US" b="1" i="1" dirty="0" smtClean="0">
                <a:latin typeface="Times"/>
                <a:cs typeface="Times"/>
              </a:rPr>
              <a:t>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fraction of socially connected </a:t>
            </a:r>
            <a:r>
              <a:rPr lang="en-US" dirty="0" smtClean="0"/>
              <a:t>recipients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5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Social-Affinity Features</a:t>
            </a:r>
            <a:endParaRPr lang="en-US" dirty="0"/>
          </a:p>
        </p:txBody>
      </p:sp>
      <p:pic>
        <p:nvPicPr>
          <p:cNvPr id="4" name="Picture 3" descr="h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42" y="3171465"/>
            <a:ext cx="4623140" cy="35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6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386" y="2160695"/>
            <a:ext cx="6437843" cy="4715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42686"/>
            <a:ext cx="8229600" cy="4525963"/>
          </a:xfrm>
        </p:spPr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Recipients of legitimate users tend to have closer social distance</a:t>
            </a:r>
          </a:p>
          <a:p>
            <a:r>
              <a:rPr lang="en-US" dirty="0" smtClean="0"/>
              <a:t>Social distance </a:t>
            </a:r>
            <a:r>
              <a:rPr lang="en-US" b="1" i="1" dirty="0" smtClean="0">
                <a:latin typeface="Times"/>
                <a:cs typeface="Times"/>
              </a:rPr>
              <a:t>l</a:t>
            </a:r>
          </a:p>
          <a:p>
            <a:pPr lvl="1"/>
            <a:r>
              <a:rPr lang="en-US" dirty="0" smtClean="0"/>
              <a:t>The mean of </a:t>
            </a:r>
            <a:r>
              <a:rPr lang="en-US" dirty="0"/>
              <a:t>all pairwise social distances between any two users </a:t>
            </a:r>
            <a:r>
              <a:rPr lang="en-US" dirty="0" smtClean="0"/>
              <a:t>in the recipient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Social-Affinity Features</a:t>
            </a:r>
            <a:endParaRPr lang="en-US" dirty="0"/>
          </a:p>
        </p:txBody>
      </p:sp>
      <p:pic>
        <p:nvPicPr>
          <p:cNvPr id="5" name="Picture 4" descr="h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34" y="3322411"/>
            <a:ext cx="4452421" cy="33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7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911" y="1481328"/>
            <a:ext cx="889059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Detection </a:t>
            </a:r>
            <a:r>
              <a:rPr lang="en-US" dirty="0" smtClean="0">
                <a:solidFill>
                  <a:srgbClr val="FF0000"/>
                </a:solidFill>
              </a:rPr>
              <a:t>without known</a:t>
            </a:r>
            <a:r>
              <a:rPr lang="en-US" dirty="0" smtClean="0"/>
              <a:t> hijacked accounts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One</a:t>
            </a:r>
            <a:r>
              <a:rPr lang="en-US" dirty="0">
                <a:solidFill>
                  <a:srgbClr val="3366FF"/>
                </a:solidFill>
              </a:rPr>
              <a:t>-tailed </a:t>
            </a:r>
            <a:r>
              <a:rPr lang="en-US" dirty="0" smtClean="0">
                <a:solidFill>
                  <a:srgbClr val="3366FF"/>
                </a:solidFill>
              </a:rPr>
              <a:t>hypothesis testing</a:t>
            </a:r>
            <a:r>
              <a:rPr lang="en-US" dirty="0" smtClean="0"/>
              <a:t> to </a:t>
            </a:r>
            <a:r>
              <a:rPr lang="en-US" dirty="0"/>
              <a:t>detect hijacked </a:t>
            </a:r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Given a significance level, compute </a:t>
            </a:r>
            <a:r>
              <a:rPr lang="en-US" dirty="0"/>
              <a:t>a threshold along each feature dimension based on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lassify as hijacked if </a:t>
            </a:r>
            <a:r>
              <a:rPr lang="en-US" dirty="0"/>
              <a:t>one of its feature values violates the computed </a:t>
            </a:r>
            <a:r>
              <a:rPr lang="en-US" dirty="0" smtClean="0"/>
              <a:t>threshold</a:t>
            </a:r>
          </a:p>
          <a:p>
            <a:r>
              <a:rPr lang="en-US" dirty="0"/>
              <a:t>Detection </a:t>
            </a:r>
            <a:r>
              <a:rPr lang="en-US" dirty="0" smtClean="0">
                <a:solidFill>
                  <a:srgbClr val="FF0000"/>
                </a:solidFill>
              </a:rPr>
              <a:t>with </a:t>
            </a:r>
            <a:r>
              <a:rPr lang="en-US" dirty="0">
                <a:solidFill>
                  <a:srgbClr val="FF0000"/>
                </a:solidFill>
              </a:rPr>
              <a:t>known</a:t>
            </a:r>
            <a:r>
              <a:rPr lang="en-US" dirty="0"/>
              <a:t> hijacked </a:t>
            </a:r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Use a </a:t>
            </a:r>
            <a:r>
              <a:rPr lang="en-US" dirty="0">
                <a:solidFill>
                  <a:srgbClr val="3366FF"/>
                </a:solidFill>
              </a:rPr>
              <a:t>Bayesian decision framework</a:t>
            </a:r>
            <a:r>
              <a:rPr lang="en-US" dirty="0"/>
              <a:t> to detect additional hijacked accounts </a:t>
            </a:r>
            <a:r>
              <a:rPr lang="en-US" dirty="0" smtClean="0"/>
              <a:t>using with training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Hijacked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3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SocialWatch is implemented using </a:t>
            </a:r>
            <a:r>
              <a:rPr lang="en-US" dirty="0" err="1" smtClean="0">
                <a:solidFill>
                  <a:srgbClr val="FF0000"/>
                </a:solidFill>
              </a:rPr>
              <a:t>DryadLINQ</a:t>
            </a:r>
            <a:r>
              <a:rPr lang="en-US" dirty="0" smtClean="0"/>
              <a:t> and processes </a:t>
            </a:r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in parallel</a:t>
            </a:r>
            <a:r>
              <a:rPr lang="en-US" dirty="0"/>
              <a:t> on a </a:t>
            </a:r>
            <a:r>
              <a:rPr lang="en-US" dirty="0">
                <a:solidFill>
                  <a:srgbClr val="3366FF"/>
                </a:solidFill>
              </a:rPr>
              <a:t>240-</a:t>
            </a:r>
            <a:r>
              <a:rPr lang="en-US" dirty="0"/>
              <a:t>machine </a:t>
            </a:r>
            <a:r>
              <a:rPr lang="en-US" dirty="0" smtClean="0"/>
              <a:t>cluster</a:t>
            </a:r>
          </a:p>
          <a:p>
            <a:r>
              <a:rPr lang="en-US" dirty="0"/>
              <a:t>SocialWatch detects </a:t>
            </a:r>
            <a:r>
              <a:rPr lang="en-US" dirty="0" smtClean="0">
                <a:solidFill>
                  <a:srgbClr val="3366FF"/>
                </a:solidFill>
              </a:rPr>
              <a:t>57 </a:t>
            </a:r>
            <a:r>
              <a:rPr lang="en-US" dirty="0">
                <a:solidFill>
                  <a:srgbClr val="3366FF"/>
                </a:solidFill>
              </a:rPr>
              <a:t>million</a:t>
            </a:r>
            <a:r>
              <a:rPr lang="en-US" dirty="0"/>
              <a:t> </a:t>
            </a:r>
            <a:r>
              <a:rPr lang="en-US" dirty="0" smtClean="0"/>
              <a:t>attacker-created </a:t>
            </a:r>
            <a:r>
              <a:rPr lang="en-US" dirty="0"/>
              <a:t>accounts, with a </a:t>
            </a:r>
            <a:r>
              <a:rPr lang="en-US" dirty="0" smtClean="0">
                <a:solidFill>
                  <a:srgbClr val="3366FF"/>
                </a:solidFill>
              </a:rPr>
              <a:t>0.8%</a:t>
            </a:r>
            <a:r>
              <a:rPr lang="en-US" dirty="0" smtClean="0"/>
              <a:t> </a:t>
            </a:r>
            <a:r>
              <a:rPr lang="en-US" dirty="0"/>
              <a:t>false detection rate and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3366FF"/>
                </a:solidFill>
              </a:rPr>
              <a:t>0.6%</a:t>
            </a:r>
            <a:r>
              <a:rPr lang="en-US" dirty="0" smtClean="0"/>
              <a:t> </a:t>
            </a:r>
            <a:r>
              <a:rPr lang="en-US" dirty="0"/>
              <a:t>false negative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At </a:t>
            </a:r>
            <a:r>
              <a:rPr lang="en-US" dirty="0"/>
              <a:t>a false detection rate of 2%, </a:t>
            </a:r>
            <a:r>
              <a:rPr lang="en-US" dirty="0" smtClean="0"/>
              <a:t>SocialWatch identiﬁes </a:t>
            </a:r>
            <a:r>
              <a:rPr lang="en-US" dirty="0" smtClean="0">
                <a:solidFill>
                  <a:srgbClr val="3366FF"/>
                </a:solidFill>
              </a:rPr>
              <a:t>2 </a:t>
            </a:r>
            <a:r>
              <a:rPr lang="en-US" dirty="0">
                <a:solidFill>
                  <a:srgbClr val="3366FF"/>
                </a:solidFill>
              </a:rPr>
              <a:t>million</a:t>
            </a:r>
            <a:r>
              <a:rPr lang="en-US" dirty="0"/>
              <a:t> hijacked accounts, </a:t>
            </a:r>
            <a:r>
              <a:rPr lang="en-US" dirty="0" smtClean="0">
                <a:solidFill>
                  <a:srgbClr val="3366FF"/>
                </a:solidFill>
              </a:rPr>
              <a:t>1.2 </a:t>
            </a:r>
            <a:r>
              <a:rPr lang="en-US" dirty="0">
                <a:solidFill>
                  <a:srgbClr val="3366FF"/>
                </a:solidFill>
              </a:rPr>
              <a:t>million</a:t>
            </a:r>
            <a:r>
              <a:rPr lang="en-US" dirty="0"/>
              <a:t> were </a:t>
            </a:r>
            <a:r>
              <a:rPr lang="en-US" dirty="0" smtClean="0"/>
              <a:t>not detected previously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SocialWatch</a:t>
            </a:r>
            <a:r>
              <a:rPr lang="en-US" dirty="0" smtClean="0"/>
              <a:t> is </a:t>
            </a:r>
            <a:r>
              <a:rPr lang="en-US" dirty="0"/>
              <a:t>an online service protection framework, </a:t>
            </a:r>
            <a:r>
              <a:rPr lang="en-US" dirty="0" smtClean="0"/>
              <a:t>that </a:t>
            </a:r>
            <a:r>
              <a:rPr lang="en-US" dirty="0"/>
              <a:t>uses </a:t>
            </a:r>
            <a:r>
              <a:rPr lang="en-US" dirty="0">
                <a:solidFill>
                  <a:srgbClr val="3366FF"/>
                </a:solidFill>
              </a:rPr>
              <a:t>social connectivity</a:t>
            </a:r>
            <a:r>
              <a:rPr lang="en-US" dirty="0"/>
              <a:t> features to </a:t>
            </a:r>
            <a:r>
              <a:rPr lang="en-US" dirty="0" smtClean="0"/>
              <a:t>detect </a:t>
            </a:r>
            <a:r>
              <a:rPr lang="en-US" dirty="0" smtClean="0">
                <a:solidFill>
                  <a:srgbClr val="FF0000"/>
                </a:solidFill>
              </a:rPr>
              <a:t>attacker</a:t>
            </a:r>
            <a:r>
              <a:rPr lang="en-US" dirty="0">
                <a:solidFill>
                  <a:srgbClr val="FF0000"/>
                </a:solidFill>
              </a:rPr>
              <a:t>-created</a:t>
            </a:r>
            <a:r>
              <a:rPr lang="en-US" dirty="0"/>
              <a:t> accounts and </a:t>
            </a:r>
            <a:r>
              <a:rPr lang="en-US" dirty="0">
                <a:solidFill>
                  <a:srgbClr val="FF0000"/>
                </a:solidFill>
              </a:rPr>
              <a:t>hijacked</a:t>
            </a:r>
            <a:r>
              <a:rPr lang="en-US" dirty="0"/>
              <a:t> accounts at a large </a:t>
            </a:r>
            <a:r>
              <a:rPr lang="en-US" dirty="0" smtClean="0"/>
              <a:t>scale</a:t>
            </a:r>
          </a:p>
          <a:p>
            <a:r>
              <a:rPr lang="en-US" dirty="0"/>
              <a:t>SocialWatch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3366FF"/>
                </a:solidFill>
              </a:rPr>
              <a:t>practically deployable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66FF"/>
                </a:solidFill>
              </a:rPr>
              <a:t>scalable</a:t>
            </a:r>
            <a:r>
              <a:rPr lang="en-US" dirty="0" smtClean="0"/>
              <a:t> using parallel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19" y="1586042"/>
            <a:ext cx="4360881" cy="4771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47" y="910261"/>
            <a:ext cx="8229600" cy="2931146"/>
          </a:xfrm>
          <a:noFill/>
        </p:spPr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Thank you! </a:t>
            </a:r>
            <a:endParaRPr lang="en-US" sz="6600" b="1" i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01" y="36634"/>
            <a:ext cx="3086674" cy="861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12"/>
            <a:ext cx="1365897" cy="13146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0690" y="6028725"/>
            <a:ext cx="5095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39639D"/>
                </a:solidFill>
              </a:rPr>
              <a:t>Junxian Huang (</a:t>
            </a:r>
            <a:r>
              <a:rPr lang="en-US" sz="2400" b="1" i="1" dirty="0" err="1" smtClean="0">
                <a:solidFill>
                  <a:srgbClr val="39639D"/>
                </a:solidFill>
              </a:rPr>
              <a:t>hjx@umich.edu</a:t>
            </a:r>
            <a:r>
              <a:rPr lang="en-US" sz="2400" b="1" i="1" dirty="0" smtClean="0">
                <a:solidFill>
                  <a:srgbClr val="39639D"/>
                </a:solidFill>
              </a:rPr>
              <a:t>)</a:t>
            </a:r>
            <a:endParaRPr lang="en-US" sz="2400" b="1" i="1" dirty="0">
              <a:solidFill>
                <a:srgbClr val="3963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52" y="44768"/>
            <a:ext cx="8859947" cy="13716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Arms Race between Attackers and Defenders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9792"/>
            <a:ext cx="9144000" cy="44828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Malicious accounts in Hotmail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Attacker</a:t>
            </a:r>
            <a:r>
              <a:rPr lang="en-US" dirty="0">
                <a:solidFill>
                  <a:srgbClr val="FF0000"/>
                </a:solidFill>
              </a:rPr>
              <a:t>-created</a:t>
            </a:r>
            <a:r>
              <a:rPr lang="en-US" dirty="0"/>
              <a:t> </a:t>
            </a:r>
            <a:r>
              <a:rPr lang="en-US" dirty="0" smtClean="0"/>
              <a:t>accounts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Hijacked</a:t>
            </a:r>
            <a:r>
              <a:rPr lang="en-US" dirty="0" smtClean="0"/>
              <a:t> accounts</a:t>
            </a:r>
          </a:p>
          <a:p>
            <a:pPr lvl="1"/>
            <a:r>
              <a:rPr lang="en-US" dirty="0" smtClean="0"/>
              <a:t>Attackers are constantly </a:t>
            </a:r>
            <a:r>
              <a:rPr lang="en-US" dirty="0" smtClean="0">
                <a:solidFill>
                  <a:srgbClr val="3366FF"/>
                </a:solidFill>
              </a:rPr>
              <a:t>evolving</a:t>
            </a:r>
            <a:r>
              <a:rPr lang="en-US" dirty="0" smtClean="0"/>
              <a:t> with counter-strategies</a:t>
            </a:r>
          </a:p>
          <a:p>
            <a:r>
              <a:rPr lang="en-US" dirty="0" smtClean="0"/>
              <a:t>The power of social graph</a:t>
            </a:r>
          </a:p>
          <a:p>
            <a:pPr lvl="1"/>
            <a:r>
              <a:rPr lang="en-US" dirty="0" smtClean="0"/>
              <a:t>Capture both </a:t>
            </a:r>
            <a:r>
              <a:rPr lang="en-US" dirty="0" smtClean="0">
                <a:solidFill>
                  <a:srgbClr val="3366FF"/>
                </a:solidFill>
              </a:rPr>
              <a:t>local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66FF"/>
                </a:solidFill>
              </a:rPr>
              <a:t>global</a:t>
            </a:r>
            <a:r>
              <a:rPr lang="en-US" dirty="0" smtClean="0"/>
              <a:t> graph features</a:t>
            </a:r>
          </a:p>
          <a:p>
            <a:pPr lvl="1"/>
            <a:r>
              <a:rPr lang="en-US" dirty="0" smtClean="0"/>
              <a:t>Hard for attackers to manipulate the overall graph pattern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Hijacked accounts have mixed behaviors</a:t>
            </a:r>
          </a:p>
          <a:p>
            <a:pPr lvl="1"/>
            <a:r>
              <a:rPr lang="en-US" dirty="0" smtClean="0"/>
              <a:t>Incomplete graph – unknown among external accounts</a:t>
            </a:r>
          </a:p>
          <a:p>
            <a:pPr lvl="1"/>
            <a:r>
              <a:rPr lang="en-US" dirty="0" smtClean="0"/>
              <a:t>Large graph scale requires efficient parallel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Detection methodology – </a:t>
            </a:r>
            <a:r>
              <a:rPr lang="en-US" dirty="0" smtClean="0">
                <a:solidFill>
                  <a:srgbClr val="3366FF"/>
                </a:solidFill>
              </a:rPr>
              <a:t>local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66FF"/>
                </a:solidFill>
              </a:rPr>
              <a:t>global</a:t>
            </a:r>
            <a:r>
              <a:rPr lang="en-US" dirty="0" smtClean="0"/>
              <a:t> social graph features for detection</a:t>
            </a:r>
          </a:p>
          <a:p>
            <a:endParaRPr lang="en-US" dirty="0" smtClean="0"/>
          </a:p>
          <a:p>
            <a:r>
              <a:rPr lang="en-US" dirty="0" smtClean="0"/>
              <a:t>Implementation – demonstrate </a:t>
            </a:r>
            <a:r>
              <a:rPr lang="en-US" dirty="0" smtClean="0">
                <a:solidFill>
                  <a:srgbClr val="3366FF"/>
                </a:solidFill>
              </a:rPr>
              <a:t>practicality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66FF"/>
                </a:solidFill>
              </a:rPr>
              <a:t>scalability </a:t>
            </a:r>
            <a:r>
              <a:rPr lang="en-US" dirty="0" smtClean="0"/>
              <a:t>for large-scale social graphs</a:t>
            </a:r>
          </a:p>
          <a:p>
            <a:endParaRPr lang="en-US" dirty="0" smtClean="0"/>
          </a:p>
          <a:p>
            <a:r>
              <a:rPr lang="en-US" dirty="0" smtClean="0"/>
              <a:t>Evaluation – use a </a:t>
            </a:r>
            <a:r>
              <a:rPr lang="en-US" dirty="0" smtClean="0">
                <a:solidFill>
                  <a:srgbClr val="FF0000"/>
                </a:solidFill>
              </a:rPr>
              <a:t>real-world</a:t>
            </a:r>
            <a:r>
              <a:rPr lang="en-US" dirty="0" smtClean="0"/>
              <a:t> data set with large scale and long duration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1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Graph for Hotmail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3110420">
            <a:off x="8366206" y="3973432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79421" y="2938374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33" y="3750106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18" name="Straight Arrow Connector 117"/>
          <p:cNvCxnSpPr>
            <a:stCxn id="12" idx="6"/>
            <a:endCxn id="11" idx="2"/>
          </p:cNvCxnSpPr>
          <p:nvPr/>
        </p:nvCxnSpPr>
        <p:spPr>
          <a:xfrm>
            <a:off x="7846121" y="3071724"/>
            <a:ext cx="571044" cy="93020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533399" y="1238109"/>
            <a:ext cx="40386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Vertex</a:t>
            </a:r>
          </a:p>
          <a:p>
            <a:pPr lvl="1"/>
            <a:r>
              <a:rPr lang="en-US" dirty="0" smtClean="0"/>
              <a:t>Email account</a:t>
            </a:r>
          </a:p>
          <a:p>
            <a:r>
              <a:rPr lang="en-US" dirty="0" smtClean="0"/>
              <a:t>Edge</a:t>
            </a:r>
          </a:p>
          <a:p>
            <a:pPr lvl="1"/>
            <a:r>
              <a:rPr lang="en-US" dirty="0"/>
              <a:t>Directed</a:t>
            </a:r>
          </a:p>
          <a:p>
            <a:pPr lvl="2"/>
            <a:r>
              <a:rPr lang="en-US" dirty="0" smtClean="0"/>
              <a:t>Send/receive emails</a:t>
            </a:r>
          </a:p>
          <a:p>
            <a:pPr lvl="1"/>
            <a:r>
              <a:rPr lang="en-US" dirty="0" smtClean="0"/>
              <a:t>Undirected</a:t>
            </a:r>
          </a:p>
          <a:p>
            <a:pPr lvl="2"/>
            <a:r>
              <a:rPr lang="en-US" dirty="0" smtClean="0"/>
              <a:t>Friendship</a:t>
            </a:r>
          </a:p>
          <a:p>
            <a:pPr lvl="1"/>
            <a:endParaRPr lang="en-US" dirty="0" smtClean="0"/>
          </a:p>
        </p:txBody>
      </p:sp>
      <p:sp>
        <p:nvSpPr>
          <p:cNvPr id="57" name="Oval 56"/>
          <p:cNvSpPr/>
          <p:nvPr/>
        </p:nvSpPr>
        <p:spPr>
          <a:xfrm>
            <a:off x="4953964" y="2618946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109163" y="4876800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FF2B"/>
              </a:solidFill>
            </a:endParaRPr>
          </a:p>
        </p:txBody>
      </p:sp>
      <p:cxnSp>
        <p:nvCxnSpPr>
          <p:cNvPr id="83" name="Straight Arrow Connector 82"/>
          <p:cNvCxnSpPr>
            <a:stCxn id="12" idx="4"/>
            <a:endCxn id="82" idx="6"/>
          </p:cNvCxnSpPr>
          <p:nvPr/>
        </p:nvCxnSpPr>
        <p:spPr>
          <a:xfrm flipH="1">
            <a:off x="6375863" y="3205074"/>
            <a:ext cx="1336908" cy="180507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12" idx="3"/>
          </p:cNvCxnSpPr>
          <p:nvPr/>
        </p:nvCxnSpPr>
        <p:spPr>
          <a:xfrm flipV="1">
            <a:off x="6336806" y="3166017"/>
            <a:ext cx="1281672" cy="1749840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7" idx="7"/>
            <a:endCxn id="12" idx="1"/>
          </p:cNvCxnSpPr>
          <p:nvPr/>
        </p:nvCxnSpPr>
        <p:spPr>
          <a:xfrm>
            <a:off x="5181607" y="2658003"/>
            <a:ext cx="2436871" cy="319428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4"/>
            <a:endCxn id="82" idx="1"/>
          </p:cNvCxnSpPr>
          <p:nvPr/>
        </p:nvCxnSpPr>
        <p:spPr>
          <a:xfrm>
            <a:off x="5087314" y="2885646"/>
            <a:ext cx="1060906" cy="2030211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2" idx="6"/>
            <a:endCxn id="11" idx="4"/>
          </p:cNvCxnSpPr>
          <p:nvPr/>
        </p:nvCxnSpPr>
        <p:spPr>
          <a:xfrm flipV="1">
            <a:off x="6375863" y="4189173"/>
            <a:ext cx="2018841" cy="82097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" idx="2"/>
            <a:endCxn id="57" idx="6"/>
          </p:cNvCxnSpPr>
          <p:nvPr/>
        </p:nvCxnSpPr>
        <p:spPr>
          <a:xfrm flipH="1" flipV="1">
            <a:off x="5220664" y="2752296"/>
            <a:ext cx="3196501" cy="124963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" idx="3"/>
            <a:endCxn id="82" idx="7"/>
          </p:cNvCxnSpPr>
          <p:nvPr/>
        </p:nvCxnSpPr>
        <p:spPr>
          <a:xfrm flipH="1">
            <a:off x="6336806" y="4090900"/>
            <a:ext cx="2030349" cy="8249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47" y="2162432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12" y="3371711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6394630" y="3166017"/>
            <a:ext cx="1281672" cy="174984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87338" y="4132023"/>
            <a:ext cx="1994662" cy="82097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18" y="69454"/>
            <a:ext cx="1712266" cy="13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6" grpId="0" build="p"/>
      <p:bldP spid="57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Graph for Hotmail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3110420">
            <a:off x="8366206" y="3973432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79421" y="2938374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33" y="3750106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18" name="Straight Arrow Connector 117"/>
          <p:cNvCxnSpPr>
            <a:stCxn id="12" idx="6"/>
            <a:endCxn id="11" idx="2"/>
          </p:cNvCxnSpPr>
          <p:nvPr/>
        </p:nvCxnSpPr>
        <p:spPr>
          <a:xfrm>
            <a:off x="7846121" y="3071724"/>
            <a:ext cx="571044" cy="93020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533399" y="1238109"/>
            <a:ext cx="497809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Vertex</a:t>
            </a:r>
          </a:p>
          <a:p>
            <a:pPr lvl="1"/>
            <a:r>
              <a:rPr lang="en-US" dirty="0" smtClean="0"/>
              <a:t>Email </a:t>
            </a:r>
            <a:r>
              <a:rPr lang="en-US" dirty="0"/>
              <a:t>account (</a:t>
            </a:r>
            <a:r>
              <a:rPr lang="en-US" dirty="0" smtClean="0">
                <a:solidFill>
                  <a:srgbClr val="FF0000"/>
                </a:solidFill>
              </a:rPr>
              <a:t>680 </a:t>
            </a:r>
            <a:r>
              <a:rPr lang="en-US" dirty="0">
                <a:solidFill>
                  <a:srgbClr val="FF0000"/>
                </a:solidFill>
              </a:rPr>
              <a:t>million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Edge</a:t>
            </a:r>
          </a:p>
          <a:p>
            <a:pPr lvl="1"/>
            <a:r>
              <a:rPr lang="en-US" dirty="0"/>
              <a:t>Directed (</a:t>
            </a:r>
            <a:r>
              <a:rPr lang="en-US" dirty="0" smtClean="0">
                <a:solidFill>
                  <a:srgbClr val="FF0000"/>
                </a:solidFill>
              </a:rPr>
              <a:t>5.7 </a:t>
            </a:r>
            <a:r>
              <a:rPr lang="en-US" dirty="0">
                <a:solidFill>
                  <a:srgbClr val="FF0000"/>
                </a:solidFill>
              </a:rPr>
              <a:t>billion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Send/receive emails</a:t>
            </a:r>
          </a:p>
          <a:p>
            <a:pPr lvl="1"/>
            <a:r>
              <a:rPr lang="en-US" dirty="0"/>
              <a:t>Undirected (</a:t>
            </a:r>
            <a:r>
              <a:rPr lang="en-US" dirty="0" smtClean="0">
                <a:solidFill>
                  <a:srgbClr val="FF0000"/>
                </a:solidFill>
              </a:rPr>
              <a:t>440 </a:t>
            </a:r>
            <a:r>
              <a:rPr lang="en-US" dirty="0">
                <a:solidFill>
                  <a:srgbClr val="FF0000"/>
                </a:solidFill>
              </a:rPr>
              <a:t>million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Friendship</a:t>
            </a:r>
          </a:p>
          <a:p>
            <a:pPr lvl="1"/>
            <a:endParaRPr lang="en-US" dirty="0" smtClean="0"/>
          </a:p>
        </p:txBody>
      </p:sp>
      <p:sp>
        <p:nvSpPr>
          <p:cNvPr id="57" name="Oval 56"/>
          <p:cNvSpPr/>
          <p:nvPr/>
        </p:nvSpPr>
        <p:spPr>
          <a:xfrm>
            <a:off x="4953964" y="2618946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109163" y="4876800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FF2B"/>
              </a:solidFill>
            </a:endParaRPr>
          </a:p>
        </p:txBody>
      </p:sp>
      <p:cxnSp>
        <p:nvCxnSpPr>
          <p:cNvPr id="83" name="Straight Arrow Connector 82"/>
          <p:cNvCxnSpPr>
            <a:stCxn id="12" idx="4"/>
            <a:endCxn id="82" idx="6"/>
          </p:cNvCxnSpPr>
          <p:nvPr/>
        </p:nvCxnSpPr>
        <p:spPr>
          <a:xfrm flipH="1">
            <a:off x="6375863" y="3205074"/>
            <a:ext cx="1336908" cy="180507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12" idx="3"/>
          </p:cNvCxnSpPr>
          <p:nvPr/>
        </p:nvCxnSpPr>
        <p:spPr>
          <a:xfrm flipV="1">
            <a:off x="6336806" y="3166017"/>
            <a:ext cx="1281672" cy="1749840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7" idx="7"/>
            <a:endCxn id="12" idx="1"/>
          </p:cNvCxnSpPr>
          <p:nvPr/>
        </p:nvCxnSpPr>
        <p:spPr>
          <a:xfrm>
            <a:off x="5181607" y="2658003"/>
            <a:ext cx="2436871" cy="319428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4"/>
            <a:endCxn id="82" idx="1"/>
          </p:cNvCxnSpPr>
          <p:nvPr/>
        </p:nvCxnSpPr>
        <p:spPr>
          <a:xfrm>
            <a:off x="5087314" y="2885646"/>
            <a:ext cx="1060906" cy="2030211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2" idx="6"/>
            <a:endCxn id="11" idx="4"/>
          </p:cNvCxnSpPr>
          <p:nvPr/>
        </p:nvCxnSpPr>
        <p:spPr>
          <a:xfrm flipV="1">
            <a:off x="6375863" y="4189173"/>
            <a:ext cx="2018841" cy="82097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" idx="2"/>
            <a:endCxn id="57" idx="6"/>
          </p:cNvCxnSpPr>
          <p:nvPr/>
        </p:nvCxnSpPr>
        <p:spPr>
          <a:xfrm flipH="1" flipV="1">
            <a:off x="5220664" y="2752296"/>
            <a:ext cx="3196501" cy="124963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" idx="3"/>
            <a:endCxn id="82" idx="7"/>
          </p:cNvCxnSpPr>
          <p:nvPr/>
        </p:nvCxnSpPr>
        <p:spPr>
          <a:xfrm flipH="1">
            <a:off x="6336806" y="4090900"/>
            <a:ext cx="2030349" cy="8249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47" y="2162432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12" y="3371711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6394630" y="3166017"/>
            <a:ext cx="1281672" cy="174984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87338" y="4132023"/>
            <a:ext cx="1994662" cy="82097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18" y="69454"/>
            <a:ext cx="1712266" cy="1348184"/>
          </a:xfrm>
          <a:prstGeom prst="rect">
            <a:avLst/>
          </a:prstGeom>
        </p:spPr>
      </p:pic>
      <p:sp>
        <p:nvSpPr>
          <p:cNvPr id="24" name="圆角矩形 4"/>
          <p:cNvSpPr/>
          <p:nvPr/>
        </p:nvSpPr>
        <p:spPr>
          <a:xfrm>
            <a:off x="301352" y="4470112"/>
            <a:ext cx="5100231" cy="1137618"/>
          </a:xfrm>
          <a:prstGeom prst="round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66FF"/>
                </a:solidFill>
              </a:rPr>
              <a:t>Sampled Hotmail user accounts from 10/2007 to 04/2010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7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128"/>
          <p:cNvSpPr/>
          <p:nvPr/>
        </p:nvSpPr>
        <p:spPr>
          <a:xfrm>
            <a:off x="5867400" y="3473419"/>
            <a:ext cx="3093400" cy="3090965"/>
          </a:xfrm>
          <a:prstGeom prst="ellipse">
            <a:avLst/>
          </a:prstGeom>
          <a:solidFill>
            <a:schemeClr val="accent6">
              <a:alpha val="12000"/>
            </a:schemeClr>
          </a:solidFill>
          <a:ln w="57150" cmpd="sng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Intuitions in Leveraging Social Graphs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3110420">
            <a:off x="8450389" y="5334948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62687" y="4485172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51639" y="5704513"/>
            <a:ext cx="102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5FF2B"/>
                </a:solidFill>
              </a:rPr>
              <a:t>Good</a:t>
            </a:r>
            <a:endParaRPr lang="en-US" sz="2800" b="1" dirty="0">
              <a:solidFill>
                <a:srgbClr val="15FF2B"/>
              </a:solidFill>
            </a:endParaRPr>
          </a:p>
        </p:txBody>
      </p:sp>
      <p:cxnSp>
        <p:nvCxnSpPr>
          <p:cNvPr id="118" name="Straight Arrow Connector 117"/>
          <p:cNvCxnSpPr>
            <a:stCxn id="12" idx="6"/>
            <a:endCxn id="11" idx="2"/>
          </p:cNvCxnSpPr>
          <p:nvPr/>
        </p:nvCxnSpPr>
        <p:spPr>
          <a:xfrm>
            <a:off x="7929387" y="4618522"/>
            <a:ext cx="571961" cy="74492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 rot="5400000">
            <a:off x="8153400" y="1866900"/>
            <a:ext cx="266700" cy="2667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7638932" y="2514600"/>
            <a:ext cx="266700" cy="2667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Arrow Connector 135"/>
          <p:cNvCxnSpPr>
            <a:stCxn id="134" idx="6"/>
            <a:endCxn id="135" idx="6"/>
          </p:cNvCxnSpPr>
          <p:nvPr/>
        </p:nvCxnSpPr>
        <p:spPr>
          <a:xfrm rot="5400000">
            <a:off x="7839016" y="2200216"/>
            <a:ext cx="514350" cy="38111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934200" y="1443335"/>
            <a:ext cx="89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Bad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7" name="Straight Arrow Connector 146"/>
          <p:cNvCxnSpPr>
            <a:stCxn id="135" idx="3"/>
            <a:endCxn id="12" idx="1"/>
          </p:cNvCxnSpPr>
          <p:nvPr/>
        </p:nvCxnSpPr>
        <p:spPr>
          <a:xfrm>
            <a:off x="7677989" y="2742243"/>
            <a:ext cx="23755" cy="178198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5" idx="3"/>
            <a:endCxn id="57" idx="7"/>
          </p:cNvCxnSpPr>
          <p:nvPr/>
        </p:nvCxnSpPr>
        <p:spPr>
          <a:xfrm flipH="1">
            <a:off x="6342491" y="2742243"/>
            <a:ext cx="1335498" cy="182104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5" idx="4"/>
            <a:endCxn id="12" idx="0"/>
          </p:cNvCxnSpPr>
          <p:nvPr/>
        </p:nvCxnSpPr>
        <p:spPr>
          <a:xfrm>
            <a:off x="7772282" y="2781300"/>
            <a:ext cx="23755" cy="1703872"/>
          </a:xfrm>
          <a:prstGeom prst="straightConnector1">
            <a:avLst/>
          </a:prstGeom>
          <a:ln w="57150" cmpd="sng">
            <a:solidFill>
              <a:srgbClr val="15FF2B"/>
            </a:solidFill>
            <a:prstDash val="sysDash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195399" y="1697328"/>
            <a:ext cx="5919450" cy="477967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Good users send emails to other </a:t>
            </a:r>
            <a:r>
              <a:rPr lang="en-US" dirty="0"/>
              <a:t>good users</a:t>
            </a:r>
          </a:p>
          <a:p>
            <a:r>
              <a:rPr lang="en-US" dirty="0" smtClean="0"/>
              <a:t>Sending emails to bad users is suspicious</a:t>
            </a:r>
          </a:p>
          <a:p>
            <a:r>
              <a:rPr lang="en-US" dirty="0"/>
              <a:t>Difficult for bad users to enter good users’ </a:t>
            </a:r>
            <a:r>
              <a:rPr lang="en-US" dirty="0" smtClean="0"/>
              <a:t>community</a:t>
            </a:r>
          </a:p>
        </p:txBody>
      </p:sp>
      <p:sp>
        <p:nvSpPr>
          <p:cNvPr id="57" name="Oval 56"/>
          <p:cNvSpPr/>
          <p:nvPr/>
        </p:nvSpPr>
        <p:spPr>
          <a:xfrm>
            <a:off x="6114848" y="4524229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898813" y="5420604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FF2B"/>
              </a:solidFill>
            </a:endParaRPr>
          </a:p>
        </p:txBody>
      </p:sp>
      <p:cxnSp>
        <p:nvCxnSpPr>
          <p:cNvPr id="83" name="Straight Arrow Connector 82"/>
          <p:cNvCxnSpPr>
            <a:stCxn id="12" idx="4"/>
            <a:endCxn id="82" idx="6"/>
          </p:cNvCxnSpPr>
          <p:nvPr/>
        </p:nvCxnSpPr>
        <p:spPr>
          <a:xfrm flipH="1">
            <a:off x="7165513" y="4751872"/>
            <a:ext cx="630524" cy="802082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12" idx="3"/>
          </p:cNvCxnSpPr>
          <p:nvPr/>
        </p:nvCxnSpPr>
        <p:spPr>
          <a:xfrm flipV="1">
            <a:off x="7126456" y="4712815"/>
            <a:ext cx="575288" cy="74684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7" idx="7"/>
            <a:endCxn id="12" idx="1"/>
          </p:cNvCxnSpPr>
          <p:nvPr/>
        </p:nvCxnSpPr>
        <p:spPr>
          <a:xfrm flipV="1">
            <a:off x="6342491" y="4524229"/>
            <a:ext cx="1359253" cy="390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2"/>
            <a:endCxn id="57" idx="6"/>
          </p:cNvCxnSpPr>
          <p:nvPr/>
        </p:nvCxnSpPr>
        <p:spPr>
          <a:xfrm flipH="1">
            <a:off x="6381548" y="4618522"/>
            <a:ext cx="1281139" cy="390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2" idx="0"/>
            <a:endCxn id="57" idx="5"/>
          </p:cNvCxnSpPr>
          <p:nvPr/>
        </p:nvCxnSpPr>
        <p:spPr>
          <a:xfrm flipH="1" flipV="1">
            <a:off x="6342491" y="4751872"/>
            <a:ext cx="689672" cy="668732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4"/>
            <a:endCxn id="82" idx="1"/>
          </p:cNvCxnSpPr>
          <p:nvPr/>
        </p:nvCxnSpPr>
        <p:spPr>
          <a:xfrm>
            <a:off x="6248198" y="4790929"/>
            <a:ext cx="689672" cy="668732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114848" y="1944633"/>
            <a:ext cx="266700" cy="2667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/>
          <p:cNvCxnSpPr>
            <a:stCxn id="135" idx="3"/>
            <a:endCxn id="82" idx="0"/>
          </p:cNvCxnSpPr>
          <p:nvPr/>
        </p:nvCxnSpPr>
        <p:spPr>
          <a:xfrm flipH="1">
            <a:off x="7032163" y="2742243"/>
            <a:ext cx="645826" cy="267836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7" idx="5"/>
            <a:endCxn id="11" idx="3"/>
          </p:cNvCxnSpPr>
          <p:nvPr/>
        </p:nvCxnSpPr>
        <p:spPr>
          <a:xfrm>
            <a:off x="6342491" y="4751872"/>
            <a:ext cx="2108847" cy="70054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2" idx="6"/>
            <a:endCxn id="11" idx="4"/>
          </p:cNvCxnSpPr>
          <p:nvPr/>
        </p:nvCxnSpPr>
        <p:spPr>
          <a:xfrm flipV="1">
            <a:off x="7165513" y="5550689"/>
            <a:ext cx="1313374" cy="3265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4" idx="4"/>
            <a:endCxn id="57" idx="0"/>
          </p:cNvCxnSpPr>
          <p:nvPr/>
        </p:nvCxnSpPr>
        <p:spPr>
          <a:xfrm>
            <a:off x="6248198" y="2211333"/>
            <a:ext cx="0" cy="231289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4" idx="4"/>
            <a:endCxn id="82" idx="0"/>
          </p:cNvCxnSpPr>
          <p:nvPr/>
        </p:nvCxnSpPr>
        <p:spPr>
          <a:xfrm>
            <a:off x="6248198" y="2211333"/>
            <a:ext cx="783965" cy="320927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4" idx="4"/>
            <a:endCxn id="12" idx="1"/>
          </p:cNvCxnSpPr>
          <p:nvPr/>
        </p:nvCxnSpPr>
        <p:spPr>
          <a:xfrm>
            <a:off x="6248198" y="2211333"/>
            <a:ext cx="1453546" cy="231289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4" idx="4"/>
            <a:endCxn id="104" idx="7"/>
          </p:cNvCxnSpPr>
          <p:nvPr/>
        </p:nvCxnSpPr>
        <p:spPr>
          <a:xfrm rot="10800000">
            <a:off x="6342492" y="1983690"/>
            <a:ext cx="1810909" cy="1656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04" idx="6"/>
            <a:endCxn id="135" idx="1"/>
          </p:cNvCxnSpPr>
          <p:nvPr/>
        </p:nvCxnSpPr>
        <p:spPr>
          <a:xfrm>
            <a:off x="6381548" y="2077983"/>
            <a:ext cx="1296441" cy="47567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5" idx="2"/>
            <a:endCxn id="104" idx="5"/>
          </p:cNvCxnSpPr>
          <p:nvPr/>
        </p:nvCxnSpPr>
        <p:spPr>
          <a:xfrm flipH="1" flipV="1">
            <a:off x="6342491" y="2172276"/>
            <a:ext cx="1296441" cy="47567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5" idx="2"/>
            <a:endCxn id="57" idx="0"/>
          </p:cNvCxnSpPr>
          <p:nvPr/>
        </p:nvCxnSpPr>
        <p:spPr>
          <a:xfrm flipH="1">
            <a:off x="6248198" y="2647950"/>
            <a:ext cx="1390734" cy="1876279"/>
          </a:xfrm>
          <a:prstGeom prst="straightConnector1">
            <a:avLst/>
          </a:prstGeom>
          <a:ln w="57150" cmpd="sng">
            <a:solidFill>
              <a:srgbClr val="15FF2B"/>
            </a:solidFill>
            <a:prstDash val="sysDash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5" idx="4"/>
            <a:endCxn id="82" idx="7"/>
          </p:cNvCxnSpPr>
          <p:nvPr/>
        </p:nvCxnSpPr>
        <p:spPr>
          <a:xfrm flipH="1">
            <a:off x="7126456" y="2781300"/>
            <a:ext cx="645826" cy="2678361"/>
          </a:xfrm>
          <a:prstGeom prst="straightConnector1">
            <a:avLst/>
          </a:prstGeom>
          <a:ln w="57150" cmpd="sng">
            <a:solidFill>
              <a:srgbClr val="15FF2B"/>
            </a:solidFill>
            <a:prstDash val="sysDash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圆角矩形 4"/>
          <p:cNvSpPr/>
          <p:nvPr/>
        </p:nvSpPr>
        <p:spPr>
          <a:xfrm>
            <a:off x="1370728" y="4618522"/>
            <a:ext cx="3591845" cy="1137618"/>
          </a:xfrm>
          <a:prstGeom prst="round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66FF"/>
                </a:solidFill>
              </a:rPr>
              <a:t>Degree and PageRank based detection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5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1" grpId="0" animBg="1"/>
      <p:bldP spid="12" grpId="0" animBg="1"/>
      <p:bldP spid="114" grpId="0"/>
      <p:bldP spid="134" grpId="0" animBg="1"/>
      <p:bldP spid="135" grpId="0" animBg="1"/>
      <p:bldP spid="142" grpId="0"/>
      <p:bldP spid="57" grpId="0" animBg="1"/>
      <p:bldP spid="82" grpId="0" animBg="1"/>
      <p:bldP spid="104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Intuitions in Leveraging Social Graphs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195399" y="1921828"/>
            <a:ext cx="5919450" cy="4555172"/>
          </a:xfrm>
        </p:spPr>
        <p:txBody>
          <a:bodyPr>
            <a:normAutofit/>
          </a:bodyPr>
          <a:lstStyle/>
          <a:p>
            <a:r>
              <a:rPr lang="en-US" dirty="0" smtClean="0"/>
              <a:t>Recipient sets of good users are more connected than those of bad users</a:t>
            </a:r>
          </a:p>
        </p:txBody>
      </p:sp>
      <p:sp>
        <p:nvSpPr>
          <p:cNvPr id="37" name="Oval 36"/>
          <p:cNvSpPr/>
          <p:nvPr/>
        </p:nvSpPr>
        <p:spPr>
          <a:xfrm>
            <a:off x="6290277" y="2602703"/>
            <a:ext cx="2457068" cy="2315166"/>
          </a:xfrm>
          <a:prstGeom prst="ellipse">
            <a:avLst/>
          </a:prstGeom>
          <a:solidFill>
            <a:schemeClr val="accent6">
              <a:alpha val="12000"/>
            </a:schemeClr>
          </a:solidFill>
          <a:ln w="57150" cmpd="sng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20319303">
            <a:off x="7921622" y="3054572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9836816">
            <a:off x="6842608" y="1465915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4"/>
            <a:endCxn id="38" idx="0"/>
          </p:cNvCxnSpPr>
          <p:nvPr/>
        </p:nvCxnSpPr>
        <p:spPr>
          <a:xfrm>
            <a:off x="7041392" y="1715457"/>
            <a:ext cx="965043" cy="134826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15029" y="4481473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04800" y="3895096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9" idx="4"/>
            <a:endCxn id="44" idx="0"/>
          </p:cNvCxnSpPr>
          <p:nvPr/>
        </p:nvCxnSpPr>
        <p:spPr>
          <a:xfrm flipH="1">
            <a:off x="6738150" y="1715457"/>
            <a:ext cx="303242" cy="217963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44" idx="5"/>
          </p:cNvCxnSpPr>
          <p:nvPr/>
        </p:nvCxnSpPr>
        <p:spPr>
          <a:xfrm flipH="1" flipV="1">
            <a:off x="6832443" y="4122739"/>
            <a:ext cx="582586" cy="492084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  <a:endCxn id="44" idx="0"/>
          </p:cNvCxnSpPr>
          <p:nvPr/>
        </p:nvCxnSpPr>
        <p:spPr>
          <a:xfrm flipH="1">
            <a:off x="6738150" y="3236459"/>
            <a:ext cx="1192619" cy="658637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71007" y="4917869"/>
            <a:ext cx="2822449" cy="492443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Recipient set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44" idx="6"/>
            <a:endCxn id="38" idx="4"/>
          </p:cNvCxnSpPr>
          <p:nvPr/>
        </p:nvCxnSpPr>
        <p:spPr>
          <a:xfrm flipV="1">
            <a:off x="6871500" y="3312125"/>
            <a:ext cx="1232009" cy="716321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03509" y="4028446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39" idx="4"/>
            <a:endCxn id="51" idx="1"/>
          </p:cNvCxnSpPr>
          <p:nvPr/>
        </p:nvCxnSpPr>
        <p:spPr>
          <a:xfrm>
            <a:off x="7041392" y="1715457"/>
            <a:ext cx="1101174" cy="23520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8" idx="4"/>
          </p:cNvCxnSpPr>
          <p:nvPr/>
        </p:nvCxnSpPr>
        <p:spPr>
          <a:xfrm flipH="1" flipV="1">
            <a:off x="8103509" y="3312125"/>
            <a:ext cx="124203" cy="716321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42" idx="1"/>
          </p:cNvCxnSpPr>
          <p:nvPr/>
        </p:nvCxnSpPr>
        <p:spPr>
          <a:xfrm>
            <a:off x="7041392" y="1715457"/>
            <a:ext cx="412694" cy="280507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圆角矩形 4"/>
          <p:cNvSpPr/>
          <p:nvPr/>
        </p:nvSpPr>
        <p:spPr>
          <a:xfrm>
            <a:off x="993324" y="3553930"/>
            <a:ext cx="3591845" cy="1137618"/>
          </a:xfrm>
          <a:prstGeom prst="round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66FF"/>
                </a:solidFill>
              </a:rPr>
              <a:t>Social-affinity based detection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5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355" b="-20355"/>
          <a:stretch>
            <a:fillRect/>
          </a:stretch>
        </p:blipFill>
        <p:spPr>
          <a:xfrm>
            <a:off x="161650" y="1318787"/>
            <a:ext cx="8887704" cy="48878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SocialWatch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7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features</a:t>
            </a:r>
          </a:p>
          <a:p>
            <a:pPr lvl="1"/>
            <a:r>
              <a:rPr lang="en-US" dirty="0"/>
              <a:t>Degree - </a:t>
            </a:r>
            <a:r>
              <a:rPr lang="en-US" dirty="0" smtClean="0"/>
              <a:t>a </a:t>
            </a:r>
            <a:r>
              <a:rPr lang="en-US" dirty="0">
                <a:solidFill>
                  <a:srgbClr val="3366FF"/>
                </a:solidFill>
              </a:rPr>
              <a:t>local</a:t>
            </a:r>
            <a:r>
              <a:rPr lang="en-US" dirty="0"/>
              <a:t> graph feature that captures the </a:t>
            </a:r>
            <a:r>
              <a:rPr lang="en-US" dirty="0" smtClean="0">
                <a:solidFill>
                  <a:srgbClr val="FF0000"/>
                </a:solidFill>
              </a:rPr>
              <a:t>sending/receiving </a:t>
            </a:r>
            <a:r>
              <a:rPr lang="en-US" dirty="0" smtClean="0"/>
              <a:t>behavior of an account</a:t>
            </a:r>
          </a:p>
          <a:p>
            <a:pPr lvl="1"/>
            <a:r>
              <a:rPr lang="en-US" dirty="0"/>
              <a:t>PageRank - a </a:t>
            </a:r>
            <a:r>
              <a:rPr lang="en-US" dirty="0">
                <a:solidFill>
                  <a:srgbClr val="3366FF"/>
                </a:solidFill>
              </a:rPr>
              <a:t>global</a:t>
            </a:r>
            <a:r>
              <a:rPr lang="en-US" dirty="0"/>
              <a:t> graph feature that calculates </a:t>
            </a:r>
            <a:r>
              <a:rPr lang="en-US" dirty="0" smtClean="0"/>
              <a:t>the weight </a:t>
            </a:r>
            <a:r>
              <a:rPr lang="en-US" dirty="0"/>
              <a:t>of </a:t>
            </a:r>
            <a:r>
              <a:rPr lang="en-US" dirty="0" smtClean="0"/>
              <a:t>a node on </a:t>
            </a:r>
            <a:r>
              <a:rPr lang="en-US" dirty="0"/>
              <a:t>the overall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Detection methods</a:t>
            </a:r>
          </a:p>
          <a:p>
            <a:pPr lvl="1"/>
            <a:r>
              <a:rPr lang="en-US" dirty="0"/>
              <a:t>Identify aggressive spamming accounts with high </a:t>
            </a:r>
            <a:r>
              <a:rPr lang="en-US" dirty="0" smtClean="0"/>
              <a:t>out degrees and </a:t>
            </a:r>
            <a:r>
              <a:rPr lang="en-US" dirty="0"/>
              <a:t>low response </a:t>
            </a:r>
            <a:r>
              <a:rPr lang="en-US" dirty="0" smtClean="0"/>
              <a:t>rates</a:t>
            </a:r>
            <a:endParaRPr lang="en-US" dirty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less aggressive spamming accounts using the </a:t>
            </a:r>
            <a:r>
              <a:rPr lang="en-US" dirty="0" smtClean="0"/>
              <a:t>badness-goodness </a:t>
            </a:r>
            <a:r>
              <a:rPr lang="en-US" dirty="0"/>
              <a:t>PageRank </a:t>
            </a:r>
            <a:r>
              <a:rPr lang="en-US" dirty="0" smtClean="0"/>
              <a:t>ratio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Attacker-created Accounts</a:t>
            </a:r>
          </a:p>
        </p:txBody>
      </p:sp>
    </p:spTree>
    <p:extLst>
      <p:ext uri="{BB962C8B-B14F-4D97-AF65-F5344CB8AC3E}">
        <p14:creationId xmlns:p14="http://schemas.microsoft.com/office/powerpoint/2010/main" val="264002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li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prelim.thmx</Template>
  <TotalTime>8364</TotalTime>
  <Words>639</Words>
  <Application>Microsoft Macintosh PowerPoint</Application>
  <PresentationFormat>On-screen Show (4:3)</PresentationFormat>
  <Paragraphs>115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prelim</vt:lpstr>
      <vt:lpstr>SocialWatch: Detection of Online Service Abuse via Large-Scale Social Graphs</vt:lpstr>
      <vt:lpstr>Arms Race between Attackers and Defenders</vt:lpstr>
      <vt:lpstr>Our Contributions</vt:lpstr>
      <vt:lpstr>Social Graph for Hotmail</vt:lpstr>
      <vt:lpstr>Social Graph for Hotmail</vt:lpstr>
      <vt:lpstr>Intuitions in Leveraging Social Graphs</vt:lpstr>
      <vt:lpstr>Intuitions in Leveraging Social Graphs</vt:lpstr>
      <vt:lpstr>Design of SocialWatch</vt:lpstr>
      <vt:lpstr>Detecting Attacker-created Accounts</vt:lpstr>
      <vt:lpstr>Computing Goodness/Badness PageRank Score</vt:lpstr>
      <vt:lpstr>Computing Social-Affinity Features</vt:lpstr>
      <vt:lpstr>Computing Social-Affinity Features</vt:lpstr>
      <vt:lpstr>Detecting Hijacked Accounts</vt:lpstr>
      <vt:lpstr>Implementation and Evaluation</vt:lpstr>
      <vt:lpstr>Conclusions</vt:lpstr>
      <vt:lpstr>Thank you! 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Junxian Huang</dc:creator>
  <cp:lastModifiedBy>Junxian Huang</cp:lastModifiedBy>
  <cp:revision>380</cp:revision>
  <dcterms:created xsi:type="dcterms:W3CDTF">2013-05-01T01:36:02Z</dcterms:created>
  <dcterms:modified xsi:type="dcterms:W3CDTF">2013-05-07T14:06:52Z</dcterms:modified>
</cp:coreProperties>
</file>