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58" r:id="rId3"/>
    <p:sldId id="263" r:id="rId4"/>
    <p:sldId id="259" r:id="rId5"/>
    <p:sldId id="262" r:id="rId6"/>
    <p:sldId id="260" r:id="rId7"/>
    <p:sldId id="272" r:id="rId8"/>
    <p:sldId id="273" r:id="rId9"/>
    <p:sldId id="264" r:id="rId10"/>
    <p:sldId id="257" r:id="rId11"/>
    <p:sldId id="265" r:id="rId12"/>
    <p:sldId id="274" r:id="rId13"/>
    <p:sldId id="266" r:id="rId14"/>
    <p:sldId id="267" r:id="rId15"/>
    <p:sldId id="268"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71" autoAdjust="0"/>
  </p:normalViewPr>
  <p:slideViewPr>
    <p:cSldViewPr snapToGrid="0" snapToObjects="1">
      <p:cViewPr varScale="1">
        <p:scale>
          <a:sx n="91" d="100"/>
          <a:sy n="91" d="100"/>
        </p:scale>
        <p:origin x="-215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FFEE-BB87-CB45-AB9B-37A2DB816B27}" type="datetimeFigureOut">
              <a:rPr lang="en-US" smtClean="0"/>
              <a:t>4/30/13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37CF07-54D0-2344-BBEC-B7F2188A097A}" type="slidenum">
              <a:rPr lang="en-US" smtClean="0"/>
              <a:t>‹#›</a:t>
            </a:fld>
            <a:endParaRPr lang="en-US"/>
          </a:p>
        </p:txBody>
      </p:sp>
    </p:spTree>
    <p:extLst>
      <p:ext uri="{BB962C8B-B14F-4D97-AF65-F5344CB8AC3E}">
        <p14:creationId xmlns:p14="http://schemas.microsoft.com/office/powerpoint/2010/main" val="15684393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my name is Junxian Huang</a:t>
            </a:r>
            <a:r>
              <a:rPr lang="en-US" baseline="0" dirty="0" smtClean="0"/>
              <a:t> and I’m from University of Michigan</a:t>
            </a:r>
            <a:endParaRPr lang="en-US" dirty="0" smtClean="0"/>
          </a:p>
          <a:p>
            <a:endParaRPr lang="en-US" dirty="0" smtClean="0"/>
          </a:p>
          <a:p>
            <a:r>
              <a:rPr lang="en-US" dirty="0" smtClean="0"/>
              <a:t>Today I’m very happy to present our work “SocialWatch: detection of online</a:t>
            </a:r>
            <a:r>
              <a:rPr lang="en-US" baseline="0" dirty="0" smtClean="0"/>
              <a:t> service abuse via large-scale social graphs”.</a:t>
            </a:r>
          </a:p>
          <a:p>
            <a:r>
              <a:rPr lang="en-US" baseline="0" dirty="0" smtClean="0"/>
              <a:t>This work was joint work with my mentors Yinglian </a:t>
            </a:r>
            <a:r>
              <a:rPr lang="en-US" baseline="0" dirty="0" err="1" smtClean="0"/>
              <a:t>Xie</a:t>
            </a:r>
            <a:r>
              <a:rPr lang="en-US" baseline="0" dirty="0" smtClean="0"/>
              <a:t> and Fang Yu in Microsoft Research Silicon Valley and my advisor Prof. Morley Mao, etc.</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a:t>
            </a:fld>
            <a:endParaRPr lang="en-US"/>
          </a:p>
        </p:txBody>
      </p:sp>
    </p:spTree>
    <p:extLst>
      <p:ext uri="{BB962C8B-B14F-4D97-AF65-F5344CB8AC3E}">
        <p14:creationId xmlns:p14="http://schemas.microsoft.com/office/powerpoint/2010/main" val="29194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detect attacker-created</a:t>
            </a:r>
            <a:r>
              <a:rPr lang="en-US" baseline="0" dirty="0" smtClean="0"/>
              <a:t> accounts, SocialWatch first uses two graph features.</a:t>
            </a:r>
          </a:p>
          <a:p>
            <a:r>
              <a:rPr lang="en-US" baseline="0" dirty="0" smtClean="0"/>
              <a:t>Degree is a local graph feature which captures the sending/receiving of an account.</a:t>
            </a:r>
          </a:p>
          <a:p>
            <a:r>
              <a:rPr lang="en-US" baseline="0" dirty="0" smtClean="0"/>
              <a:t>SocialWatch also uses the aforementioned </a:t>
            </a:r>
            <a:r>
              <a:rPr lang="en-US" baseline="0" dirty="0" err="1" smtClean="0"/>
              <a:t>pagerank</a:t>
            </a:r>
            <a:r>
              <a:rPr lang="en-US" baseline="0" dirty="0" smtClean="0"/>
              <a:t> scores to capture the global weight of a node in the overall graph.</a:t>
            </a:r>
          </a:p>
          <a:p>
            <a:endParaRPr lang="en-US" baseline="0" dirty="0" smtClean="0"/>
          </a:p>
          <a:p>
            <a:r>
              <a:rPr lang="en-US" baseline="0" dirty="0" smtClean="0"/>
              <a:t>SocialWatch will first identify the more aggressive spamming accounts with high out degree and low response rates.</a:t>
            </a:r>
          </a:p>
          <a:p>
            <a:r>
              <a:rPr lang="en-US" baseline="0" dirty="0" smtClean="0"/>
              <a:t>And then detect </a:t>
            </a:r>
            <a:r>
              <a:rPr lang="en-US" baseline="0" dirty="0" err="1" smtClean="0"/>
              <a:t>elss</a:t>
            </a:r>
            <a:r>
              <a:rPr lang="en-US" baseline="0" dirty="0" smtClean="0"/>
              <a:t> aggressive spamming accounts using the badness-goodness ratio</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10</a:t>
            </a:fld>
            <a:endParaRPr lang="en-US"/>
          </a:p>
        </p:txBody>
      </p:sp>
    </p:spTree>
    <p:extLst>
      <p:ext uri="{BB962C8B-B14F-4D97-AF65-F5344CB8AC3E}">
        <p14:creationId xmlns:p14="http://schemas.microsoft.com/office/powerpoint/2010/main" val="2661222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order to detect hijacked accounts, SocialWatch users fine-grained social-affinity features.</a:t>
            </a:r>
          </a:p>
          <a:p>
            <a:r>
              <a:rPr lang="en-US" baseline="0" dirty="0" smtClean="0"/>
              <a:t>We observe that recipients of legitimate users tend to have more direct connectivity and we use the recipient connectivity r to quantify this connectivity.</a:t>
            </a:r>
          </a:p>
          <a:p>
            <a:r>
              <a:rPr lang="en-US" baseline="0" dirty="0" smtClean="0"/>
              <a:t>Recipient connectivity is the fraction of socially connected recipients and in this figure, with blue curve representing good users and red curve representing bad users, we can see a clear separation.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11</a:t>
            </a:fld>
            <a:endParaRPr lang="en-US"/>
          </a:p>
        </p:txBody>
      </p:sp>
    </p:spTree>
    <p:extLst>
      <p:ext uri="{BB962C8B-B14F-4D97-AF65-F5344CB8AC3E}">
        <p14:creationId xmlns:p14="http://schemas.microsoft.com/office/powerpoint/2010/main" val="944452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uses</a:t>
            </a:r>
            <a:r>
              <a:rPr lang="en-US" baseline="0" dirty="0" smtClean="0"/>
              <a:t> another social-affinity feature for detecting hijacked accounts.</a:t>
            </a:r>
          </a:p>
          <a:p>
            <a:r>
              <a:rPr lang="en-US" baseline="0" dirty="0" smtClean="0"/>
              <a:t>Different from the previous feature, this feature quantifies the indirect social connectivity among the recipient set.</a:t>
            </a:r>
          </a:p>
          <a:p>
            <a:r>
              <a:rPr lang="en-US" baseline="0" dirty="0" smtClean="0"/>
              <a:t>Specifically, we use social distance l, which is the mean of all pairwise social distances between any two users in the recipient set.</a:t>
            </a:r>
          </a:p>
          <a:p>
            <a:r>
              <a:rPr lang="en-US" baseline="0" dirty="0" smtClean="0"/>
              <a:t>From this figure, we can also see very different signature between good user set and hijacked user set.</a:t>
            </a:r>
          </a:p>
          <a:p>
            <a:endParaRPr lang="en-US" baseline="0" dirty="0" smtClean="0"/>
          </a:p>
          <a:p>
            <a:r>
              <a:rPr lang="en-US" baseline="0" dirty="0" smtClean="0"/>
              <a:t>Notice that computing all pair-wise shortest paths for large-scale graphs is very challenging and in the paper, we talked about how we calculate it with the help of an approximation algorithms.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12</a:t>
            </a:fld>
            <a:endParaRPr lang="en-US"/>
          </a:p>
        </p:txBody>
      </p:sp>
    </p:spTree>
    <p:extLst>
      <p:ext uri="{BB962C8B-B14F-4D97-AF65-F5344CB8AC3E}">
        <p14:creationId xmlns:p14="http://schemas.microsoft.com/office/powerpoint/2010/main" val="2975779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SocialWatch detects hijacked accounts using two assumptions,</a:t>
            </a:r>
            <a:r>
              <a:rPr lang="en-US" baseline="0" dirty="0" smtClean="0"/>
              <a:t> one with and one without known hijacked accounts.</a:t>
            </a:r>
          </a:p>
          <a:p>
            <a:endParaRPr lang="en-US" baseline="0" dirty="0" smtClean="0"/>
          </a:p>
          <a:p>
            <a:r>
              <a:rPr lang="en-US" baseline="0" dirty="0" smtClean="0"/>
              <a:t>If there is not known hijacked accounts, we use one-tailed hypothesis testing for detection.</a:t>
            </a:r>
          </a:p>
          <a:p>
            <a:r>
              <a:rPr lang="en-US" baseline="0" dirty="0" smtClean="0"/>
              <a:t>This is a standard approach in statistics that given a significance level, we can compute a threshold along each feature dimension based on the data, and with these thresholds, we can classify an account to be hijacked if one of its feature values violates the computed threshold.</a:t>
            </a:r>
          </a:p>
          <a:p>
            <a:endParaRPr lang="en-US" baseline="0" dirty="0" smtClean="0"/>
          </a:p>
          <a:p>
            <a:r>
              <a:rPr lang="en-US" baseline="0" dirty="0" smtClean="0"/>
              <a:t>If there is known hijacked accounts, we use a </a:t>
            </a:r>
            <a:r>
              <a:rPr lang="en-US" baseline="0" dirty="0" err="1" smtClean="0"/>
              <a:t>bayesian</a:t>
            </a:r>
            <a:r>
              <a:rPr lang="en-US" baseline="0" dirty="0" smtClean="0"/>
              <a:t> decision framework to detect additional hijacked accounts using training data.</a:t>
            </a:r>
          </a:p>
        </p:txBody>
      </p:sp>
      <p:sp>
        <p:nvSpPr>
          <p:cNvPr id="4" name="Slide Number Placeholder 3"/>
          <p:cNvSpPr>
            <a:spLocks noGrp="1"/>
          </p:cNvSpPr>
          <p:nvPr>
            <p:ph type="sldNum" sz="quarter" idx="10"/>
          </p:nvPr>
        </p:nvSpPr>
        <p:spPr/>
        <p:txBody>
          <a:bodyPr/>
          <a:lstStyle/>
          <a:p>
            <a:fld id="{7A37CF07-54D0-2344-BBEC-B7F2188A097A}" type="slidenum">
              <a:rPr lang="en-US" smtClean="0"/>
              <a:t>13</a:t>
            </a:fld>
            <a:endParaRPr lang="en-US"/>
          </a:p>
        </p:txBody>
      </p:sp>
    </p:spTree>
    <p:extLst>
      <p:ext uri="{BB962C8B-B14F-4D97-AF65-F5344CB8AC3E}">
        <p14:creationId xmlns:p14="http://schemas.microsoft.com/office/powerpoint/2010/main" val="377531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 SocialWatch using Microsoft’s </a:t>
            </a:r>
            <a:r>
              <a:rPr lang="en-US" dirty="0" err="1" smtClean="0"/>
              <a:t>DryadLINQ</a:t>
            </a:r>
            <a:r>
              <a:rPr lang="en-US" dirty="0" smtClean="0"/>
              <a:t> framework,</a:t>
            </a:r>
            <a:r>
              <a:rPr lang="en-US" baseline="0" dirty="0" smtClean="0"/>
              <a:t> which is very convenient for processing large-scale data set in parallel.</a:t>
            </a:r>
          </a:p>
          <a:p>
            <a:r>
              <a:rPr lang="en-US" baseline="0" dirty="0" smtClean="0"/>
              <a:t>In our evaluation, SocialWatch runs on a 240-node cluster.</a:t>
            </a:r>
          </a:p>
          <a:p>
            <a:endParaRPr lang="en-US" baseline="0" dirty="0" smtClean="0"/>
          </a:p>
          <a:p>
            <a:r>
              <a:rPr lang="en-US" baseline="0" dirty="0" smtClean="0"/>
              <a:t>In total, SocialWatch detects 57 million attacker-created accounts, and with the </a:t>
            </a:r>
            <a:r>
              <a:rPr lang="en-US" baseline="0" dirty="0" err="1" smtClean="0"/>
              <a:t>groundtruth</a:t>
            </a:r>
            <a:r>
              <a:rPr lang="en-US" baseline="0" dirty="0" smtClean="0"/>
              <a:t> obtained from various data sources, we observe that SocialWatch has very small false detection rate and false negative rate.</a:t>
            </a:r>
          </a:p>
          <a:p>
            <a:endParaRPr lang="en-US" dirty="0" smtClean="0"/>
          </a:p>
          <a:p>
            <a:r>
              <a:rPr lang="en-US" dirty="0" smtClean="0"/>
              <a:t>For hijacked account detection, at a false detection rate of 2%, SocialWatch identifies 2 million hijacked accounts, among which, 1.2 million were not detected previously.</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14</a:t>
            </a:fld>
            <a:endParaRPr lang="en-US"/>
          </a:p>
        </p:txBody>
      </p:sp>
    </p:spTree>
    <p:extLst>
      <p:ext uri="{BB962C8B-B14F-4D97-AF65-F5344CB8AC3E}">
        <p14:creationId xmlns:p14="http://schemas.microsoft.com/office/powerpoint/2010/main" val="137596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a:t>
            </a:r>
            <a:r>
              <a:rPr lang="en-US" baseline="0" dirty="0" smtClean="0"/>
              <a:t> in this talk, we talk about SocialWatch, which is an online service protection framework, that uses social connectivity features to detect attacker-created accounts and hijacked accounts at a large scale.</a:t>
            </a:r>
          </a:p>
          <a:p>
            <a:r>
              <a:rPr lang="en-US" baseline="0" dirty="0" smtClean="0"/>
              <a:t>We also demonstrate that SocialWatch is practically deployable using parallel algorithms with real implementation.</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15</a:t>
            </a:fld>
            <a:endParaRPr lang="en-US"/>
          </a:p>
        </p:txBody>
      </p:sp>
    </p:spTree>
    <p:extLst>
      <p:ext uri="{BB962C8B-B14F-4D97-AF65-F5344CB8AC3E}">
        <p14:creationId xmlns:p14="http://schemas.microsoft.com/office/powerpoint/2010/main" val="17671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a:t>
            </a:r>
            <a:r>
              <a:rPr lang="en-US" dirty="0" smtClean="0"/>
              <a:t>you and I’m glad</a:t>
            </a:r>
            <a:r>
              <a:rPr lang="en-US" baseline="0" dirty="0" smtClean="0"/>
              <a:t> to take questions!</a:t>
            </a:r>
            <a:endParaRPr lang="en-US" dirty="0"/>
          </a:p>
        </p:txBody>
      </p:sp>
      <p:sp>
        <p:nvSpPr>
          <p:cNvPr id="4" name="Slide Number Placeholder 3"/>
          <p:cNvSpPr>
            <a:spLocks noGrp="1"/>
          </p:cNvSpPr>
          <p:nvPr>
            <p:ph type="sldNum" sz="quarter" idx="10"/>
          </p:nvPr>
        </p:nvSpPr>
        <p:spPr/>
        <p:txBody>
          <a:bodyPr/>
          <a:lstStyle/>
          <a:p>
            <a:fld id="{770C1E7F-2EBE-8C44-BCC6-B9D1BC8EB751}" type="slidenum">
              <a:rPr lang="en-US" smtClean="0"/>
              <a:t>16</a:t>
            </a:fld>
            <a:endParaRPr lang="en-US"/>
          </a:p>
        </p:txBody>
      </p:sp>
    </p:spTree>
    <p:extLst>
      <p:ext uri="{BB962C8B-B14F-4D97-AF65-F5344CB8AC3E}">
        <p14:creationId xmlns:p14="http://schemas.microsoft.com/office/powerpoint/2010/main" val="243372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been</a:t>
            </a:r>
            <a:r>
              <a:rPr lang="en-US" baseline="0" dirty="0" smtClean="0"/>
              <a:t> a long history of arms race between attackers and defenders in various online service system, such as email system, and other social networking systems.</a:t>
            </a:r>
          </a:p>
          <a:p>
            <a:endParaRPr lang="en-US" baseline="0" dirty="0" smtClean="0"/>
          </a:p>
          <a:p>
            <a:r>
              <a:rPr lang="en-US" baseline="0" dirty="0" smtClean="0"/>
              <a:t>For example, in </a:t>
            </a:r>
            <a:r>
              <a:rPr lang="en-US" baseline="0" dirty="0" err="1" smtClean="0"/>
              <a:t>hotmail</a:t>
            </a:r>
            <a:r>
              <a:rPr lang="en-US" baseline="0" dirty="0" smtClean="0"/>
              <a:t>, there are about 20% to 50% malicious accounts, and hundreds of millions of them are attacker-created accounts for sending spamming emails, and other malicious contents.</a:t>
            </a:r>
          </a:p>
          <a:p>
            <a:r>
              <a:rPr lang="en-US" baseline="0" dirty="0" smtClean="0"/>
              <a:t>There are also many hijacked accounts, that originally belong to legitimate users, and later got compromised by attackers. There are millions of such hijacked accounts known.</a:t>
            </a:r>
          </a:p>
          <a:p>
            <a:endParaRPr lang="en-US" baseline="0" dirty="0" smtClean="0"/>
          </a:p>
          <a:p>
            <a:r>
              <a:rPr lang="en-US" baseline="0" dirty="0" smtClean="0"/>
              <a:t>To detect such malicious accounts is challenge.</a:t>
            </a:r>
          </a:p>
          <a:p>
            <a:pPr marL="0" indent="0">
              <a:buNone/>
            </a:pPr>
            <a:r>
              <a:rPr lang="en-US" baseline="0" dirty="0" smtClean="0"/>
              <a:t>1. Hijacked accounts may have mixed behaviors, as the owner of the accounts are not aware that his/her accounts has been hijacked.</a:t>
            </a:r>
          </a:p>
          <a:p>
            <a:pPr marL="0" indent="0">
              <a:buNone/>
            </a:pPr>
            <a:r>
              <a:rPr lang="en-US" baseline="0" dirty="0" smtClean="0"/>
              <a:t>2. Attackers are also evolving with more and more advanced counter-strategies.</a:t>
            </a:r>
          </a:p>
          <a:p>
            <a:pPr marL="0" indent="0">
              <a:buNone/>
            </a:pPr>
            <a:r>
              <a:rPr lang="en-US" baseline="0" dirty="0" smtClean="0"/>
              <a:t>3. Take email system for example, although we have perfect knowledge about any internal account, there is no information known among external accounts.</a:t>
            </a:r>
          </a:p>
          <a:p>
            <a:pPr marL="0" indent="0">
              <a:buNone/>
            </a:pPr>
            <a:r>
              <a:rPr lang="en-US" baseline="0" dirty="0" smtClean="0"/>
              <a:t>4. The enormous scale of the dataset requires efficient parallel algorithms to make any solution practical.</a:t>
            </a:r>
          </a:p>
          <a:p>
            <a:pPr marL="0" indent="0">
              <a:buNone/>
            </a:pP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2</a:t>
            </a:fld>
            <a:endParaRPr lang="en-US" dirty="0"/>
          </a:p>
        </p:txBody>
      </p:sp>
    </p:spTree>
    <p:extLst>
      <p:ext uri="{BB962C8B-B14F-4D97-AF65-F5344CB8AC3E}">
        <p14:creationId xmlns:p14="http://schemas.microsoft.com/office/powerpoint/2010/main" val="2329919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goal</a:t>
            </a:r>
            <a:r>
              <a:rPr lang="en-US" baseline="0" dirty="0" smtClean="0"/>
              <a:t> of SocialWatch is to solve all these challenges:</a:t>
            </a:r>
          </a:p>
          <a:p>
            <a:r>
              <a:rPr lang="en-US" baseline="0" dirty="0" smtClean="0"/>
              <a:t>1. SocialWatch should be able to detect both attacker-created accounts and hijacked accounts.</a:t>
            </a:r>
          </a:p>
          <a:p>
            <a:r>
              <a:rPr lang="en-US" dirty="0" smtClean="0"/>
              <a:t>2. The features</a:t>
            </a:r>
            <a:r>
              <a:rPr lang="en-US" baseline="0" dirty="0" smtClean="0"/>
              <a:t> used by SocialWatch should be robust so that attackers could not easily bypass the detection, even if they are aware with our algorithms</a:t>
            </a:r>
          </a:p>
          <a:p>
            <a:r>
              <a:rPr lang="en-US" baseline="0" dirty="0" smtClean="0"/>
              <a:t>3. Last by not least, SocialWatch needs to be practical for large-scale online services.</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3</a:t>
            </a:fld>
            <a:endParaRPr lang="en-US"/>
          </a:p>
        </p:txBody>
      </p:sp>
    </p:spTree>
    <p:extLst>
      <p:ext uri="{BB962C8B-B14F-4D97-AF65-F5344CB8AC3E}">
        <p14:creationId xmlns:p14="http://schemas.microsoft.com/office/powerpoint/2010/main" val="20473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study takes Hotmail as an example,</a:t>
            </a:r>
            <a:r>
              <a:rPr lang="en-US" baseline="0" dirty="0" smtClean="0"/>
              <a:t> however, our methodology is general enough that it can apply to other email systems, and other online social network systems.</a:t>
            </a:r>
          </a:p>
          <a:p>
            <a:endParaRPr lang="en-US" baseline="0" dirty="0" smtClean="0"/>
          </a:p>
          <a:p>
            <a:r>
              <a:rPr lang="en-US" baseline="0" dirty="0" smtClean="0"/>
              <a:t>We model the email communication as a social graph, where each vertex is an email account, and each directed edge represents a user send emails to another user.</a:t>
            </a:r>
          </a:p>
          <a:p>
            <a:r>
              <a:rPr lang="en-US" baseline="0" dirty="0" smtClean="0"/>
              <a:t>If two users mutually send/receive emails from each other, we use undirected edge to represent their friendship.</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4</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set we studied covers a set of sampled </a:t>
            </a:r>
            <a:r>
              <a:rPr lang="en-US" baseline="0" dirty="0" err="1" smtClean="0"/>
              <a:t>hotmail</a:t>
            </a:r>
            <a:r>
              <a:rPr lang="en-US" baseline="0" dirty="0" smtClean="0"/>
              <a:t> user accounts for about 2.5 years.</a:t>
            </a:r>
          </a:p>
          <a:p>
            <a:r>
              <a:rPr lang="en-US" baseline="0" dirty="0" smtClean="0"/>
              <a:t>There are 680 million accounts in total, with 5.7 billion directed edges and 440 million undirected edges.</a:t>
            </a:r>
          </a:p>
          <a:p>
            <a:r>
              <a:rPr lang="en-US" baseline="0" dirty="0" smtClean="0"/>
              <a:t>This is a very large-scale graph to handle.</a:t>
            </a:r>
            <a:endParaRPr lang="en-US" dirty="0"/>
          </a:p>
        </p:txBody>
      </p:sp>
      <p:sp>
        <p:nvSpPr>
          <p:cNvPr id="4" name="Slide Number Placeholder 3"/>
          <p:cNvSpPr>
            <a:spLocks noGrp="1"/>
          </p:cNvSpPr>
          <p:nvPr>
            <p:ph type="sldNum" sz="quarter" idx="10"/>
          </p:nvPr>
        </p:nvSpPr>
        <p:spPr/>
        <p:txBody>
          <a:bodyPr/>
          <a:lstStyle/>
          <a:p>
            <a:fld id="{8300F8BC-3A7C-4840-BF05-D2F7D01F9C22}" type="slidenum">
              <a:rPr lang="en-US" smtClean="0"/>
              <a:pPr/>
              <a:t>5</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a:t>
            </a:r>
            <a:r>
              <a:rPr lang="en-US" baseline="0" dirty="0" smtClean="0"/>
              <a:t> these graph, we use some important intuitions to help us identify the key social features of different accounts.</a:t>
            </a:r>
          </a:p>
          <a:p>
            <a:endParaRPr lang="en-US" baseline="0" dirty="0" smtClean="0"/>
          </a:p>
          <a:p>
            <a:r>
              <a:rPr lang="en-US" baseline="0" dirty="0" smtClean="0"/>
              <a:t>Good users usually send emails to other good users. Hence, sending emails to bad users is suspicious.</a:t>
            </a:r>
          </a:p>
          <a:p>
            <a:r>
              <a:rPr lang="en-US" baseline="0" dirty="0" smtClean="0"/>
              <a:t>If we use graph connectivity to define a good user community, it is hard for bad users to enter the good user community as they can’t make the good users to connect with them</a:t>
            </a:r>
          </a:p>
        </p:txBody>
      </p:sp>
      <p:sp>
        <p:nvSpPr>
          <p:cNvPr id="4" name="Slide Number Placeholder 3"/>
          <p:cNvSpPr>
            <a:spLocks noGrp="1"/>
          </p:cNvSpPr>
          <p:nvPr>
            <p:ph type="sldNum" sz="quarter" idx="10"/>
          </p:nvPr>
        </p:nvSpPr>
        <p:spPr/>
        <p:txBody>
          <a:bodyPr/>
          <a:lstStyle/>
          <a:p>
            <a:fld id="{8300F8BC-3A7C-4840-BF05-D2F7D01F9C22}" type="slidenum">
              <a:rPr lang="en-US" smtClean="0"/>
              <a:pPr/>
              <a:t>6</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if we consider</a:t>
            </a:r>
            <a:r>
              <a:rPr lang="en-US" baseline="0" dirty="0" smtClean="0"/>
              <a:t> the recipient set of a good user, represented by the big circle in this figure, the recipient set are more connected</a:t>
            </a:r>
          </a:p>
          <a:p>
            <a:r>
              <a:rPr lang="en-US" baseline="0" dirty="0" smtClean="0"/>
              <a:t>than the recipient set of a bad user, because it is hard for attackers to figure out the friendship relationship between any two good users.</a:t>
            </a:r>
            <a:endParaRPr lang="en-US" dirty="0" smtClean="0"/>
          </a:p>
        </p:txBody>
      </p:sp>
      <p:sp>
        <p:nvSpPr>
          <p:cNvPr id="4" name="Slide Number Placeholder 3"/>
          <p:cNvSpPr>
            <a:spLocks noGrp="1"/>
          </p:cNvSpPr>
          <p:nvPr>
            <p:ph type="sldNum" sz="quarter" idx="10"/>
          </p:nvPr>
        </p:nvSpPr>
        <p:spPr/>
        <p:txBody>
          <a:bodyPr/>
          <a:lstStyle/>
          <a:p>
            <a:fld id="{8300F8BC-3A7C-4840-BF05-D2F7D01F9C22}" type="slidenum">
              <a:rPr lang="en-US" smtClean="0"/>
              <a:pPr/>
              <a:t>7</a:t>
            </a:fld>
            <a:endParaRPr lang="en-US" dirty="0"/>
          </a:p>
        </p:txBody>
      </p:sp>
    </p:spTree>
    <p:extLst>
      <p:ext uri="{BB962C8B-B14F-4D97-AF65-F5344CB8AC3E}">
        <p14:creationId xmlns:p14="http://schemas.microsoft.com/office/powerpoint/2010/main" val="237398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these intuitions, we design Social</a:t>
            </a:r>
            <a:r>
              <a:rPr lang="en-US" baseline="0" dirty="0" smtClean="0"/>
              <a:t> illustrated in this figure.</a:t>
            </a:r>
          </a:p>
          <a:p>
            <a:endParaRPr lang="en-US" baseline="0" dirty="0" smtClean="0"/>
          </a:p>
          <a:p>
            <a:r>
              <a:rPr lang="en-US" baseline="0" dirty="0" smtClean="0"/>
              <a:t>We use very conservative thresholds to filter inactive accounts, because for these accounts, there is no sufficient information to judge its nature.</a:t>
            </a:r>
          </a:p>
          <a:p>
            <a:endParaRPr lang="en-US" baseline="0" dirty="0" smtClean="0"/>
          </a:p>
          <a:p>
            <a:r>
              <a:rPr lang="en-US" baseline="0" dirty="0" smtClean="0"/>
              <a:t>They we use a degree and </a:t>
            </a:r>
            <a:r>
              <a:rPr lang="en-US" baseline="0" dirty="0" err="1" smtClean="0"/>
              <a:t>pagerank</a:t>
            </a:r>
            <a:r>
              <a:rPr lang="en-US" baseline="0" dirty="0" smtClean="0"/>
              <a:t> based detection to identify attacker-created accounts. However, hijacked accounts may bypass such detection due to their mixed behavior.</a:t>
            </a:r>
          </a:p>
          <a:p>
            <a:r>
              <a:rPr lang="en-US" baseline="0" dirty="0" smtClean="0"/>
              <a:t>We use more fine-grained and more computation-intensive social-affinity based detection to detect hijacked accounts.</a:t>
            </a:r>
          </a:p>
          <a:p>
            <a:r>
              <a:rPr lang="en-US" baseline="0" dirty="0" smtClean="0"/>
              <a:t>And finally, we are able to filter out legitimate accounts.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8</a:t>
            </a:fld>
            <a:endParaRPr lang="en-US"/>
          </a:p>
        </p:txBody>
      </p:sp>
    </p:spTree>
    <p:extLst>
      <p:ext uri="{BB962C8B-B14F-4D97-AF65-F5344CB8AC3E}">
        <p14:creationId xmlns:p14="http://schemas.microsoft.com/office/powerpoint/2010/main" val="3678484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detecting attacker-created</a:t>
            </a:r>
            <a:r>
              <a:rPr lang="en-US" baseline="0" dirty="0" smtClean="0"/>
              <a:t> accounts, we compute a goodness score and badness score for each account based on PageRank algorithms.</a:t>
            </a:r>
          </a:p>
          <a:p>
            <a:r>
              <a:rPr lang="en-US" baseline="0" dirty="0" smtClean="0"/>
              <a:t>The goodness is in the directed social graph to capture importance of a user in receiving email.</a:t>
            </a:r>
          </a:p>
          <a:p>
            <a:r>
              <a:rPr lang="en-US" baseline="0" dirty="0" smtClean="0"/>
              <a:t>The badness is the reversed directed social for evaluating the importance of a user in sending email.</a:t>
            </a:r>
          </a:p>
          <a:p>
            <a:r>
              <a:rPr lang="en-US" baseline="0" dirty="0" smtClean="0"/>
              <a:t>We made adjustments to edge weight based on email exchange pattern so that more goodness is propagated to good users and more badness is propagated to bad users.</a:t>
            </a:r>
            <a:endParaRPr lang="en-US" dirty="0"/>
          </a:p>
        </p:txBody>
      </p:sp>
      <p:sp>
        <p:nvSpPr>
          <p:cNvPr id="4" name="Slide Number Placeholder 3"/>
          <p:cNvSpPr>
            <a:spLocks noGrp="1"/>
          </p:cNvSpPr>
          <p:nvPr>
            <p:ph type="sldNum" sz="quarter" idx="10"/>
          </p:nvPr>
        </p:nvSpPr>
        <p:spPr/>
        <p:txBody>
          <a:bodyPr/>
          <a:lstStyle/>
          <a:p>
            <a:fld id="{7A37CF07-54D0-2344-BBEC-B7F2188A097A}" type="slidenum">
              <a:rPr lang="en-US" smtClean="0"/>
              <a:t>9</a:t>
            </a:fld>
            <a:endParaRPr lang="en-US"/>
          </a:p>
        </p:txBody>
      </p:sp>
    </p:spTree>
    <p:extLst>
      <p:ext uri="{BB962C8B-B14F-4D97-AF65-F5344CB8AC3E}">
        <p14:creationId xmlns:p14="http://schemas.microsoft.com/office/powerpoint/2010/main" val="246234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71A92358-5CAB-014B-88B3-D8485239CAB2}" type="datetimeFigureOut">
              <a:rPr lang="en-US" smtClean="0"/>
              <a:t>4/30/13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F5924F6D-4FCD-2B4A-82DA-6683588BDC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A92358-5CAB-014B-88B3-D8485239CAB2}"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A92358-5CAB-014B-88B3-D8485239CAB2}" type="datetimeFigureOut">
              <a:rPr lang="en-US" smtClean="0"/>
              <a:t>4/30/13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24F6D-4FCD-2B4A-82DA-6683588BDC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A92358-5CAB-014B-88B3-D8485239CAB2}"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A92358-5CAB-014B-88B3-D8485239CAB2}" type="datetimeFigureOut">
              <a:rPr lang="en-US" smtClean="0"/>
              <a:t>4/30/13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A92358-5CAB-014B-88B3-D8485239CAB2}" type="datetimeFigureOut">
              <a:rPr lang="en-US" smtClean="0"/>
              <a:t>4/30/13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924F6D-4FCD-2B4A-82DA-6683588BDCA8}"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92358-5CAB-014B-88B3-D8485239CAB2}" type="datetimeFigureOut">
              <a:rPr lang="en-US" smtClean="0"/>
              <a:t>4/30/13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924F6D-4FCD-2B4A-82DA-6683588BDC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1A92358-5CAB-014B-88B3-D8485239CAB2}" type="datetimeFigureOut">
              <a:rPr lang="en-US" smtClean="0"/>
              <a:t>4/30/13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24F6D-4FCD-2B4A-82DA-6683588BDC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Drag picture to placeholder or click icon to add</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71A92358-5CAB-014B-88B3-D8485239CAB2}" type="datetimeFigureOut">
              <a:rPr lang="en-US" smtClean="0"/>
              <a:t>4/30/13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5924F6D-4FCD-2B4A-82DA-6683588BDC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1A92358-5CAB-014B-88B3-D8485239CAB2}" type="datetimeFigureOut">
              <a:rPr lang="en-US" smtClean="0"/>
              <a:t>4/30/13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F5924F6D-4FCD-2B4A-82DA-6683588BDC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147835"/>
            <a:ext cx="9143999" cy="1634480"/>
          </a:xfrm>
        </p:spPr>
        <p:txBody>
          <a:bodyPr>
            <a:noAutofit/>
          </a:bodyPr>
          <a:lstStyle/>
          <a:p>
            <a:pPr algn="ctr"/>
            <a:r>
              <a:rPr lang="en-US" sz="3600" b="1" dirty="0" smtClean="0"/>
              <a:t>SocialWatch</a:t>
            </a:r>
            <a:r>
              <a:rPr lang="en-US" sz="3600" dirty="0" smtClean="0"/>
              <a:t>: Detection of Online Service Abuse via Large-Scale Social Graphs</a:t>
            </a:r>
            <a:endParaRPr lang="en-US" sz="3600" dirty="0"/>
          </a:p>
        </p:txBody>
      </p:sp>
      <p:sp>
        <p:nvSpPr>
          <p:cNvPr id="3" name="Subtitle 2"/>
          <p:cNvSpPr>
            <a:spLocks noGrp="1"/>
          </p:cNvSpPr>
          <p:nvPr>
            <p:ph type="subTitle" idx="1"/>
          </p:nvPr>
        </p:nvSpPr>
        <p:spPr>
          <a:xfrm>
            <a:off x="61065" y="3190174"/>
            <a:ext cx="9009662" cy="1752600"/>
          </a:xfrm>
        </p:spPr>
        <p:txBody>
          <a:bodyPr>
            <a:normAutofit/>
          </a:bodyPr>
          <a:lstStyle/>
          <a:p>
            <a:pPr algn="ctr"/>
            <a:r>
              <a:rPr lang="en-US" dirty="0" smtClean="0">
                <a:solidFill>
                  <a:srgbClr val="3366FF"/>
                </a:solidFill>
              </a:rPr>
              <a:t>Junxian Huang</a:t>
            </a:r>
            <a:r>
              <a:rPr lang="en-US" baseline="30000" dirty="0" smtClean="0">
                <a:solidFill>
                  <a:schemeClr val="accent4">
                    <a:lumMod val="50000"/>
                  </a:schemeClr>
                </a:solidFill>
              </a:rPr>
              <a:t>1</a:t>
            </a:r>
            <a:r>
              <a:rPr lang="en-US" dirty="0">
                <a:solidFill>
                  <a:schemeClr val="accent4">
                    <a:lumMod val="50000"/>
                  </a:schemeClr>
                </a:solidFill>
              </a:rPr>
              <a:t> </a:t>
            </a:r>
            <a:r>
              <a:rPr lang="en-US" dirty="0" smtClean="0">
                <a:solidFill>
                  <a:schemeClr val="accent4">
                    <a:lumMod val="50000"/>
                  </a:schemeClr>
                </a:solidFill>
              </a:rPr>
              <a:t> Yinglian Xie</a:t>
            </a:r>
            <a:r>
              <a:rPr lang="en-US" baseline="30000" dirty="0" smtClean="0">
                <a:solidFill>
                  <a:schemeClr val="accent4">
                    <a:lumMod val="50000"/>
                  </a:schemeClr>
                </a:solidFill>
              </a:rPr>
              <a:t>2</a:t>
            </a:r>
            <a:r>
              <a:rPr lang="en-US" dirty="0">
                <a:solidFill>
                  <a:schemeClr val="accent4">
                    <a:lumMod val="50000"/>
                  </a:schemeClr>
                </a:solidFill>
              </a:rPr>
              <a:t> </a:t>
            </a:r>
            <a:r>
              <a:rPr lang="en-US" dirty="0" smtClean="0">
                <a:solidFill>
                  <a:schemeClr val="accent4">
                    <a:lumMod val="50000"/>
                  </a:schemeClr>
                </a:solidFill>
              </a:rPr>
              <a:t> Fang Yu</a:t>
            </a:r>
            <a:r>
              <a:rPr lang="en-US" baseline="30000" dirty="0" smtClean="0">
                <a:solidFill>
                  <a:schemeClr val="accent4">
                    <a:lumMod val="50000"/>
                  </a:schemeClr>
                </a:solidFill>
              </a:rPr>
              <a:t>2</a:t>
            </a:r>
            <a:endParaRPr lang="en-US" dirty="0" smtClean="0">
              <a:solidFill>
                <a:schemeClr val="accent4">
                  <a:lumMod val="50000"/>
                </a:schemeClr>
              </a:solidFill>
            </a:endParaRPr>
          </a:p>
          <a:p>
            <a:pPr algn="ctr"/>
            <a:r>
              <a:rPr lang="en-US" dirty="0" smtClean="0">
                <a:solidFill>
                  <a:schemeClr val="accent4">
                    <a:lumMod val="50000"/>
                  </a:schemeClr>
                </a:solidFill>
              </a:rPr>
              <a:t>Qifa Ke</a:t>
            </a:r>
            <a:r>
              <a:rPr lang="en-US" baseline="30000" dirty="0" smtClean="0">
                <a:solidFill>
                  <a:schemeClr val="accent4">
                    <a:lumMod val="50000"/>
                  </a:schemeClr>
                </a:solidFill>
              </a:rPr>
              <a:t>2</a:t>
            </a:r>
            <a:r>
              <a:rPr lang="en-US" dirty="0" smtClean="0">
                <a:solidFill>
                  <a:schemeClr val="accent4">
                    <a:lumMod val="50000"/>
                  </a:schemeClr>
                </a:solidFill>
              </a:rPr>
              <a:t>  Martín Abadi</a:t>
            </a:r>
            <a:r>
              <a:rPr lang="en-US" baseline="30000" dirty="0" smtClean="0">
                <a:solidFill>
                  <a:schemeClr val="accent4">
                    <a:lumMod val="50000"/>
                  </a:schemeClr>
                </a:solidFill>
              </a:rPr>
              <a:t>2</a:t>
            </a:r>
            <a:r>
              <a:rPr lang="en-US" dirty="0" smtClean="0">
                <a:solidFill>
                  <a:schemeClr val="accent4">
                    <a:lumMod val="50000"/>
                  </a:schemeClr>
                </a:solidFill>
              </a:rPr>
              <a:t>  Eliot Gillum</a:t>
            </a:r>
            <a:r>
              <a:rPr lang="en-US" baseline="30000" dirty="0" smtClean="0">
                <a:solidFill>
                  <a:schemeClr val="accent4">
                    <a:lumMod val="50000"/>
                  </a:schemeClr>
                </a:solidFill>
              </a:rPr>
              <a:t>3</a:t>
            </a:r>
            <a:r>
              <a:rPr lang="en-US" dirty="0" smtClean="0">
                <a:solidFill>
                  <a:schemeClr val="accent4">
                    <a:lumMod val="50000"/>
                  </a:schemeClr>
                </a:solidFill>
              </a:rPr>
              <a:t>  Z. Morley Mao</a:t>
            </a:r>
            <a:r>
              <a:rPr lang="en-US" baseline="30000" dirty="0" smtClean="0">
                <a:solidFill>
                  <a:schemeClr val="accent4">
                    <a:lumMod val="50000"/>
                  </a:schemeClr>
                </a:solidFill>
              </a:rPr>
              <a:t>1</a:t>
            </a:r>
            <a:endParaRPr lang="en-US" dirty="0" smtClean="0">
              <a:solidFill>
                <a:schemeClr val="accent4">
                  <a:lumMod val="50000"/>
                </a:schemeClr>
              </a:solidFill>
            </a:endParaRPr>
          </a:p>
          <a:p>
            <a:pPr algn="ctr"/>
            <a:r>
              <a:rPr lang="en-US" sz="2300" i="1" baseline="30000" dirty="0" smtClean="0">
                <a:solidFill>
                  <a:schemeClr val="tx1">
                    <a:lumMod val="65000"/>
                    <a:lumOff val="35000"/>
                  </a:schemeClr>
                </a:solidFill>
              </a:rPr>
              <a:t>1</a:t>
            </a:r>
            <a:r>
              <a:rPr lang="en-US" sz="2300" i="1" dirty="0" smtClean="0">
                <a:solidFill>
                  <a:schemeClr val="tx1">
                    <a:lumMod val="65000"/>
                    <a:lumOff val="35000"/>
                  </a:schemeClr>
                </a:solidFill>
              </a:rPr>
              <a:t>University of Michigan    </a:t>
            </a:r>
            <a:r>
              <a:rPr lang="en-US" sz="2300" i="1" baseline="30000" dirty="0" smtClean="0">
                <a:solidFill>
                  <a:schemeClr val="tx1">
                    <a:lumMod val="65000"/>
                    <a:lumOff val="35000"/>
                  </a:schemeClr>
                </a:solidFill>
              </a:rPr>
              <a:t>2</a:t>
            </a:r>
            <a:r>
              <a:rPr lang="en-US" sz="2300" i="1" dirty="0" smtClean="0">
                <a:solidFill>
                  <a:schemeClr val="tx1">
                    <a:lumMod val="65000"/>
                    <a:lumOff val="35000"/>
                  </a:schemeClr>
                </a:solidFill>
              </a:rPr>
              <a:t>Microsoft Research Silicon Valley </a:t>
            </a:r>
            <a:r>
              <a:rPr lang="en-US" sz="2300" i="1" baseline="30000" dirty="0" smtClean="0">
                <a:solidFill>
                  <a:schemeClr val="tx1">
                    <a:lumMod val="65000"/>
                    <a:lumOff val="35000"/>
                  </a:schemeClr>
                </a:solidFill>
              </a:rPr>
              <a:t>3</a:t>
            </a:r>
            <a:r>
              <a:rPr lang="en-US" sz="2300" i="1" dirty="0" smtClean="0">
                <a:solidFill>
                  <a:schemeClr val="tx1">
                    <a:lumMod val="65000"/>
                    <a:lumOff val="35000"/>
                  </a:schemeClr>
                </a:solidFill>
              </a:rPr>
              <a:t>Microsoft Corporation</a:t>
            </a:r>
            <a:endParaRPr lang="en-US" sz="2300" i="1" dirty="0">
              <a:solidFill>
                <a:schemeClr val="tx1">
                  <a:lumMod val="65000"/>
                  <a:lumOff val="35000"/>
                </a:schemeClr>
              </a:solidFill>
            </a:endParaRPr>
          </a:p>
        </p:txBody>
      </p:sp>
      <p:pic>
        <p:nvPicPr>
          <p:cNvPr id="4" name="Picture 3"/>
          <p:cNvPicPr>
            <a:picLocks noChangeAspect="1"/>
          </p:cNvPicPr>
          <p:nvPr/>
        </p:nvPicPr>
        <p:blipFill>
          <a:blip r:embed="rId3"/>
          <a:stretch>
            <a:fillRect/>
          </a:stretch>
        </p:blipFill>
        <p:spPr>
          <a:xfrm>
            <a:off x="6032901" y="36634"/>
            <a:ext cx="3086674" cy="861146"/>
          </a:xfrm>
          <a:prstGeom prst="rect">
            <a:avLst/>
          </a:prstGeom>
        </p:spPr>
      </p:pic>
      <p:pic>
        <p:nvPicPr>
          <p:cNvPr id="5" name="Picture 4"/>
          <p:cNvPicPr>
            <a:picLocks noChangeAspect="1"/>
          </p:cNvPicPr>
          <p:nvPr/>
        </p:nvPicPr>
        <p:blipFill>
          <a:blip r:embed="rId4"/>
          <a:stretch>
            <a:fillRect/>
          </a:stretch>
        </p:blipFill>
        <p:spPr>
          <a:xfrm>
            <a:off x="0" y="12212"/>
            <a:ext cx="1365897" cy="1314630"/>
          </a:xfrm>
          <a:prstGeom prst="rect">
            <a:avLst/>
          </a:prstGeom>
        </p:spPr>
      </p:pic>
      <p:sp>
        <p:nvSpPr>
          <p:cNvPr id="6" name="TextBox 5"/>
          <p:cNvSpPr txBox="1"/>
          <p:nvPr/>
        </p:nvSpPr>
        <p:spPr>
          <a:xfrm>
            <a:off x="2906540" y="6247451"/>
            <a:ext cx="3438161" cy="584776"/>
          </a:xfrm>
          <a:prstGeom prst="rect">
            <a:avLst/>
          </a:prstGeom>
          <a:noFill/>
        </p:spPr>
        <p:txBody>
          <a:bodyPr wrap="none" rtlCol="0">
            <a:spAutoFit/>
          </a:bodyPr>
          <a:lstStyle/>
          <a:p>
            <a:r>
              <a:rPr lang="en-US" sz="3200" b="1" dirty="0" smtClean="0">
                <a:solidFill>
                  <a:schemeClr val="bg1"/>
                </a:solidFill>
                <a:latin typeface="Arial Black"/>
                <a:cs typeface="Arial Black"/>
              </a:rPr>
              <a:t>ASIACCS 2013</a:t>
            </a:r>
            <a:endParaRPr lang="en-US" sz="3200" b="1" dirty="0">
              <a:solidFill>
                <a:schemeClr val="bg1"/>
              </a:solidFill>
              <a:latin typeface="Arial Black"/>
              <a:cs typeface="Arial Black"/>
            </a:endParaRPr>
          </a:p>
        </p:txBody>
      </p:sp>
    </p:spTree>
    <p:extLst>
      <p:ext uri="{BB962C8B-B14F-4D97-AF65-F5344CB8AC3E}">
        <p14:creationId xmlns:p14="http://schemas.microsoft.com/office/powerpoint/2010/main" val="17890222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Social features</a:t>
            </a:r>
          </a:p>
          <a:p>
            <a:pPr lvl="1"/>
            <a:r>
              <a:rPr lang="en-US" dirty="0"/>
              <a:t>Degree - </a:t>
            </a:r>
            <a:r>
              <a:rPr lang="en-US" dirty="0" smtClean="0"/>
              <a:t>a </a:t>
            </a:r>
            <a:r>
              <a:rPr lang="en-US" dirty="0">
                <a:solidFill>
                  <a:srgbClr val="3366FF"/>
                </a:solidFill>
              </a:rPr>
              <a:t>local</a:t>
            </a:r>
            <a:r>
              <a:rPr lang="en-US" dirty="0"/>
              <a:t> graph feature that captures the </a:t>
            </a:r>
            <a:r>
              <a:rPr lang="en-US" dirty="0" smtClean="0">
                <a:solidFill>
                  <a:srgbClr val="FF0000"/>
                </a:solidFill>
              </a:rPr>
              <a:t>sending/receiving </a:t>
            </a:r>
            <a:r>
              <a:rPr lang="en-US" dirty="0" smtClean="0"/>
              <a:t>behavior of an account</a:t>
            </a:r>
          </a:p>
          <a:p>
            <a:pPr lvl="1"/>
            <a:r>
              <a:rPr lang="en-US" dirty="0"/>
              <a:t>PageRank - a </a:t>
            </a:r>
            <a:r>
              <a:rPr lang="en-US" dirty="0">
                <a:solidFill>
                  <a:srgbClr val="3366FF"/>
                </a:solidFill>
              </a:rPr>
              <a:t>global</a:t>
            </a:r>
            <a:r>
              <a:rPr lang="en-US" dirty="0"/>
              <a:t> graph feature that calculates </a:t>
            </a:r>
            <a:r>
              <a:rPr lang="en-US" dirty="0" smtClean="0"/>
              <a:t>the weight </a:t>
            </a:r>
            <a:r>
              <a:rPr lang="en-US" dirty="0"/>
              <a:t>of </a:t>
            </a:r>
            <a:r>
              <a:rPr lang="en-US" dirty="0" smtClean="0"/>
              <a:t>a node on </a:t>
            </a:r>
            <a:r>
              <a:rPr lang="en-US" dirty="0"/>
              <a:t>the overall </a:t>
            </a:r>
            <a:r>
              <a:rPr lang="en-US" dirty="0" smtClean="0"/>
              <a:t>graph</a:t>
            </a:r>
          </a:p>
          <a:p>
            <a:r>
              <a:rPr lang="en-US" dirty="0" smtClean="0"/>
              <a:t>Detection methods</a:t>
            </a:r>
          </a:p>
          <a:p>
            <a:pPr lvl="1"/>
            <a:r>
              <a:rPr lang="en-US" dirty="0"/>
              <a:t>Identify aggressive spamming accounts with high </a:t>
            </a:r>
            <a:r>
              <a:rPr lang="en-US" dirty="0" smtClean="0"/>
              <a:t>out degrees and </a:t>
            </a:r>
            <a:r>
              <a:rPr lang="en-US" dirty="0"/>
              <a:t>low response </a:t>
            </a:r>
            <a:r>
              <a:rPr lang="en-US" dirty="0" smtClean="0"/>
              <a:t>rates</a:t>
            </a:r>
            <a:endParaRPr lang="en-US" dirty="0"/>
          </a:p>
          <a:p>
            <a:pPr lvl="1"/>
            <a:r>
              <a:rPr lang="en-US" dirty="0" smtClean="0"/>
              <a:t>Identify </a:t>
            </a:r>
            <a:r>
              <a:rPr lang="en-US" dirty="0"/>
              <a:t>less aggressive spamming accounts using the </a:t>
            </a:r>
            <a:r>
              <a:rPr lang="en-US" dirty="0" smtClean="0"/>
              <a:t>badness-goodness </a:t>
            </a:r>
            <a:r>
              <a:rPr lang="en-US" dirty="0"/>
              <a:t>PageRank </a:t>
            </a:r>
            <a:r>
              <a:rPr lang="en-US" dirty="0" smtClean="0"/>
              <a:t>ratio</a:t>
            </a:r>
            <a:endParaRPr lang="en-US" dirty="0"/>
          </a:p>
        </p:txBody>
      </p:sp>
      <p:sp>
        <p:nvSpPr>
          <p:cNvPr id="3" name="Title 2"/>
          <p:cNvSpPr>
            <a:spLocks noGrp="1"/>
          </p:cNvSpPr>
          <p:nvPr>
            <p:ph type="title"/>
          </p:nvPr>
        </p:nvSpPr>
        <p:spPr/>
        <p:txBody>
          <a:bodyPr>
            <a:normAutofit fontScale="90000"/>
          </a:bodyPr>
          <a:lstStyle/>
          <a:p>
            <a:r>
              <a:rPr lang="en-US" dirty="0"/>
              <a:t>Detecting Attacker-created Accounts</a:t>
            </a:r>
          </a:p>
        </p:txBody>
      </p:sp>
    </p:spTree>
    <p:extLst>
      <p:ext uri="{BB962C8B-B14F-4D97-AF65-F5344CB8AC3E}">
        <p14:creationId xmlns:p14="http://schemas.microsoft.com/office/powerpoint/2010/main" val="26400217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1017310"/>
            <a:ext cx="8229600" cy="4525963"/>
          </a:xfrm>
        </p:spPr>
        <p:txBody>
          <a:bodyPr/>
          <a:lstStyle/>
          <a:p>
            <a:r>
              <a:rPr lang="en-US" dirty="0" smtClean="0"/>
              <a:t>Intuition</a:t>
            </a:r>
          </a:p>
          <a:p>
            <a:pPr lvl="1"/>
            <a:r>
              <a:rPr lang="en-US" dirty="0" smtClean="0"/>
              <a:t>Recipients of legitimate users tend to have more direct connectivity</a:t>
            </a:r>
          </a:p>
          <a:p>
            <a:r>
              <a:rPr lang="en-US" dirty="0" smtClean="0"/>
              <a:t>Recipient connectivity </a:t>
            </a:r>
            <a:r>
              <a:rPr lang="en-US" b="1" i="1" dirty="0" smtClean="0">
                <a:latin typeface="Times"/>
                <a:cs typeface="Times"/>
              </a:rPr>
              <a:t>r</a:t>
            </a:r>
          </a:p>
          <a:p>
            <a:pPr lvl="1"/>
            <a:r>
              <a:rPr lang="en-US" dirty="0" smtClean="0"/>
              <a:t>The </a:t>
            </a:r>
            <a:r>
              <a:rPr lang="en-US" dirty="0"/>
              <a:t>fraction of socially connected </a:t>
            </a:r>
            <a:r>
              <a:rPr lang="en-US" dirty="0" smtClean="0"/>
              <a:t>recipients</a:t>
            </a:r>
          </a:p>
        </p:txBody>
      </p:sp>
      <p:sp>
        <p:nvSpPr>
          <p:cNvPr id="3" name="Title 2"/>
          <p:cNvSpPr>
            <a:spLocks noGrp="1"/>
          </p:cNvSpPr>
          <p:nvPr>
            <p:ph type="title"/>
          </p:nvPr>
        </p:nvSpPr>
        <p:spPr>
          <a:xfrm>
            <a:off x="457200" y="95271"/>
            <a:ext cx="8229600" cy="1143000"/>
          </a:xfrm>
        </p:spPr>
        <p:txBody>
          <a:bodyPr>
            <a:normAutofit fontScale="90000"/>
          </a:bodyPr>
          <a:lstStyle/>
          <a:p>
            <a:r>
              <a:rPr lang="en-US" dirty="0" smtClean="0"/>
              <a:t>Computing Social-Affinity Features</a:t>
            </a:r>
            <a:endParaRPr lang="en-US" dirty="0"/>
          </a:p>
        </p:txBody>
      </p:sp>
      <p:pic>
        <p:nvPicPr>
          <p:cNvPr id="4" name="Picture 3" descr="h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142" y="3171465"/>
            <a:ext cx="4623140" cy="3547777"/>
          </a:xfrm>
          <a:prstGeom prst="rect">
            <a:avLst/>
          </a:prstGeom>
        </p:spPr>
      </p:pic>
    </p:spTree>
    <p:extLst>
      <p:ext uri="{BB962C8B-B14F-4D97-AF65-F5344CB8AC3E}">
        <p14:creationId xmlns:p14="http://schemas.microsoft.com/office/powerpoint/2010/main" val="24421673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86" y="2160695"/>
            <a:ext cx="6437843" cy="471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457200" y="842686"/>
            <a:ext cx="8229600" cy="4525963"/>
          </a:xfrm>
        </p:spPr>
        <p:txBody>
          <a:bodyPr/>
          <a:lstStyle/>
          <a:p>
            <a:r>
              <a:rPr lang="en-US" dirty="0" smtClean="0"/>
              <a:t>Intuition</a:t>
            </a:r>
          </a:p>
          <a:p>
            <a:pPr lvl="1"/>
            <a:r>
              <a:rPr lang="en-US" dirty="0" smtClean="0"/>
              <a:t>Recipients of legitimate users tend to have closer social distance</a:t>
            </a:r>
          </a:p>
          <a:p>
            <a:r>
              <a:rPr lang="en-US" dirty="0" smtClean="0"/>
              <a:t>Social distance </a:t>
            </a:r>
            <a:r>
              <a:rPr lang="en-US" b="1" i="1" dirty="0" smtClean="0">
                <a:latin typeface="Times"/>
                <a:cs typeface="Times"/>
              </a:rPr>
              <a:t>l</a:t>
            </a:r>
          </a:p>
          <a:p>
            <a:pPr lvl="1"/>
            <a:r>
              <a:rPr lang="en-US" dirty="0" smtClean="0"/>
              <a:t>The mean of </a:t>
            </a:r>
            <a:r>
              <a:rPr lang="en-US" dirty="0"/>
              <a:t>all pairwise social distances between any two users </a:t>
            </a:r>
            <a:r>
              <a:rPr lang="en-US" dirty="0" smtClean="0"/>
              <a:t>in the recipient set</a:t>
            </a:r>
            <a:endParaRPr lang="en-US" dirty="0"/>
          </a:p>
        </p:txBody>
      </p:sp>
      <p:sp>
        <p:nvSpPr>
          <p:cNvPr id="3" name="Title 2"/>
          <p:cNvSpPr>
            <a:spLocks noGrp="1"/>
          </p:cNvSpPr>
          <p:nvPr>
            <p:ph type="title"/>
          </p:nvPr>
        </p:nvSpPr>
        <p:spPr>
          <a:xfrm>
            <a:off x="457200" y="1163"/>
            <a:ext cx="8229600" cy="1143000"/>
          </a:xfrm>
        </p:spPr>
        <p:txBody>
          <a:bodyPr>
            <a:normAutofit fontScale="90000"/>
          </a:bodyPr>
          <a:lstStyle/>
          <a:p>
            <a:r>
              <a:rPr lang="en-US" dirty="0" smtClean="0"/>
              <a:t>Computing Social-Affinity Features</a:t>
            </a:r>
            <a:endParaRPr lang="en-US" dirty="0"/>
          </a:p>
        </p:txBody>
      </p:sp>
      <p:pic>
        <p:nvPicPr>
          <p:cNvPr id="5" name="Picture 4" descr="h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134" y="3322411"/>
            <a:ext cx="4452421" cy="3383139"/>
          </a:xfrm>
          <a:prstGeom prst="rect">
            <a:avLst/>
          </a:prstGeom>
        </p:spPr>
      </p:pic>
    </p:spTree>
    <p:extLst>
      <p:ext uri="{BB962C8B-B14F-4D97-AF65-F5344CB8AC3E}">
        <p14:creationId xmlns:p14="http://schemas.microsoft.com/office/powerpoint/2010/main" val="7550707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911" y="1481328"/>
            <a:ext cx="8890594" cy="4525963"/>
          </a:xfrm>
        </p:spPr>
        <p:txBody>
          <a:bodyPr>
            <a:normAutofit/>
          </a:bodyPr>
          <a:lstStyle/>
          <a:p>
            <a:r>
              <a:rPr lang="en-US" dirty="0" smtClean="0"/>
              <a:t>Detection </a:t>
            </a:r>
            <a:r>
              <a:rPr lang="en-US" dirty="0" smtClean="0">
                <a:solidFill>
                  <a:srgbClr val="FF0000"/>
                </a:solidFill>
              </a:rPr>
              <a:t>without known</a:t>
            </a:r>
            <a:r>
              <a:rPr lang="en-US" dirty="0" smtClean="0"/>
              <a:t> hijacked accounts</a:t>
            </a:r>
          </a:p>
          <a:p>
            <a:pPr lvl="1"/>
            <a:r>
              <a:rPr lang="en-US" dirty="0" smtClean="0">
                <a:solidFill>
                  <a:srgbClr val="3366FF"/>
                </a:solidFill>
              </a:rPr>
              <a:t>One</a:t>
            </a:r>
            <a:r>
              <a:rPr lang="en-US" dirty="0">
                <a:solidFill>
                  <a:srgbClr val="3366FF"/>
                </a:solidFill>
              </a:rPr>
              <a:t>-tailed </a:t>
            </a:r>
            <a:r>
              <a:rPr lang="en-US" dirty="0" smtClean="0">
                <a:solidFill>
                  <a:srgbClr val="3366FF"/>
                </a:solidFill>
              </a:rPr>
              <a:t>hypothesis testing</a:t>
            </a:r>
            <a:r>
              <a:rPr lang="en-US" dirty="0" smtClean="0"/>
              <a:t> to </a:t>
            </a:r>
            <a:r>
              <a:rPr lang="en-US" dirty="0"/>
              <a:t>detect hijacked </a:t>
            </a:r>
            <a:r>
              <a:rPr lang="en-US" dirty="0" smtClean="0"/>
              <a:t>accounts</a:t>
            </a:r>
          </a:p>
          <a:p>
            <a:pPr lvl="1"/>
            <a:r>
              <a:rPr lang="en-US" dirty="0" smtClean="0"/>
              <a:t>Given a significance level, compute </a:t>
            </a:r>
            <a:r>
              <a:rPr lang="en-US" dirty="0"/>
              <a:t>a threshold along each feature dimension based on </a:t>
            </a:r>
            <a:r>
              <a:rPr lang="en-US" dirty="0" smtClean="0"/>
              <a:t>data</a:t>
            </a:r>
          </a:p>
          <a:p>
            <a:pPr lvl="1"/>
            <a:r>
              <a:rPr lang="en-US" dirty="0"/>
              <a:t>C</a:t>
            </a:r>
            <a:r>
              <a:rPr lang="en-US" dirty="0" smtClean="0"/>
              <a:t>lassify as hijacked if </a:t>
            </a:r>
            <a:r>
              <a:rPr lang="en-US" dirty="0"/>
              <a:t>one of its feature values violates the computed </a:t>
            </a:r>
            <a:r>
              <a:rPr lang="en-US" dirty="0" smtClean="0"/>
              <a:t>threshold</a:t>
            </a:r>
          </a:p>
          <a:p>
            <a:r>
              <a:rPr lang="en-US" dirty="0"/>
              <a:t>Detection </a:t>
            </a:r>
            <a:r>
              <a:rPr lang="en-US" dirty="0" smtClean="0">
                <a:solidFill>
                  <a:srgbClr val="FF0000"/>
                </a:solidFill>
              </a:rPr>
              <a:t>with </a:t>
            </a:r>
            <a:r>
              <a:rPr lang="en-US" dirty="0">
                <a:solidFill>
                  <a:srgbClr val="FF0000"/>
                </a:solidFill>
              </a:rPr>
              <a:t>known</a:t>
            </a:r>
            <a:r>
              <a:rPr lang="en-US" dirty="0"/>
              <a:t> hijacked </a:t>
            </a:r>
            <a:r>
              <a:rPr lang="en-US" dirty="0" smtClean="0"/>
              <a:t>accounts</a:t>
            </a:r>
          </a:p>
          <a:p>
            <a:pPr lvl="1"/>
            <a:r>
              <a:rPr lang="en-US" dirty="0" smtClean="0"/>
              <a:t>Use a </a:t>
            </a:r>
            <a:r>
              <a:rPr lang="en-US" dirty="0">
                <a:solidFill>
                  <a:srgbClr val="3366FF"/>
                </a:solidFill>
              </a:rPr>
              <a:t>Bayesian decision framework</a:t>
            </a:r>
            <a:r>
              <a:rPr lang="en-US" dirty="0"/>
              <a:t> to detect additional hijacked accounts </a:t>
            </a:r>
            <a:r>
              <a:rPr lang="en-US" dirty="0" smtClean="0"/>
              <a:t>using with training data</a:t>
            </a:r>
            <a:endParaRPr lang="en-US" dirty="0"/>
          </a:p>
        </p:txBody>
      </p:sp>
      <p:sp>
        <p:nvSpPr>
          <p:cNvPr id="3" name="Title 2"/>
          <p:cNvSpPr>
            <a:spLocks noGrp="1"/>
          </p:cNvSpPr>
          <p:nvPr>
            <p:ph type="title"/>
          </p:nvPr>
        </p:nvSpPr>
        <p:spPr/>
        <p:txBody>
          <a:bodyPr/>
          <a:lstStyle/>
          <a:p>
            <a:r>
              <a:rPr lang="en-US" dirty="0" smtClean="0"/>
              <a:t>Detection Hijacked Accounts</a:t>
            </a:r>
            <a:endParaRPr lang="en-US" dirty="0"/>
          </a:p>
        </p:txBody>
      </p:sp>
    </p:spTree>
    <p:extLst>
      <p:ext uri="{BB962C8B-B14F-4D97-AF65-F5344CB8AC3E}">
        <p14:creationId xmlns:p14="http://schemas.microsoft.com/office/powerpoint/2010/main" val="26849370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SocialWatch is implemented using </a:t>
            </a:r>
            <a:r>
              <a:rPr lang="en-US" dirty="0" err="1" smtClean="0">
                <a:solidFill>
                  <a:srgbClr val="FF0000"/>
                </a:solidFill>
              </a:rPr>
              <a:t>DryadLINQ</a:t>
            </a:r>
            <a:r>
              <a:rPr lang="en-US" dirty="0" smtClean="0"/>
              <a:t> and processes </a:t>
            </a:r>
            <a:r>
              <a:rPr lang="en-US" dirty="0"/>
              <a:t>data </a:t>
            </a:r>
            <a:r>
              <a:rPr lang="en-US" dirty="0">
                <a:solidFill>
                  <a:srgbClr val="FF0000"/>
                </a:solidFill>
              </a:rPr>
              <a:t>in parallel</a:t>
            </a:r>
            <a:r>
              <a:rPr lang="en-US" dirty="0"/>
              <a:t> on a </a:t>
            </a:r>
            <a:r>
              <a:rPr lang="en-US" dirty="0">
                <a:solidFill>
                  <a:srgbClr val="3366FF"/>
                </a:solidFill>
              </a:rPr>
              <a:t>240-</a:t>
            </a:r>
            <a:r>
              <a:rPr lang="en-US" dirty="0"/>
              <a:t>machine </a:t>
            </a:r>
            <a:r>
              <a:rPr lang="en-US" dirty="0" smtClean="0"/>
              <a:t>cluster</a:t>
            </a:r>
          </a:p>
          <a:p>
            <a:r>
              <a:rPr lang="en-US" dirty="0"/>
              <a:t>SocialWatch detects </a:t>
            </a:r>
            <a:r>
              <a:rPr lang="en-US" dirty="0" smtClean="0">
                <a:solidFill>
                  <a:srgbClr val="3366FF"/>
                </a:solidFill>
              </a:rPr>
              <a:t>57 </a:t>
            </a:r>
            <a:r>
              <a:rPr lang="en-US" dirty="0">
                <a:solidFill>
                  <a:srgbClr val="3366FF"/>
                </a:solidFill>
              </a:rPr>
              <a:t>million</a:t>
            </a:r>
            <a:r>
              <a:rPr lang="en-US" dirty="0"/>
              <a:t> </a:t>
            </a:r>
            <a:r>
              <a:rPr lang="en-US" dirty="0" smtClean="0"/>
              <a:t>attacker-created </a:t>
            </a:r>
            <a:r>
              <a:rPr lang="en-US" dirty="0"/>
              <a:t>accounts, with a </a:t>
            </a:r>
            <a:r>
              <a:rPr lang="en-US" dirty="0" smtClean="0">
                <a:solidFill>
                  <a:srgbClr val="3366FF"/>
                </a:solidFill>
              </a:rPr>
              <a:t>0.8%</a:t>
            </a:r>
            <a:r>
              <a:rPr lang="en-US" dirty="0" smtClean="0"/>
              <a:t> </a:t>
            </a:r>
            <a:r>
              <a:rPr lang="en-US" dirty="0"/>
              <a:t>false detection rate and </a:t>
            </a:r>
            <a:r>
              <a:rPr lang="en-US" dirty="0" smtClean="0"/>
              <a:t>a </a:t>
            </a:r>
            <a:r>
              <a:rPr lang="en-US" dirty="0" smtClean="0">
                <a:solidFill>
                  <a:srgbClr val="3366FF"/>
                </a:solidFill>
              </a:rPr>
              <a:t>0.6%</a:t>
            </a:r>
            <a:r>
              <a:rPr lang="en-US" dirty="0" smtClean="0"/>
              <a:t> </a:t>
            </a:r>
            <a:r>
              <a:rPr lang="en-US" dirty="0"/>
              <a:t>false negative </a:t>
            </a:r>
            <a:r>
              <a:rPr lang="en-US" dirty="0" smtClean="0"/>
              <a:t>rate</a:t>
            </a:r>
          </a:p>
          <a:p>
            <a:r>
              <a:rPr lang="en-US" dirty="0" smtClean="0"/>
              <a:t>At </a:t>
            </a:r>
            <a:r>
              <a:rPr lang="en-US" dirty="0"/>
              <a:t>a false detection rate of 2%, </a:t>
            </a:r>
            <a:r>
              <a:rPr lang="en-US" dirty="0" smtClean="0"/>
              <a:t>SocialWatch identiﬁes </a:t>
            </a:r>
            <a:r>
              <a:rPr lang="en-US" dirty="0" smtClean="0">
                <a:solidFill>
                  <a:srgbClr val="3366FF"/>
                </a:solidFill>
              </a:rPr>
              <a:t>2 </a:t>
            </a:r>
            <a:r>
              <a:rPr lang="en-US" dirty="0">
                <a:solidFill>
                  <a:srgbClr val="3366FF"/>
                </a:solidFill>
              </a:rPr>
              <a:t>million</a:t>
            </a:r>
            <a:r>
              <a:rPr lang="en-US" dirty="0"/>
              <a:t> hijacked accounts, </a:t>
            </a:r>
            <a:r>
              <a:rPr lang="en-US" dirty="0" smtClean="0">
                <a:solidFill>
                  <a:srgbClr val="3366FF"/>
                </a:solidFill>
              </a:rPr>
              <a:t>1.2 </a:t>
            </a:r>
            <a:r>
              <a:rPr lang="en-US" dirty="0">
                <a:solidFill>
                  <a:srgbClr val="3366FF"/>
                </a:solidFill>
              </a:rPr>
              <a:t>million</a:t>
            </a:r>
            <a:r>
              <a:rPr lang="en-US" dirty="0"/>
              <a:t> were </a:t>
            </a:r>
            <a:r>
              <a:rPr lang="en-US" dirty="0" smtClean="0"/>
              <a:t>not detected previously</a:t>
            </a:r>
            <a:endParaRPr lang="en-US" dirty="0"/>
          </a:p>
        </p:txBody>
      </p:sp>
      <p:sp>
        <p:nvSpPr>
          <p:cNvPr id="3" name="Title 2"/>
          <p:cNvSpPr>
            <a:spLocks noGrp="1"/>
          </p:cNvSpPr>
          <p:nvPr>
            <p:ph type="title"/>
          </p:nvPr>
        </p:nvSpPr>
        <p:spPr/>
        <p:txBody>
          <a:bodyPr/>
          <a:lstStyle/>
          <a:p>
            <a:r>
              <a:rPr lang="en-US" dirty="0" smtClean="0"/>
              <a:t>Implementation and Evaluation</a:t>
            </a:r>
            <a:endParaRPr lang="en-US" dirty="0"/>
          </a:p>
        </p:txBody>
      </p:sp>
    </p:spTree>
    <p:extLst>
      <p:ext uri="{BB962C8B-B14F-4D97-AF65-F5344CB8AC3E}">
        <p14:creationId xmlns:p14="http://schemas.microsoft.com/office/powerpoint/2010/main" val="1509965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SocialWatch</a:t>
            </a:r>
            <a:r>
              <a:rPr lang="en-US" dirty="0" smtClean="0"/>
              <a:t> is </a:t>
            </a:r>
            <a:r>
              <a:rPr lang="en-US" dirty="0"/>
              <a:t>an online service protection framework, </a:t>
            </a:r>
            <a:r>
              <a:rPr lang="en-US" dirty="0" smtClean="0"/>
              <a:t>that </a:t>
            </a:r>
            <a:r>
              <a:rPr lang="en-US" dirty="0"/>
              <a:t>uses </a:t>
            </a:r>
            <a:r>
              <a:rPr lang="en-US" dirty="0">
                <a:solidFill>
                  <a:srgbClr val="3366FF"/>
                </a:solidFill>
              </a:rPr>
              <a:t>social connectivity</a:t>
            </a:r>
            <a:r>
              <a:rPr lang="en-US" dirty="0"/>
              <a:t> features to </a:t>
            </a:r>
            <a:r>
              <a:rPr lang="en-US" dirty="0" smtClean="0"/>
              <a:t>detect </a:t>
            </a:r>
            <a:r>
              <a:rPr lang="en-US" dirty="0" smtClean="0">
                <a:solidFill>
                  <a:srgbClr val="FF0000"/>
                </a:solidFill>
              </a:rPr>
              <a:t>attacker</a:t>
            </a:r>
            <a:r>
              <a:rPr lang="en-US" dirty="0">
                <a:solidFill>
                  <a:srgbClr val="FF0000"/>
                </a:solidFill>
              </a:rPr>
              <a:t>-created</a:t>
            </a:r>
            <a:r>
              <a:rPr lang="en-US" dirty="0"/>
              <a:t> accounts and </a:t>
            </a:r>
            <a:r>
              <a:rPr lang="en-US" dirty="0">
                <a:solidFill>
                  <a:srgbClr val="FF0000"/>
                </a:solidFill>
              </a:rPr>
              <a:t>hijacked</a:t>
            </a:r>
            <a:r>
              <a:rPr lang="en-US" dirty="0"/>
              <a:t> accounts at a </a:t>
            </a:r>
            <a:r>
              <a:rPr lang="en-US" dirty="0">
                <a:solidFill>
                  <a:srgbClr val="3366FF"/>
                </a:solidFill>
              </a:rPr>
              <a:t>large </a:t>
            </a:r>
            <a:r>
              <a:rPr lang="en-US" dirty="0" smtClean="0">
                <a:solidFill>
                  <a:srgbClr val="3366FF"/>
                </a:solidFill>
              </a:rPr>
              <a:t>scale</a:t>
            </a:r>
          </a:p>
          <a:p>
            <a:r>
              <a:rPr lang="en-US" dirty="0"/>
              <a:t>SocialWatch </a:t>
            </a:r>
            <a:r>
              <a:rPr lang="en-US" dirty="0" smtClean="0"/>
              <a:t>is </a:t>
            </a:r>
            <a:r>
              <a:rPr lang="en-US" dirty="0" smtClean="0">
                <a:solidFill>
                  <a:srgbClr val="3366FF"/>
                </a:solidFill>
              </a:rPr>
              <a:t>practically deployable</a:t>
            </a:r>
            <a:r>
              <a:rPr lang="en-US" dirty="0" smtClean="0"/>
              <a:t> using parallel algorithms</a:t>
            </a:r>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1659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E63A33-8271-4DD0-9C48-789913D7C115}" type="slidenum">
              <a:rPr lang="en-US" smtClean="0"/>
              <a:pPr/>
              <a:t>16</a:t>
            </a:fld>
            <a:endParaRPr lang="en-US"/>
          </a:p>
        </p:txBody>
      </p:sp>
      <p:pic>
        <p:nvPicPr>
          <p:cNvPr id="5" name="Picture 4"/>
          <p:cNvPicPr>
            <a:picLocks noChangeAspect="1"/>
          </p:cNvPicPr>
          <p:nvPr/>
        </p:nvPicPr>
        <p:blipFill>
          <a:blip r:embed="rId3"/>
          <a:stretch>
            <a:fillRect/>
          </a:stretch>
        </p:blipFill>
        <p:spPr>
          <a:xfrm>
            <a:off x="4783119" y="1586042"/>
            <a:ext cx="4360881" cy="4771204"/>
          </a:xfrm>
          <a:prstGeom prst="rect">
            <a:avLst/>
          </a:prstGeom>
        </p:spPr>
      </p:pic>
      <p:sp>
        <p:nvSpPr>
          <p:cNvPr id="2" name="Title 1"/>
          <p:cNvSpPr>
            <a:spLocks noGrp="1"/>
          </p:cNvSpPr>
          <p:nvPr>
            <p:ph type="title"/>
          </p:nvPr>
        </p:nvSpPr>
        <p:spPr>
          <a:xfrm>
            <a:off x="285447" y="910261"/>
            <a:ext cx="8229600" cy="2931146"/>
          </a:xfrm>
          <a:noFill/>
        </p:spPr>
        <p:txBody>
          <a:bodyPr>
            <a:normAutofit/>
          </a:bodyPr>
          <a:lstStyle/>
          <a:p>
            <a:r>
              <a:rPr lang="en-US" sz="6600" b="1" i="1" dirty="0" smtClean="0">
                <a:solidFill>
                  <a:schemeClr val="accent4">
                    <a:lumMod val="60000"/>
                    <a:lumOff val="40000"/>
                  </a:schemeClr>
                </a:solidFill>
                <a:latin typeface="Verdana"/>
                <a:cs typeface="Verdana"/>
              </a:rPr>
              <a:t>Thank you! </a:t>
            </a:r>
            <a:endParaRPr lang="en-US" sz="6600" b="1" i="1" dirty="0">
              <a:solidFill>
                <a:schemeClr val="accent4">
                  <a:lumMod val="60000"/>
                  <a:lumOff val="40000"/>
                </a:schemeClr>
              </a:solidFill>
              <a:latin typeface="Verdana"/>
              <a:cs typeface="Verdana"/>
            </a:endParaRPr>
          </a:p>
        </p:txBody>
      </p:sp>
      <p:pic>
        <p:nvPicPr>
          <p:cNvPr id="8" name="Picture 7"/>
          <p:cNvPicPr>
            <a:picLocks noChangeAspect="1"/>
          </p:cNvPicPr>
          <p:nvPr/>
        </p:nvPicPr>
        <p:blipFill>
          <a:blip r:embed="rId4"/>
          <a:stretch>
            <a:fillRect/>
          </a:stretch>
        </p:blipFill>
        <p:spPr>
          <a:xfrm>
            <a:off x="6032901" y="36634"/>
            <a:ext cx="3086674" cy="861146"/>
          </a:xfrm>
          <a:prstGeom prst="rect">
            <a:avLst/>
          </a:prstGeom>
        </p:spPr>
      </p:pic>
      <p:pic>
        <p:nvPicPr>
          <p:cNvPr id="9" name="Picture 8"/>
          <p:cNvPicPr>
            <a:picLocks noChangeAspect="1"/>
          </p:cNvPicPr>
          <p:nvPr/>
        </p:nvPicPr>
        <p:blipFill>
          <a:blip r:embed="rId5"/>
          <a:stretch>
            <a:fillRect/>
          </a:stretch>
        </p:blipFill>
        <p:spPr>
          <a:xfrm>
            <a:off x="0" y="12212"/>
            <a:ext cx="1365897" cy="1314630"/>
          </a:xfrm>
          <a:prstGeom prst="rect">
            <a:avLst/>
          </a:prstGeom>
        </p:spPr>
      </p:pic>
      <p:sp>
        <p:nvSpPr>
          <p:cNvPr id="3" name="TextBox 2"/>
          <p:cNvSpPr txBox="1"/>
          <p:nvPr/>
        </p:nvSpPr>
        <p:spPr>
          <a:xfrm>
            <a:off x="4120690" y="6028725"/>
            <a:ext cx="5095065" cy="461665"/>
          </a:xfrm>
          <a:prstGeom prst="rect">
            <a:avLst/>
          </a:prstGeom>
          <a:noFill/>
        </p:spPr>
        <p:txBody>
          <a:bodyPr wrap="none" rtlCol="0">
            <a:spAutoFit/>
          </a:bodyPr>
          <a:lstStyle/>
          <a:p>
            <a:r>
              <a:rPr lang="en-US" sz="2400" b="1" i="1" dirty="0" smtClean="0">
                <a:solidFill>
                  <a:srgbClr val="39639D"/>
                </a:solidFill>
              </a:rPr>
              <a:t>Junxian Huang (</a:t>
            </a:r>
            <a:r>
              <a:rPr lang="en-US" sz="2400" b="1" i="1" dirty="0" err="1" smtClean="0">
                <a:solidFill>
                  <a:srgbClr val="39639D"/>
                </a:solidFill>
              </a:rPr>
              <a:t>hjx@umich.edu</a:t>
            </a:r>
            <a:r>
              <a:rPr lang="en-US" sz="2400" b="1" i="1" dirty="0" smtClean="0">
                <a:solidFill>
                  <a:srgbClr val="39639D"/>
                </a:solidFill>
              </a:rPr>
              <a:t>)</a:t>
            </a:r>
            <a:endParaRPr lang="en-US" sz="2400" b="1" i="1" dirty="0">
              <a:solidFill>
                <a:srgbClr val="39639D"/>
              </a:solidFill>
            </a:endParaRPr>
          </a:p>
        </p:txBody>
      </p:sp>
    </p:spTree>
    <p:extLst>
      <p:ext uri="{BB962C8B-B14F-4D97-AF65-F5344CB8AC3E}">
        <p14:creationId xmlns:p14="http://schemas.microsoft.com/office/powerpoint/2010/main" val="2389034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1371600"/>
          </a:xfrm>
        </p:spPr>
        <p:txBody>
          <a:bodyPr>
            <a:normAutofit/>
          </a:bodyPr>
          <a:lstStyle/>
          <a:p>
            <a:r>
              <a:rPr lang="en-US" sz="3800" dirty="0" smtClean="0"/>
              <a:t>Arms </a:t>
            </a:r>
            <a:r>
              <a:rPr lang="en-US" sz="3800" dirty="0" smtClean="0"/>
              <a:t>Race between Attackers </a:t>
            </a:r>
            <a:r>
              <a:rPr lang="en-US" sz="3800" dirty="0" smtClean="0"/>
              <a:t>and </a:t>
            </a:r>
            <a:r>
              <a:rPr lang="en-US" sz="3800" dirty="0" smtClean="0"/>
              <a:t>Defenders</a:t>
            </a:r>
            <a:endParaRPr lang="en-US" sz="3800" dirty="0"/>
          </a:p>
        </p:txBody>
      </p:sp>
      <p:sp>
        <p:nvSpPr>
          <p:cNvPr id="3" name="Content Placeholder 2"/>
          <p:cNvSpPr>
            <a:spLocks noGrp="1"/>
          </p:cNvSpPr>
          <p:nvPr>
            <p:ph idx="1"/>
          </p:nvPr>
        </p:nvSpPr>
        <p:spPr>
          <a:xfrm>
            <a:off x="152400" y="1770594"/>
            <a:ext cx="8534400" cy="4236697"/>
          </a:xfrm>
        </p:spPr>
        <p:txBody>
          <a:bodyPr>
            <a:normAutofit/>
          </a:bodyPr>
          <a:lstStyle/>
          <a:p>
            <a:r>
              <a:rPr lang="en-US" dirty="0" smtClean="0"/>
              <a:t>Malicious accounts in Hotmail (</a:t>
            </a:r>
            <a:r>
              <a:rPr lang="en-US" dirty="0" smtClean="0"/>
              <a:t>est. </a:t>
            </a:r>
            <a:r>
              <a:rPr lang="en-US" dirty="0" smtClean="0">
                <a:solidFill>
                  <a:srgbClr val="FF0000"/>
                </a:solidFill>
              </a:rPr>
              <a:t>20% – 50%</a:t>
            </a:r>
            <a:r>
              <a:rPr lang="en-US" dirty="0" smtClean="0"/>
              <a:t>)</a:t>
            </a:r>
          </a:p>
          <a:p>
            <a:pPr lvl="1"/>
            <a:r>
              <a:rPr lang="en-US" dirty="0" smtClean="0"/>
              <a:t>Attacker</a:t>
            </a:r>
            <a:r>
              <a:rPr lang="en-US" dirty="0"/>
              <a:t>-created </a:t>
            </a:r>
            <a:r>
              <a:rPr lang="en-US" dirty="0" smtClean="0"/>
              <a:t>accounts (</a:t>
            </a:r>
            <a:r>
              <a:rPr lang="en-US" dirty="0" smtClean="0">
                <a:solidFill>
                  <a:srgbClr val="FF0000"/>
                </a:solidFill>
              </a:rPr>
              <a:t>hundreds of millions</a:t>
            </a:r>
            <a:r>
              <a:rPr lang="en-US" dirty="0" smtClean="0"/>
              <a:t>)</a:t>
            </a:r>
          </a:p>
          <a:p>
            <a:pPr lvl="1"/>
            <a:r>
              <a:rPr lang="en-US" dirty="0" smtClean="0"/>
              <a:t>Hijacked accounts (</a:t>
            </a:r>
            <a:r>
              <a:rPr lang="en-US" dirty="0" smtClean="0">
                <a:solidFill>
                  <a:srgbClr val="FF0000"/>
                </a:solidFill>
              </a:rPr>
              <a:t>several millions known</a:t>
            </a:r>
            <a:r>
              <a:rPr lang="en-US" dirty="0" smtClean="0"/>
              <a:t>)</a:t>
            </a:r>
          </a:p>
          <a:p>
            <a:r>
              <a:rPr lang="en-US" dirty="0" smtClean="0"/>
              <a:t>Challenges</a:t>
            </a:r>
          </a:p>
          <a:p>
            <a:pPr lvl="1"/>
            <a:r>
              <a:rPr lang="en-US" dirty="0" smtClean="0"/>
              <a:t>Hijacked accounts have mixed behaviors</a:t>
            </a:r>
          </a:p>
          <a:p>
            <a:pPr lvl="1"/>
            <a:r>
              <a:rPr lang="en-US" dirty="0" smtClean="0"/>
              <a:t>Attackers are evolving with counter-strategies</a:t>
            </a:r>
          </a:p>
          <a:p>
            <a:pPr lvl="1"/>
            <a:r>
              <a:rPr lang="en-US" dirty="0" smtClean="0"/>
              <a:t>No information known among external accounts</a:t>
            </a:r>
          </a:p>
          <a:p>
            <a:pPr lvl="1"/>
            <a:r>
              <a:rPr lang="en-US" dirty="0" smtClean="0"/>
              <a:t>Large scale data requires efficient parallel algorithms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212514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charRg st="170" end="208"/>
                                            </p:txEl>
                                          </p:spTgt>
                                        </p:tgtEl>
                                        <p:attrNameLst>
                                          <p:attrName>style.visibility</p:attrName>
                                        </p:attrNameLst>
                                      </p:cBhvr>
                                      <p:to>
                                        <p:strVal val="visible"/>
                                      </p:to>
                                    </p:set>
                                    <p:animEffect transition="in" filter="fade">
                                      <p:cBhvr>
                                        <p:cTn id="16" dur="500"/>
                                        <p:tgtEl>
                                          <p:spTgt spid="3">
                                            <p:txEl>
                                              <p:charRg st="170" end="20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charRg st="249" end="292"/>
                                            </p:txEl>
                                          </p:spTgt>
                                        </p:tgtEl>
                                        <p:attrNameLst>
                                          <p:attrName>style.visibility</p:attrName>
                                        </p:attrNameLst>
                                      </p:cBhvr>
                                      <p:to>
                                        <p:strVal val="visible"/>
                                      </p:to>
                                    </p:set>
                                    <p:animEffect transition="in" filter="fade">
                                      <p:cBhvr>
                                        <p:cTn id="19" dur="500"/>
                                        <p:tgtEl>
                                          <p:spTgt spid="3">
                                            <p:txEl>
                                              <p:charRg st="249" end="2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Goal of SocialWatch</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r>
              <a:rPr lang="en-US" dirty="0" smtClean="0"/>
              <a:t>Detection methods </a:t>
            </a:r>
            <a:r>
              <a:rPr lang="en-US" dirty="0"/>
              <a:t>for both </a:t>
            </a:r>
            <a:r>
              <a:rPr lang="en-US" dirty="0" smtClean="0">
                <a:solidFill>
                  <a:srgbClr val="FF0000"/>
                </a:solidFill>
              </a:rPr>
              <a:t>attacker-created </a:t>
            </a:r>
            <a:r>
              <a:rPr lang="en-US" dirty="0"/>
              <a:t>accounts and </a:t>
            </a:r>
            <a:r>
              <a:rPr lang="en-US" dirty="0">
                <a:solidFill>
                  <a:srgbClr val="FF0000"/>
                </a:solidFill>
              </a:rPr>
              <a:t>hijacked</a:t>
            </a:r>
            <a:r>
              <a:rPr lang="en-US" dirty="0"/>
              <a:t> </a:t>
            </a:r>
            <a:r>
              <a:rPr lang="en-US" dirty="0" smtClean="0"/>
              <a:t>accounts</a:t>
            </a:r>
          </a:p>
          <a:p>
            <a:endParaRPr lang="en-US" dirty="0" smtClean="0">
              <a:solidFill>
                <a:srgbClr val="3366FF"/>
              </a:solidFill>
            </a:endParaRPr>
          </a:p>
          <a:p>
            <a:r>
              <a:rPr lang="en-US" dirty="0" smtClean="0">
                <a:solidFill>
                  <a:srgbClr val="3366FF"/>
                </a:solidFill>
              </a:rPr>
              <a:t>Robust</a:t>
            </a:r>
            <a:r>
              <a:rPr lang="en-US" dirty="0" smtClean="0"/>
              <a:t> features hard for attackers to bypass</a:t>
            </a:r>
          </a:p>
          <a:p>
            <a:endParaRPr lang="en-US" dirty="0" smtClean="0">
              <a:solidFill>
                <a:srgbClr val="3366FF"/>
              </a:solidFill>
            </a:endParaRPr>
          </a:p>
          <a:p>
            <a:r>
              <a:rPr lang="en-US" dirty="0" smtClean="0">
                <a:solidFill>
                  <a:srgbClr val="3366FF"/>
                </a:solidFill>
              </a:rPr>
              <a:t>Practical</a:t>
            </a:r>
            <a:r>
              <a:rPr lang="en-US" dirty="0" smtClean="0"/>
              <a:t> for large-scale online services</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270115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t>
            </a:r>
            <a:r>
              <a:rPr lang="en-US" dirty="0" smtClean="0"/>
              <a:t>Graph </a:t>
            </a:r>
            <a:r>
              <a:rPr lang="en-US" dirty="0" smtClean="0"/>
              <a:t>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038601" cy="4525963"/>
          </a:xfrm>
        </p:spPr>
        <p:txBody>
          <a:bodyPr>
            <a:normAutofit/>
          </a:bodyPr>
          <a:lstStyle/>
          <a:p>
            <a:r>
              <a:rPr lang="en-US" dirty="0" smtClean="0"/>
              <a:t>Vertex</a:t>
            </a:r>
          </a:p>
          <a:p>
            <a:pPr lvl="1"/>
            <a:r>
              <a:rPr lang="en-US" dirty="0" smtClean="0"/>
              <a:t>Email account</a:t>
            </a:r>
          </a:p>
          <a:p>
            <a:r>
              <a:rPr lang="en-US" dirty="0" smtClean="0"/>
              <a:t>Edge</a:t>
            </a:r>
          </a:p>
          <a:p>
            <a:pPr lvl="1"/>
            <a:r>
              <a:rPr lang="en-US" dirty="0"/>
              <a:t>Directed</a:t>
            </a:r>
          </a:p>
          <a:p>
            <a:pPr lvl="2"/>
            <a:r>
              <a:rPr lang="en-US" dirty="0" smtClean="0"/>
              <a:t>Send/receive emails</a:t>
            </a:r>
          </a:p>
          <a:p>
            <a:pPr lvl="1"/>
            <a:r>
              <a:rPr lang="en-US" dirty="0" smtClean="0"/>
              <a:t>Undirected</a:t>
            </a:r>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Tree>
    <p:extLst>
      <p:ext uri="{BB962C8B-B14F-4D97-AF65-F5344CB8AC3E}">
        <p14:creationId xmlns:p14="http://schemas.microsoft.com/office/powerpoint/2010/main" val="4095830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6">
                                            <p:txEl>
                                              <p:pRg st="0" end="0"/>
                                            </p:txEl>
                                          </p:spTgt>
                                        </p:tgtEl>
                                        <p:attrNameLst>
                                          <p:attrName>style.visibility</p:attrName>
                                        </p:attrNameLst>
                                      </p:cBhvr>
                                      <p:to>
                                        <p:strVal val="visible"/>
                                      </p:to>
                                    </p:set>
                                    <p:animEffect transition="in" filter="fade">
                                      <p:cBhvr>
                                        <p:cTn id="19" dur="500"/>
                                        <p:tgtEl>
                                          <p:spTgt spid="16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6">
                                            <p:txEl>
                                              <p:pRg st="1" end="1"/>
                                            </p:txEl>
                                          </p:spTgt>
                                        </p:tgtEl>
                                        <p:attrNameLst>
                                          <p:attrName>style.visibility</p:attrName>
                                        </p:attrNameLst>
                                      </p:cBhvr>
                                      <p:to>
                                        <p:strVal val="visible"/>
                                      </p:to>
                                    </p:set>
                                    <p:animEffect transition="in" filter="fade">
                                      <p:cBhvr>
                                        <p:cTn id="22" dur="500"/>
                                        <p:tgtEl>
                                          <p:spTgt spid="16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6">
                                            <p:txEl>
                                              <p:pRg st="2" end="2"/>
                                            </p:txEl>
                                          </p:spTgt>
                                        </p:tgtEl>
                                        <p:attrNameLst>
                                          <p:attrName>style.visibility</p:attrName>
                                        </p:attrNameLst>
                                      </p:cBhvr>
                                      <p:to>
                                        <p:strVal val="visible"/>
                                      </p:to>
                                    </p:set>
                                    <p:animEffect transition="in" filter="fade">
                                      <p:cBhvr>
                                        <p:cTn id="27" dur="500"/>
                                        <p:tgtEl>
                                          <p:spTgt spid="166">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6">
                                            <p:txEl>
                                              <p:pRg st="3" end="3"/>
                                            </p:txEl>
                                          </p:spTgt>
                                        </p:tgtEl>
                                        <p:attrNameLst>
                                          <p:attrName>style.visibility</p:attrName>
                                        </p:attrNameLst>
                                      </p:cBhvr>
                                      <p:to>
                                        <p:strVal val="visible"/>
                                      </p:to>
                                    </p:set>
                                    <p:animEffect transition="in" filter="fade">
                                      <p:cBhvr>
                                        <p:cTn id="30" dur="500"/>
                                        <p:tgtEl>
                                          <p:spTgt spid="166">
                                            <p:txEl>
                                              <p:pRg st="3" end="3"/>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6">
                                            <p:txEl>
                                              <p:pRg st="4" end="4"/>
                                            </p:txEl>
                                          </p:spTgt>
                                        </p:tgtEl>
                                        <p:attrNameLst>
                                          <p:attrName>style.visibility</p:attrName>
                                        </p:attrNameLst>
                                      </p:cBhvr>
                                      <p:to>
                                        <p:strVal val="visible"/>
                                      </p:to>
                                    </p:set>
                                    <p:animEffect transition="in" filter="fade">
                                      <p:cBhvr>
                                        <p:cTn id="33" dur="500"/>
                                        <p:tgtEl>
                                          <p:spTgt spid="166">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6"/>
                                        </p:tgtEl>
                                        <p:attrNameLst>
                                          <p:attrName>style.visibility</p:attrName>
                                        </p:attrNameLst>
                                      </p:cBhvr>
                                      <p:to>
                                        <p:strVal val="visible"/>
                                      </p:to>
                                    </p:set>
                                    <p:animEffect transition="in" filter="fade">
                                      <p:cBhvr>
                                        <p:cTn id="36" dur="500"/>
                                        <p:tgtEl>
                                          <p:spTgt spid="146"/>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500"/>
                                        <p:tgtEl>
                                          <p:spTgt spid="86"/>
                                        </p:tgtEl>
                                      </p:cBhvr>
                                    </p:animEffect>
                                  </p:childTnLst>
                                </p:cTn>
                              </p:par>
                              <p:par>
                                <p:cTn id="49" presetID="10"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animEffect transition="in" filter="fade">
                                      <p:cBhvr>
                                        <p:cTn id="51" dur="500"/>
                                        <p:tgtEl>
                                          <p:spTgt spid="149"/>
                                        </p:tgtEl>
                                      </p:cBhvr>
                                    </p:animEffect>
                                  </p:childTnLst>
                                </p:cTn>
                              </p:par>
                              <p:par>
                                <p:cTn id="52" presetID="10" presetClass="entr" presetSubtype="0" fill="hold" nodeType="with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fade">
                                      <p:cBhvr>
                                        <p:cTn id="54" dur="500"/>
                                        <p:tgtEl>
                                          <p:spTgt spid="116"/>
                                        </p:tgtEl>
                                      </p:cBhvr>
                                    </p:animEffect>
                                  </p:childTnLst>
                                </p:cTn>
                              </p:par>
                              <p:par>
                                <p:cTn id="55" presetID="10" presetClass="entr" presetSubtype="0" fill="hold" nodeType="withEffect">
                                  <p:stCondLst>
                                    <p:cond delay="0"/>
                                  </p:stCondLst>
                                  <p:childTnLst>
                                    <p:set>
                                      <p:cBhvr>
                                        <p:cTn id="56" dur="1" fill="hold">
                                          <p:stCondLst>
                                            <p:cond delay="0"/>
                                          </p:stCondLst>
                                        </p:cTn>
                                        <p:tgtEl>
                                          <p:spTgt spid="101"/>
                                        </p:tgtEl>
                                        <p:attrNameLst>
                                          <p:attrName>style.visibility</p:attrName>
                                        </p:attrNameLst>
                                      </p:cBhvr>
                                      <p:to>
                                        <p:strVal val="visible"/>
                                      </p:to>
                                    </p:set>
                                    <p:animEffect transition="in" filter="fade">
                                      <p:cBhvr>
                                        <p:cTn id="57" dur="500"/>
                                        <p:tgtEl>
                                          <p:spTgt spid="101"/>
                                        </p:tgtEl>
                                      </p:cBhvr>
                                    </p:animEffect>
                                  </p:childTnLst>
                                </p:cTn>
                              </p:par>
                              <p:par>
                                <p:cTn id="58" presetID="10" presetClass="entr" presetSubtype="0" fill="hold" nodeType="withEffect">
                                  <p:stCondLst>
                                    <p:cond delay="0"/>
                                  </p:stCondLst>
                                  <p:childTnLst>
                                    <p:set>
                                      <p:cBhvr>
                                        <p:cTn id="59" dur="1" fill="hold">
                                          <p:stCondLst>
                                            <p:cond delay="0"/>
                                          </p:stCondLst>
                                        </p:cTn>
                                        <p:tgtEl>
                                          <p:spTgt spid="1026"/>
                                        </p:tgtEl>
                                        <p:attrNameLst>
                                          <p:attrName>style.visibility</p:attrName>
                                        </p:attrNameLst>
                                      </p:cBhvr>
                                      <p:to>
                                        <p:strVal val="visible"/>
                                      </p:to>
                                    </p:set>
                                    <p:animEffect transition="in" filter="fade">
                                      <p:cBhvr>
                                        <p:cTn id="60" dur="500"/>
                                        <p:tgtEl>
                                          <p:spTgt spid="1026"/>
                                        </p:tgtEl>
                                      </p:cBhvr>
                                    </p:animEffect>
                                  </p:childTnLst>
                                </p:cTn>
                              </p:par>
                              <p:par>
                                <p:cTn id="61" presetID="10" presetClass="entr" presetSubtype="0"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Effect transition="in" filter="fade">
                                      <p:cBhvr>
                                        <p:cTn id="63" dur="500"/>
                                        <p:tgtEl>
                                          <p:spTgt spid="256"/>
                                        </p:tgtEl>
                                      </p:cBhvr>
                                    </p:animEffect>
                                  </p:childTnLst>
                                </p:cTn>
                              </p:par>
                              <p:par>
                                <p:cTn id="64" presetID="10" presetClass="entr" presetSubtype="0" fill="hold" nodeType="withEffect">
                                  <p:stCondLst>
                                    <p:cond delay="0"/>
                                  </p:stCondLst>
                                  <p:childTnLst>
                                    <p:set>
                                      <p:cBhvr>
                                        <p:cTn id="65" dur="1" fill="hold">
                                          <p:stCondLst>
                                            <p:cond delay="0"/>
                                          </p:stCondLst>
                                        </p:cTn>
                                        <p:tgtEl>
                                          <p:spTgt spid="257"/>
                                        </p:tgtEl>
                                        <p:attrNameLst>
                                          <p:attrName>style.visibility</p:attrName>
                                        </p:attrNameLst>
                                      </p:cBhvr>
                                      <p:to>
                                        <p:strVal val="visible"/>
                                      </p:to>
                                    </p:set>
                                    <p:animEffect transition="in" filter="fade">
                                      <p:cBhvr>
                                        <p:cTn id="66" dur="500"/>
                                        <p:tgtEl>
                                          <p:spTgt spid="2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66">
                                            <p:txEl>
                                              <p:pRg st="5" end="5"/>
                                            </p:txEl>
                                          </p:spTgt>
                                        </p:tgtEl>
                                        <p:attrNameLst>
                                          <p:attrName>style.visibility</p:attrName>
                                        </p:attrNameLst>
                                      </p:cBhvr>
                                      <p:to>
                                        <p:strVal val="visible"/>
                                      </p:to>
                                    </p:set>
                                    <p:animEffect transition="in" filter="fade">
                                      <p:cBhvr>
                                        <p:cTn id="71" dur="500"/>
                                        <p:tgtEl>
                                          <p:spTgt spid="166">
                                            <p:txEl>
                                              <p:pRg st="5" end="5"/>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6">
                                            <p:txEl>
                                              <p:pRg st="6" end="6"/>
                                            </p:txEl>
                                          </p:spTgt>
                                        </p:tgtEl>
                                        <p:attrNameLst>
                                          <p:attrName>style.visibility</p:attrName>
                                        </p:attrNameLst>
                                      </p:cBhvr>
                                      <p:to>
                                        <p:strVal val="visible"/>
                                      </p:to>
                                    </p:set>
                                    <p:animEffect transition="in" filter="fade">
                                      <p:cBhvr>
                                        <p:cTn id="80" dur="500"/>
                                        <p:tgtEl>
                                          <p:spTgt spid="1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6" grpId="0" build="p"/>
      <p:bldP spid="57" grpId="0" animBg="1"/>
      <p:bldP spid="8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t>
            </a:r>
            <a:r>
              <a:rPr lang="en-US" dirty="0" smtClean="0"/>
              <a:t>Graph </a:t>
            </a:r>
            <a:r>
              <a:rPr lang="en-US" dirty="0" smtClean="0"/>
              <a:t>for Hotmail</a:t>
            </a:r>
            <a:endParaRPr lang="en-US" dirty="0"/>
          </a:p>
        </p:txBody>
      </p:sp>
      <p:sp>
        <p:nvSpPr>
          <p:cNvPr id="11" name="Oval 10"/>
          <p:cNvSpPr/>
          <p:nvPr/>
        </p:nvSpPr>
        <p:spPr>
          <a:xfrm rot="3110420">
            <a:off x="8366206" y="397343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579421" y="293837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02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833" y="3750106"/>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cxnSp>
        <p:nvCxnSpPr>
          <p:cNvPr id="118" name="Straight Arrow Connector 117"/>
          <p:cNvCxnSpPr>
            <a:stCxn id="12" idx="6"/>
            <a:endCxn id="11" idx="2"/>
          </p:cNvCxnSpPr>
          <p:nvPr/>
        </p:nvCxnSpPr>
        <p:spPr>
          <a:xfrm>
            <a:off x="7846121" y="3071724"/>
            <a:ext cx="571044" cy="93020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533399" y="1238109"/>
            <a:ext cx="4978095" cy="4525963"/>
          </a:xfrm>
        </p:spPr>
        <p:txBody>
          <a:bodyPr>
            <a:normAutofit/>
          </a:bodyPr>
          <a:lstStyle/>
          <a:p>
            <a:r>
              <a:rPr lang="en-US" dirty="0" smtClean="0"/>
              <a:t>Vertex</a:t>
            </a:r>
            <a:endParaRPr lang="en-US" dirty="0" smtClean="0"/>
          </a:p>
          <a:p>
            <a:pPr lvl="1"/>
            <a:r>
              <a:rPr lang="en-US" dirty="0" smtClean="0"/>
              <a:t>Email </a:t>
            </a:r>
            <a:r>
              <a:rPr lang="en-US" dirty="0"/>
              <a:t>account (</a:t>
            </a:r>
            <a:r>
              <a:rPr lang="en-US" dirty="0" smtClean="0">
                <a:solidFill>
                  <a:srgbClr val="FF0000"/>
                </a:solidFill>
              </a:rPr>
              <a:t>680 </a:t>
            </a:r>
            <a:r>
              <a:rPr lang="en-US" dirty="0">
                <a:solidFill>
                  <a:srgbClr val="FF0000"/>
                </a:solidFill>
              </a:rPr>
              <a:t>million</a:t>
            </a:r>
            <a:r>
              <a:rPr lang="en-US" dirty="0"/>
              <a:t>)</a:t>
            </a:r>
            <a:endParaRPr lang="en-US" dirty="0" smtClean="0"/>
          </a:p>
          <a:p>
            <a:r>
              <a:rPr lang="en-US" dirty="0" smtClean="0"/>
              <a:t>Edge</a:t>
            </a:r>
            <a:endParaRPr lang="en-US" dirty="0" smtClean="0"/>
          </a:p>
          <a:p>
            <a:pPr lvl="1"/>
            <a:r>
              <a:rPr lang="en-US" dirty="0"/>
              <a:t>Directed (</a:t>
            </a:r>
            <a:r>
              <a:rPr lang="en-US" dirty="0" smtClean="0">
                <a:solidFill>
                  <a:srgbClr val="FF0000"/>
                </a:solidFill>
              </a:rPr>
              <a:t>5.7 </a:t>
            </a:r>
            <a:r>
              <a:rPr lang="en-US" dirty="0">
                <a:solidFill>
                  <a:srgbClr val="FF0000"/>
                </a:solidFill>
              </a:rPr>
              <a:t>billion</a:t>
            </a:r>
            <a:r>
              <a:rPr lang="en-US" dirty="0"/>
              <a:t>)</a:t>
            </a:r>
            <a:endParaRPr lang="en-US" dirty="0"/>
          </a:p>
          <a:p>
            <a:pPr lvl="2"/>
            <a:r>
              <a:rPr lang="en-US" dirty="0" smtClean="0"/>
              <a:t>Send/receive emails</a:t>
            </a:r>
          </a:p>
          <a:p>
            <a:pPr lvl="1"/>
            <a:r>
              <a:rPr lang="en-US" dirty="0"/>
              <a:t>Undirected (</a:t>
            </a:r>
            <a:r>
              <a:rPr lang="en-US" dirty="0" smtClean="0">
                <a:solidFill>
                  <a:srgbClr val="FF0000"/>
                </a:solidFill>
              </a:rPr>
              <a:t>440 </a:t>
            </a:r>
            <a:r>
              <a:rPr lang="en-US" dirty="0">
                <a:solidFill>
                  <a:srgbClr val="FF0000"/>
                </a:solidFill>
              </a:rPr>
              <a:t>million</a:t>
            </a:r>
            <a:r>
              <a:rPr lang="en-US" dirty="0"/>
              <a:t>)</a:t>
            </a:r>
            <a:endParaRPr lang="en-US" dirty="0" smtClean="0"/>
          </a:p>
          <a:p>
            <a:pPr lvl="2"/>
            <a:r>
              <a:rPr lang="en-US" dirty="0" smtClean="0"/>
              <a:t>Friendship</a:t>
            </a:r>
          </a:p>
          <a:p>
            <a:pPr lvl="1"/>
            <a:endParaRPr lang="en-US" dirty="0" smtClean="0"/>
          </a:p>
        </p:txBody>
      </p:sp>
      <p:sp>
        <p:nvSpPr>
          <p:cNvPr id="57" name="Oval 56"/>
          <p:cNvSpPr/>
          <p:nvPr/>
        </p:nvSpPr>
        <p:spPr>
          <a:xfrm>
            <a:off x="4953964" y="2618946"/>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109163" y="4876800"/>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6375863" y="3205074"/>
            <a:ext cx="1336908" cy="180507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6336806" y="3166017"/>
            <a:ext cx="1281672" cy="1749840"/>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a:off x="5181607" y="2658003"/>
            <a:ext cx="2436871" cy="319428"/>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5087314" y="2885646"/>
            <a:ext cx="1060906" cy="2030211"/>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6375863" y="4189173"/>
            <a:ext cx="2018841" cy="82097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6" name="Straight Arrow Connector 145"/>
          <p:cNvCxnSpPr>
            <a:stCxn id="11" idx="2"/>
            <a:endCxn id="57" idx="6"/>
          </p:cNvCxnSpPr>
          <p:nvPr/>
        </p:nvCxnSpPr>
        <p:spPr>
          <a:xfrm flipH="1" flipV="1">
            <a:off x="5220664" y="2752296"/>
            <a:ext cx="3196501" cy="124963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1" idx="3"/>
            <a:endCxn id="82" idx="7"/>
          </p:cNvCxnSpPr>
          <p:nvPr/>
        </p:nvCxnSpPr>
        <p:spPr>
          <a:xfrm flipH="1">
            <a:off x="6336806" y="4090900"/>
            <a:ext cx="2030349" cy="8249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pic>
        <p:nvPicPr>
          <p:cNvPr id="256"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847" y="2162432"/>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pic>
        <p:nvPicPr>
          <p:cNvPr id="257" name="Picture 2" descr="http://t3.gstatic.com/images?q=tbn:ANd9GcTjluvfo3Ow1VqpXAZySQpawSYp3rchfpIpXvEbsQBAzS6zXeU&amp;t=1&amp;usg=__FCL3soddDa-DX9Q-MmMtFUJR54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912" y="3371711"/>
            <a:ext cx="581661" cy="581661"/>
          </a:xfrm>
          <a:prstGeom prst="rect">
            <a:avLst/>
          </a:prstGeom>
          <a:noFill/>
          <a:ln w="57150" cmpd="sng">
            <a:noFill/>
          </a:ln>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6394630" y="3166017"/>
            <a:ext cx="1281672" cy="1749840"/>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387338" y="4132023"/>
            <a:ext cx="1994662" cy="820977"/>
          </a:xfrm>
          <a:prstGeom prst="straightConnector1">
            <a:avLst/>
          </a:prstGeom>
          <a:ln w="57150" cmpd="sng">
            <a:solidFill>
              <a:srgbClr val="FF0000"/>
            </a:solidFill>
            <a:tailEnd type="none"/>
          </a:ln>
        </p:spPr>
        <p:style>
          <a:lnRef idx="2">
            <a:schemeClr val="accent2"/>
          </a:lnRef>
          <a:fillRef idx="0">
            <a:schemeClr val="accent2"/>
          </a:fillRef>
          <a:effectRef idx="1">
            <a:schemeClr val="accent2"/>
          </a:effectRef>
          <a:fontRef idx="minor">
            <a:schemeClr val="tx1"/>
          </a:fontRef>
        </p:style>
      </p:cxnSp>
      <p:pic>
        <p:nvPicPr>
          <p:cNvPr id="3" name="Picture 2"/>
          <p:cNvPicPr>
            <a:picLocks noChangeAspect="1"/>
          </p:cNvPicPr>
          <p:nvPr/>
        </p:nvPicPr>
        <p:blipFill>
          <a:blip r:embed="rId4"/>
          <a:stretch>
            <a:fillRect/>
          </a:stretch>
        </p:blipFill>
        <p:spPr>
          <a:xfrm>
            <a:off x="7154218" y="69454"/>
            <a:ext cx="1712266" cy="1348184"/>
          </a:xfrm>
          <a:prstGeom prst="rect">
            <a:avLst/>
          </a:prstGeom>
        </p:spPr>
      </p:pic>
      <p:sp>
        <p:nvSpPr>
          <p:cNvPr id="24" name="圆角矩形 4"/>
          <p:cNvSpPr/>
          <p:nvPr/>
        </p:nvSpPr>
        <p:spPr>
          <a:xfrm>
            <a:off x="301352" y="4470112"/>
            <a:ext cx="5100231" cy="1137618"/>
          </a:xfrm>
          <a:prstGeom prst="roundRect">
            <a:avLst/>
          </a:prstGeom>
          <a:ln w="38100" cmpd="sng"/>
        </p:spPr>
        <p:style>
          <a:lnRef idx="2">
            <a:schemeClr val="dk1"/>
          </a:lnRef>
          <a:fillRef idx="1">
            <a:schemeClr val="lt1"/>
          </a:fillRef>
          <a:effectRef idx="0">
            <a:schemeClr val="dk1"/>
          </a:effectRef>
          <a:fontRef idx="minor">
            <a:schemeClr val="dk1"/>
          </a:fontRef>
        </p:style>
        <p:txBody>
          <a:bodyPr rtlCol="0" anchor="ctr"/>
          <a:lstStyle/>
          <a:p>
            <a:r>
              <a:rPr lang="en-US" sz="2400" dirty="0" smtClean="0">
                <a:solidFill>
                  <a:srgbClr val="3366FF"/>
                </a:solidFill>
              </a:rPr>
              <a:t>Sampled Hotmail user accounts from 10/2007 to 04/2010</a:t>
            </a:r>
            <a:endParaRPr lang="en-US" sz="2400" dirty="0">
              <a:solidFill>
                <a:srgbClr val="3366FF"/>
              </a:solidFill>
            </a:endParaRPr>
          </a:p>
        </p:txBody>
      </p:sp>
    </p:spTree>
    <p:extLst>
      <p:ext uri="{BB962C8B-B14F-4D97-AF65-F5344CB8AC3E}">
        <p14:creationId xmlns:p14="http://schemas.microsoft.com/office/powerpoint/2010/main" val="42890715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val 128"/>
          <p:cNvSpPr/>
          <p:nvPr/>
        </p:nvSpPr>
        <p:spPr>
          <a:xfrm>
            <a:off x="5867400" y="3473419"/>
            <a:ext cx="3093400" cy="3090965"/>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solidFill>
                <a:srgbClr val="002060"/>
              </a:solidFill>
            </a:endParaRPr>
          </a:p>
        </p:txBody>
      </p:sp>
      <p:sp>
        <p:nvSpPr>
          <p:cNvPr id="2" name="Title 1"/>
          <p:cNvSpPr>
            <a:spLocks noGrp="1"/>
          </p:cNvSpPr>
          <p:nvPr>
            <p:ph type="title"/>
          </p:nvPr>
        </p:nvSpPr>
        <p:spPr/>
        <p:txBody>
          <a:bodyPr>
            <a:normAutofit fontScale="90000"/>
          </a:bodyPr>
          <a:lstStyle/>
          <a:p>
            <a:r>
              <a:rPr lang="en-US" dirty="0" smtClean="0"/>
              <a:t>Intuitions in </a:t>
            </a:r>
            <a:r>
              <a:rPr lang="en-US" dirty="0" smtClean="0"/>
              <a:t>Leveraging Social Graphs</a:t>
            </a:r>
            <a:endParaRPr lang="en-US" dirty="0"/>
          </a:p>
        </p:txBody>
      </p:sp>
      <p:sp>
        <p:nvSpPr>
          <p:cNvPr id="11" name="Oval 10"/>
          <p:cNvSpPr/>
          <p:nvPr/>
        </p:nvSpPr>
        <p:spPr>
          <a:xfrm rot="3110420">
            <a:off x="8450389" y="5334948"/>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Oval 11"/>
          <p:cNvSpPr/>
          <p:nvPr/>
        </p:nvSpPr>
        <p:spPr>
          <a:xfrm>
            <a:off x="7662687" y="4485172"/>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4" name="TextBox 113"/>
          <p:cNvSpPr txBox="1"/>
          <p:nvPr/>
        </p:nvSpPr>
        <p:spPr>
          <a:xfrm>
            <a:off x="6551639" y="5704513"/>
            <a:ext cx="1026403" cy="461665"/>
          </a:xfrm>
          <a:prstGeom prst="rect">
            <a:avLst/>
          </a:prstGeom>
          <a:noFill/>
        </p:spPr>
        <p:txBody>
          <a:bodyPr wrap="square" rtlCol="0">
            <a:spAutoFit/>
          </a:bodyPr>
          <a:lstStyle/>
          <a:p>
            <a:r>
              <a:rPr lang="en-US" sz="2400" b="1" dirty="0" smtClean="0">
                <a:solidFill>
                  <a:srgbClr val="15FF2B"/>
                </a:solidFill>
              </a:rPr>
              <a:t>Good</a:t>
            </a:r>
            <a:endParaRPr lang="en-US" sz="2800" b="1" dirty="0">
              <a:solidFill>
                <a:srgbClr val="15FF2B"/>
              </a:solidFill>
            </a:endParaRPr>
          </a:p>
        </p:txBody>
      </p:sp>
      <p:cxnSp>
        <p:nvCxnSpPr>
          <p:cNvPr id="118" name="Straight Arrow Connector 117"/>
          <p:cNvCxnSpPr>
            <a:stCxn id="12" idx="6"/>
            <a:endCxn id="11" idx="2"/>
          </p:cNvCxnSpPr>
          <p:nvPr/>
        </p:nvCxnSpPr>
        <p:spPr>
          <a:xfrm>
            <a:off x="7929387" y="4618522"/>
            <a:ext cx="571961" cy="74492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34" name="Oval 133"/>
          <p:cNvSpPr/>
          <p:nvPr/>
        </p:nvSpPr>
        <p:spPr>
          <a:xfrm rot="5400000">
            <a:off x="8153400" y="18669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5" name="Oval 134"/>
          <p:cNvSpPr/>
          <p:nvPr/>
        </p:nvSpPr>
        <p:spPr>
          <a:xfrm>
            <a:off x="7638932" y="2514600"/>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36" name="Straight Arrow Connector 135"/>
          <p:cNvCxnSpPr>
            <a:stCxn id="134" idx="6"/>
            <a:endCxn id="135" idx="6"/>
          </p:cNvCxnSpPr>
          <p:nvPr/>
        </p:nvCxnSpPr>
        <p:spPr>
          <a:xfrm rot="5400000">
            <a:off x="7839016" y="2200216"/>
            <a:ext cx="514350" cy="381118"/>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2" name="TextBox 141"/>
          <p:cNvSpPr txBox="1"/>
          <p:nvPr/>
        </p:nvSpPr>
        <p:spPr>
          <a:xfrm>
            <a:off x="6934200" y="1443335"/>
            <a:ext cx="891219" cy="461665"/>
          </a:xfrm>
          <a:prstGeom prst="rect">
            <a:avLst/>
          </a:prstGeom>
          <a:noFill/>
        </p:spPr>
        <p:txBody>
          <a:bodyPr wrap="square" rtlCol="0">
            <a:spAutoFit/>
          </a:bodyPr>
          <a:lstStyle/>
          <a:p>
            <a:r>
              <a:rPr lang="en-US" sz="2400" b="1" dirty="0" smtClean="0">
                <a:solidFill>
                  <a:srgbClr val="FF0000"/>
                </a:solidFill>
              </a:rPr>
              <a:t>Bad</a:t>
            </a:r>
            <a:endParaRPr lang="en-US" sz="2800" b="1" dirty="0">
              <a:solidFill>
                <a:srgbClr val="FF0000"/>
              </a:solidFill>
            </a:endParaRPr>
          </a:p>
        </p:txBody>
      </p:sp>
      <p:cxnSp>
        <p:nvCxnSpPr>
          <p:cNvPr id="147" name="Straight Arrow Connector 146"/>
          <p:cNvCxnSpPr>
            <a:stCxn id="135" idx="3"/>
            <a:endCxn id="12" idx="1"/>
          </p:cNvCxnSpPr>
          <p:nvPr/>
        </p:nvCxnSpPr>
        <p:spPr>
          <a:xfrm>
            <a:off x="7677989" y="2742243"/>
            <a:ext cx="23755" cy="178198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0" name="Straight Arrow Connector 149"/>
          <p:cNvCxnSpPr>
            <a:stCxn id="135" idx="3"/>
            <a:endCxn id="57" idx="7"/>
          </p:cNvCxnSpPr>
          <p:nvPr/>
        </p:nvCxnSpPr>
        <p:spPr>
          <a:xfrm flipH="1">
            <a:off x="6342491" y="2742243"/>
            <a:ext cx="1335498" cy="1821043"/>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2" name="Straight Arrow Connector 161"/>
          <p:cNvCxnSpPr>
            <a:stCxn id="135" idx="4"/>
            <a:endCxn id="12" idx="0"/>
          </p:cNvCxnSpPr>
          <p:nvPr/>
        </p:nvCxnSpPr>
        <p:spPr>
          <a:xfrm>
            <a:off x="7772282" y="2781300"/>
            <a:ext cx="23755" cy="1703872"/>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
        <p:nvSpPr>
          <p:cNvPr id="166" name="Content Placeholder 2"/>
          <p:cNvSpPr>
            <a:spLocks noGrp="1"/>
          </p:cNvSpPr>
          <p:nvPr>
            <p:ph idx="1"/>
          </p:nvPr>
        </p:nvSpPr>
        <p:spPr>
          <a:xfrm>
            <a:off x="195399" y="1697328"/>
            <a:ext cx="5919450" cy="4779672"/>
          </a:xfrm>
        </p:spPr>
        <p:txBody>
          <a:bodyPr>
            <a:normAutofit/>
          </a:bodyPr>
          <a:lstStyle/>
          <a:p>
            <a:pPr lvl="0"/>
            <a:r>
              <a:rPr lang="en-US" dirty="0" smtClean="0"/>
              <a:t>Good users </a:t>
            </a:r>
            <a:r>
              <a:rPr lang="en-US" dirty="0" smtClean="0"/>
              <a:t>send emails to other </a:t>
            </a:r>
            <a:r>
              <a:rPr lang="en-US" dirty="0"/>
              <a:t>good users</a:t>
            </a:r>
          </a:p>
          <a:p>
            <a:r>
              <a:rPr lang="en-US" dirty="0" smtClean="0"/>
              <a:t>Sending emails to bad users is suspicious</a:t>
            </a:r>
          </a:p>
          <a:p>
            <a:r>
              <a:rPr lang="en-US" dirty="0"/>
              <a:t>Difficult for bad users to enter good users’ </a:t>
            </a:r>
            <a:r>
              <a:rPr lang="en-US" dirty="0" smtClean="0"/>
              <a:t>community</a:t>
            </a:r>
          </a:p>
        </p:txBody>
      </p:sp>
      <p:sp>
        <p:nvSpPr>
          <p:cNvPr id="57" name="Oval 56"/>
          <p:cNvSpPr/>
          <p:nvPr/>
        </p:nvSpPr>
        <p:spPr>
          <a:xfrm>
            <a:off x="6114848" y="4524229"/>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2" name="Oval 81"/>
          <p:cNvSpPr/>
          <p:nvPr/>
        </p:nvSpPr>
        <p:spPr>
          <a:xfrm>
            <a:off x="6898813" y="5420604"/>
            <a:ext cx="266700" cy="266700"/>
          </a:xfrm>
          <a:prstGeom prst="ellipse">
            <a:avLst/>
          </a:prstGeom>
          <a:solidFill>
            <a:srgbClr val="15FF2B"/>
          </a:solidFill>
          <a:ln w="57150" cmpd="sng"/>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15FF2B"/>
              </a:solidFill>
            </a:endParaRPr>
          </a:p>
        </p:txBody>
      </p:sp>
      <p:cxnSp>
        <p:nvCxnSpPr>
          <p:cNvPr id="83" name="Straight Arrow Connector 82"/>
          <p:cNvCxnSpPr>
            <a:stCxn id="12" idx="4"/>
            <a:endCxn id="82" idx="6"/>
          </p:cNvCxnSpPr>
          <p:nvPr/>
        </p:nvCxnSpPr>
        <p:spPr>
          <a:xfrm flipH="1">
            <a:off x="7165513" y="4751872"/>
            <a:ext cx="630524" cy="80208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82" idx="7"/>
            <a:endCxn id="12" idx="3"/>
          </p:cNvCxnSpPr>
          <p:nvPr/>
        </p:nvCxnSpPr>
        <p:spPr>
          <a:xfrm flipV="1">
            <a:off x="7126456" y="4712815"/>
            <a:ext cx="575288" cy="746846"/>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a:stCxn id="57" idx="7"/>
            <a:endCxn id="12" idx="1"/>
          </p:cNvCxnSpPr>
          <p:nvPr/>
        </p:nvCxnSpPr>
        <p:spPr>
          <a:xfrm flipV="1">
            <a:off x="6342491" y="4524229"/>
            <a:ext cx="1359253"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a:stCxn id="12" idx="2"/>
            <a:endCxn id="57" idx="6"/>
          </p:cNvCxnSpPr>
          <p:nvPr/>
        </p:nvCxnSpPr>
        <p:spPr>
          <a:xfrm flipH="1">
            <a:off x="6381548" y="4618522"/>
            <a:ext cx="1281139" cy="39057"/>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2" idx="0"/>
            <a:endCxn id="57" idx="5"/>
          </p:cNvCxnSpPr>
          <p:nvPr/>
        </p:nvCxnSpPr>
        <p:spPr>
          <a:xfrm flipH="1" flipV="1">
            <a:off x="6342491" y="4751872"/>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a:stCxn id="57" idx="4"/>
            <a:endCxn id="82" idx="1"/>
          </p:cNvCxnSpPr>
          <p:nvPr/>
        </p:nvCxnSpPr>
        <p:spPr>
          <a:xfrm>
            <a:off x="6248198" y="4790929"/>
            <a:ext cx="689672" cy="668732"/>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6114848" y="1944633"/>
            <a:ext cx="266700" cy="266700"/>
          </a:xfrm>
          <a:prstGeom prst="ellipse">
            <a:avLst/>
          </a:prstGeom>
          <a:solidFill>
            <a:srgbClr val="FF0000"/>
          </a:solidFill>
          <a:ln w="57150" cmpd="sng"/>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106" name="Straight Arrow Connector 105"/>
          <p:cNvCxnSpPr>
            <a:stCxn id="135" idx="3"/>
            <a:endCxn id="82" idx="0"/>
          </p:cNvCxnSpPr>
          <p:nvPr/>
        </p:nvCxnSpPr>
        <p:spPr>
          <a:xfrm flipH="1">
            <a:off x="7032163" y="2742243"/>
            <a:ext cx="645826" cy="267836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3" name="Straight Arrow Connector 112"/>
          <p:cNvCxnSpPr>
            <a:stCxn id="57" idx="5"/>
            <a:endCxn id="11" idx="3"/>
          </p:cNvCxnSpPr>
          <p:nvPr/>
        </p:nvCxnSpPr>
        <p:spPr>
          <a:xfrm>
            <a:off x="6342491" y="4751872"/>
            <a:ext cx="2108847" cy="700544"/>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16" name="Straight Arrow Connector 115"/>
          <p:cNvCxnSpPr>
            <a:stCxn id="82" idx="6"/>
            <a:endCxn id="11" idx="4"/>
          </p:cNvCxnSpPr>
          <p:nvPr/>
        </p:nvCxnSpPr>
        <p:spPr>
          <a:xfrm flipV="1">
            <a:off x="7165513" y="5550689"/>
            <a:ext cx="1313374" cy="3265"/>
          </a:xfrm>
          <a:prstGeom prst="straightConnector1">
            <a:avLst/>
          </a:prstGeom>
          <a:ln w="57150" cmpd="sng">
            <a:solidFill>
              <a:srgbClr val="15FF2B"/>
            </a:solidFill>
            <a:tailEnd type="arrow"/>
          </a:ln>
        </p:spPr>
        <p:style>
          <a:lnRef idx="2">
            <a:schemeClr val="accent2"/>
          </a:lnRef>
          <a:fillRef idx="0">
            <a:schemeClr val="accent2"/>
          </a:fillRef>
          <a:effectRef idx="1">
            <a:schemeClr val="accent2"/>
          </a:effectRef>
          <a:fontRef idx="minor">
            <a:schemeClr val="tx1"/>
          </a:fontRef>
        </p:style>
      </p:cxnSp>
      <p:cxnSp>
        <p:nvCxnSpPr>
          <p:cNvPr id="128" name="Straight Arrow Connector 127"/>
          <p:cNvCxnSpPr>
            <a:stCxn id="104" idx="4"/>
            <a:endCxn id="57" idx="0"/>
          </p:cNvCxnSpPr>
          <p:nvPr/>
        </p:nvCxnSpPr>
        <p:spPr>
          <a:xfrm>
            <a:off x="6248198" y="2211333"/>
            <a:ext cx="0"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2" name="Straight Arrow Connector 131"/>
          <p:cNvCxnSpPr>
            <a:stCxn id="104" idx="4"/>
            <a:endCxn id="82" idx="0"/>
          </p:cNvCxnSpPr>
          <p:nvPr/>
        </p:nvCxnSpPr>
        <p:spPr>
          <a:xfrm>
            <a:off x="6248198" y="2211333"/>
            <a:ext cx="783965" cy="3209271"/>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7" name="Straight Arrow Connector 136"/>
          <p:cNvCxnSpPr>
            <a:stCxn id="104" idx="4"/>
            <a:endCxn id="12" idx="1"/>
          </p:cNvCxnSpPr>
          <p:nvPr/>
        </p:nvCxnSpPr>
        <p:spPr>
          <a:xfrm>
            <a:off x="6248198" y="2211333"/>
            <a:ext cx="1453546" cy="2312896"/>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0" name="Straight Arrow Connector 139"/>
          <p:cNvCxnSpPr>
            <a:stCxn id="134" idx="4"/>
            <a:endCxn id="104" idx="7"/>
          </p:cNvCxnSpPr>
          <p:nvPr/>
        </p:nvCxnSpPr>
        <p:spPr>
          <a:xfrm rot="10800000">
            <a:off x="6342492" y="1983690"/>
            <a:ext cx="1810909" cy="16560"/>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3" name="Straight Arrow Connector 162"/>
          <p:cNvCxnSpPr>
            <a:stCxn id="104" idx="6"/>
            <a:endCxn id="135" idx="1"/>
          </p:cNvCxnSpPr>
          <p:nvPr/>
        </p:nvCxnSpPr>
        <p:spPr>
          <a:xfrm>
            <a:off x="6381548" y="2077983"/>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5" name="Straight Arrow Connector 164"/>
          <p:cNvCxnSpPr>
            <a:stCxn id="135" idx="2"/>
            <a:endCxn id="104" idx="5"/>
          </p:cNvCxnSpPr>
          <p:nvPr/>
        </p:nvCxnSpPr>
        <p:spPr>
          <a:xfrm flipH="1" flipV="1">
            <a:off x="6342491" y="2172276"/>
            <a:ext cx="1296441" cy="475674"/>
          </a:xfrm>
          <a:prstGeom prst="straightConnector1">
            <a:avLst/>
          </a:prstGeom>
          <a:ln w="57150" cmpd="sng">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35" idx="2"/>
            <a:endCxn id="57" idx="0"/>
          </p:cNvCxnSpPr>
          <p:nvPr/>
        </p:nvCxnSpPr>
        <p:spPr>
          <a:xfrm flipH="1">
            <a:off x="6248198" y="2647950"/>
            <a:ext cx="1390734" cy="1876279"/>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135" idx="4"/>
            <a:endCxn id="82" idx="7"/>
          </p:cNvCxnSpPr>
          <p:nvPr/>
        </p:nvCxnSpPr>
        <p:spPr>
          <a:xfrm flipH="1">
            <a:off x="7126456" y="2781300"/>
            <a:ext cx="645826" cy="2678361"/>
          </a:xfrm>
          <a:prstGeom prst="straightConnector1">
            <a:avLst/>
          </a:prstGeom>
          <a:ln w="57150" cmpd="sng">
            <a:solidFill>
              <a:srgbClr val="15FF2B"/>
            </a:solidFill>
            <a:prstDash val="sysDash"/>
            <a:headEnd type="arrow"/>
            <a:tailEnd type="non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69153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par>
                                <p:cTn id="20" presetID="10" presetClass="entr" presetSubtype="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nodeType="with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fade">
                                      <p:cBhvr>
                                        <p:cTn id="31" dur="500"/>
                                        <p:tgtEl>
                                          <p:spTgt spid="1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500"/>
                                        <p:tgtEl>
                                          <p:spTgt spid="1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500"/>
                                        <p:tgtEl>
                                          <p:spTgt spid="104"/>
                                        </p:tgtEl>
                                      </p:cBhvr>
                                    </p:animEffect>
                                  </p:childTnLst>
                                </p:cTn>
                              </p:par>
                              <p:par>
                                <p:cTn id="41" presetID="10"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animEffect transition="in" filter="fade">
                                      <p:cBhvr>
                                        <p:cTn id="43" dur="500"/>
                                        <p:tgtEl>
                                          <p:spTgt spid="165"/>
                                        </p:tgtEl>
                                      </p:cBhvr>
                                    </p:animEffect>
                                  </p:childTnLst>
                                </p:cTn>
                              </p:par>
                              <p:par>
                                <p:cTn id="44" presetID="10"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fade">
                                      <p:cBhvr>
                                        <p:cTn id="46" dur="500"/>
                                        <p:tgtEl>
                                          <p:spTgt spid="1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par>
                                <p:cTn id="53" presetID="10"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fade">
                                      <p:cBhvr>
                                        <p:cTn id="55" dur="500"/>
                                        <p:tgtEl>
                                          <p:spTgt spid="106"/>
                                        </p:tgtEl>
                                      </p:cBhvr>
                                    </p:animEffect>
                                  </p:childTnLst>
                                </p:cTn>
                              </p:par>
                              <p:par>
                                <p:cTn id="56" presetID="10" presetClass="entr" presetSubtype="0" fill="hold" nodeType="with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nodeType="withEffect">
                                  <p:stCondLst>
                                    <p:cond delay="0"/>
                                  </p:stCondLst>
                                  <p:childTnLst>
                                    <p:set>
                                      <p:cBhvr>
                                        <p:cTn id="63" dur="1" fill="hold">
                                          <p:stCondLst>
                                            <p:cond delay="0"/>
                                          </p:stCondLst>
                                        </p:cTn>
                                        <p:tgtEl>
                                          <p:spTgt spid="132"/>
                                        </p:tgtEl>
                                        <p:attrNameLst>
                                          <p:attrName>style.visibility</p:attrName>
                                        </p:attrNameLst>
                                      </p:cBhvr>
                                      <p:to>
                                        <p:strVal val="visible"/>
                                      </p:to>
                                    </p:set>
                                    <p:animEffect transition="in" filter="fade">
                                      <p:cBhvr>
                                        <p:cTn id="64" dur="500"/>
                                        <p:tgtEl>
                                          <p:spTgt spid="132"/>
                                        </p:tgtEl>
                                      </p:cBhvr>
                                    </p:animEffect>
                                  </p:childTnLst>
                                </p:cTn>
                              </p:par>
                              <p:par>
                                <p:cTn id="65" presetID="10"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animEffect transition="in" filter="fade">
                                      <p:cBhvr>
                                        <p:cTn id="67" dur="500"/>
                                        <p:tgtEl>
                                          <p:spTgt spid="1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6">
                                            <p:txEl>
                                              <p:pRg st="0" end="0"/>
                                            </p:txEl>
                                          </p:spTgt>
                                        </p:tgtEl>
                                        <p:attrNameLst>
                                          <p:attrName>style.visibility</p:attrName>
                                        </p:attrNameLst>
                                      </p:cBhvr>
                                      <p:to>
                                        <p:strVal val="visible"/>
                                      </p:to>
                                    </p:set>
                                    <p:animEffect transition="in" filter="fade">
                                      <p:cBhvr>
                                        <p:cTn id="72" dur="500"/>
                                        <p:tgtEl>
                                          <p:spTgt spid="166">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18"/>
                                        </p:tgtEl>
                                        <p:attrNameLst>
                                          <p:attrName>style.visibility</p:attrName>
                                        </p:attrNameLst>
                                      </p:cBhvr>
                                      <p:to>
                                        <p:strVal val="visible"/>
                                      </p:to>
                                    </p:set>
                                    <p:animEffect transition="in" filter="fade">
                                      <p:cBhvr>
                                        <p:cTn id="82" dur="500"/>
                                        <p:tgtEl>
                                          <p:spTgt spid="118"/>
                                        </p:tgtEl>
                                      </p:cBhvr>
                                    </p:animEffect>
                                  </p:childTnLst>
                                </p:cTn>
                              </p:par>
                              <p:par>
                                <p:cTn id="83" presetID="10" presetClass="entr" presetSubtype="0" fill="hold" nodeType="with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500"/>
                                        <p:tgtEl>
                                          <p:spTgt spid="116"/>
                                        </p:tgtEl>
                                      </p:cBhvr>
                                    </p:animEffect>
                                  </p:childTnLst>
                                </p:cTn>
                              </p:par>
                              <p:par>
                                <p:cTn id="86" presetID="10" presetClass="entr" presetSubtype="0" fill="hold" nodeType="withEffect">
                                  <p:stCondLst>
                                    <p:cond delay="0"/>
                                  </p:stCondLst>
                                  <p:childTnLst>
                                    <p:set>
                                      <p:cBhvr>
                                        <p:cTn id="87" dur="1" fill="hold">
                                          <p:stCondLst>
                                            <p:cond delay="0"/>
                                          </p:stCondLst>
                                        </p:cTn>
                                        <p:tgtEl>
                                          <p:spTgt spid="113"/>
                                        </p:tgtEl>
                                        <p:attrNameLst>
                                          <p:attrName>style.visibility</p:attrName>
                                        </p:attrNameLst>
                                      </p:cBhvr>
                                      <p:to>
                                        <p:strVal val="visible"/>
                                      </p:to>
                                    </p:set>
                                    <p:animEffect transition="in" filter="fade">
                                      <p:cBhvr>
                                        <p:cTn id="88" dur="500"/>
                                        <p:tgtEl>
                                          <p:spTgt spid="11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66">
                                            <p:txEl>
                                              <p:pRg st="1" end="1"/>
                                            </p:txEl>
                                          </p:spTgt>
                                        </p:tgtEl>
                                        <p:attrNameLst>
                                          <p:attrName>style.visibility</p:attrName>
                                        </p:attrNameLst>
                                      </p:cBhvr>
                                      <p:to>
                                        <p:strVal val="visible"/>
                                      </p:to>
                                    </p:set>
                                    <p:animEffect transition="in" filter="fade">
                                      <p:cBhvr>
                                        <p:cTn id="93" dur="500"/>
                                        <p:tgtEl>
                                          <p:spTgt spid="166">
                                            <p:txEl>
                                              <p:pRg st="1" end="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34"/>
                                        </p:tgtEl>
                                        <p:attrNameLst>
                                          <p:attrName>style.visibility</p:attrName>
                                        </p:attrNameLst>
                                      </p:cBhvr>
                                      <p:to>
                                        <p:strVal val="visible"/>
                                      </p:to>
                                    </p:set>
                                    <p:animEffect transition="in" filter="fade">
                                      <p:cBhvr>
                                        <p:cTn id="98" dur="500"/>
                                        <p:tgtEl>
                                          <p:spTgt spid="13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40"/>
                                        </p:tgtEl>
                                        <p:attrNameLst>
                                          <p:attrName>style.visibility</p:attrName>
                                        </p:attrNameLst>
                                      </p:cBhvr>
                                      <p:to>
                                        <p:strVal val="visible"/>
                                      </p:to>
                                    </p:set>
                                    <p:animEffect transition="in" filter="fade">
                                      <p:cBhvr>
                                        <p:cTn id="103" dur="500"/>
                                        <p:tgtEl>
                                          <p:spTgt spid="140"/>
                                        </p:tgtEl>
                                      </p:cBhvr>
                                    </p:animEffect>
                                  </p:childTnLst>
                                </p:cTn>
                              </p:par>
                              <p:par>
                                <p:cTn id="104" presetID="10" presetClass="entr" presetSubtype="0" fill="hold" nodeType="withEffect">
                                  <p:stCondLst>
                                    <p:cond delay="0"/>
                                  </p:stCondLst>
                                  <p:childTnLst>
                                    <p:set>
                                      <p:cBhvr>
                                        <p:cTn id="105" dur="1" fill="hold">
                                          <p:stCondLst>
                                            <p:cond delay="0"/>
                                          </p:stCondLst>
                                        </p:cTn>
                                        <p:tgtEl>
                                          <p:spTgt spid="136"/>
                                        </p:tgtEl>
                                        <p:attrNameLst>
                                          <p:attrName>style.visibility</p:attrName>
                                        </p:attrNameLst>
                                      </p:cBhvr>
                                      <p:to>
                                        <p:strVal val="visible"/>
                                      </p:to>
                                    </p:set>
                                    <p:animEffect transition="in" filter="fade">
                                      <p:cBhvr>
                                        <p:cTn id="106" dur="500"/>
                                        <p:tgtEl>
                                          <p:spTgt spid="13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166">
                                            <p:txEl>
                                              <p:pRg st="2" end="2"/>
                                            </p:txEl>
                                          </p:spTgt>
                                        </p:tgtEl>
                                        <p:attrNameLst>
                                          <p:attrName>style.visibility</p:attrName>
                                        </p:attrNameLst>
                                      </p:cBhvr>
                                      <p:to>
                                        <p:strVal val="visible"/>
                                      </p:to>
                                    </p:set>
                                    <p:animEffect transition="in" filter="fade">
                                      <p:cBhvr>
                                        <p:cTn id="111" dur="500"/>
                                        <p:tgtEl>
                                          <p:spTgt spid="166">
                                            <p:txEl>
                                              <p:pRg st="2" end="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29"/>
                                        </p:tgtEl>
                                        <p:attrNameLst>
                                          <p:attrName>style.visibility</p:attrName>
                                        </p:attrNameLst>
                                      </p:cBhvr>
                                      <p:to>
                                        <p:strVal val="visible"/>
                                      </p:to>
                                    </p:set>
                                    <p:animEffect transition="in" filter="fade">
                                      <p:cBhvr>
                                        <p:cTn id="116" dur="500"/>
                                        <p:tgtEl>
                                          <p:spTgt spid="12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fade">
                                      <p:cBhvr>
                                        <p:cTn id="121" dur="500"/>
                                        <p:tgtEl>
                                          <p:spTgt spid="40"/>
                                        </p:tgtEl>
                                      </p:cBhvr>
                                    </p:animEffect>
                                  </p:childTnLst>
                                </p:cTn>
                              </p:par>
                              <p:par>
                                <p:cTn id="122" presetID="10" presetClass="entr" presetSubtype="0" fill="hold" nodeType="with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fade">
                                      <p:cBhvr>
                                        <p:cTn id="124" dur="500"/>
                                        <p:tgtEl>
                                          <p:spTgt spid="43"/>
                                        </p:tgtEl>
                                      </p:cBhvr>
                                    </p:animEffect>
                                  </p:childTnLst>
                                </p:cTn>
                              </p:par>
                              <p:par>
                                <p:cTn id="125" presetID="10" presetClass="entr" presetSubtype="0" fill="hold" nodeType="withEffect">
                                  <p:stCondLst>
                                    <p:cond delay="0"/>
                                  </p:stCondLst>
                                  <p:childTnLst>
                                    <p:set>
                                      <p:cBhvr>
                                        <p:cTn id="126" dur="1" fill="hold">
                                          <p:stCondLst>
                                            <p:cond delay="0"/>
                                          </p:stCondLst>
                                        </p:cTn>
                                        <p:tgtEl>
                                          <p:spTgt spid="162"/>
                                        </p:tgtEl>
                                        <p:attrNameLst>
                                          <p:attrName>style.visibility</p:attrName>
                                        </p:attrNameLst>
                                      </p:cBhvr>
                                      <p:to>
                                        <p:strVal val="visible"/>
                                      </p:to>
                                    </p:set>
                                    <p:animEffect transition="in" filter="fade">
                                      <p:cBhvr>
                                        <p:cTn id="12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1" grpId="0" animBg="1"/>
      <p:bldP spid="12" grpId="0" animBg="1"/>
      <p:bldP spid="114" grpId="0"/>
      <p:bldP spid="134" grpId="0" animBg="1"/>
      <p:bldP spid="135" grpId="0" animBg="1"/>
      <p:bldP spid="142" grpId="0"/>
      <p:bldP spid="57" grpId="0" animBg="1"/>
      <p:bldP spid="82" grpId="0" animBg="1"/>
      <p:bldP spid="1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Intuitions in </a:t>
            </a:r>
            <a:r>
              <a:rPr lang="en-US" dirty="0" smtClean="0"/>
              <a:t>Leveraging Social Graphs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166" name="Content Placeholder 2"/>
          <p:cNvSpPr>
            <a:spLocks noGrp="1"/>
          </p:cNvSpPr>
          <p:nvPr>
            <p:ph idx="1"/>
          </p:nvPr>
        </p:nvSpPr>
        <p:spPr>
          <a:xfrm>
            <a:off x="195399" y="1697328"/>
            <a:ext cx="5919450" cy="4779672"/>
          </a:xfrm>
        </p:spPr>
        <p:txBody>
          <a:bodyPr>
            <a:normAutofit/>
          </a:bodyPr>
          <a:lstStyle/>
          <a:p>
            <a:pPr lvl="0"/>
            <a:r>
              <a:rPr lang="en-US" dirty="0"/>
              <a:t>Good users send emails to other good users</a:t>
            </a:r>
          </a:p>
          <a:p>
            <a:r>
              <a:rPr lang="en-US" dirty="0" smtClean="0"/>
              <a:t>Sending </a:t>
            </a:r>
            <a:r>
              <a:rPr lang="en-US" dirty="0" smtClean="0"/>
              <a:t>emails to bad users is suspicious</a:t>
            </a:r>
          </a:p>
          <a:p>
            <a:r>
              <a:rPr lang="en-US" dirty="0"/>
              <a:t>Difficult for bad users to enter good users’ </a:t>
            </a:r>
            <a:r>
              <a:rPr lang="en-US" dirty="0" smtClean="0"/>
              <a:t>community</a:t>
            </a:r>
          </a:p>
          <a:p>
            <a:r>
              <a:rPr lang="en-US" dirty="0" smtClean="0"/>
              <a:t>Recipients of good users are more connected</a:t>
            </a:r>
            <a:endParaRPr lang="en-US" dirty="0" smtClean="0"/>
          </a:p>
        </p:txBody>
      </p:sp>
      <p:sp>
        <p:nvSpPr>
          <p:cNvPr id="37" name="Oval 36"/>
          <p:cNvSpPr/>
          <p:nvPr/>
        </p:nvSpPr>
        <p:spPr>
          <a:xfrm>
            <a:off x="6290277" y="2602703"/>
            <a:ext cx="2457068" cy="2315166"/>
          </a:xfrm>
          <a:prstGeom prst="ellipse">
            <a:avLst/>
          </a:prstGeom>
          <a:solidFill>
            <a:schemeClr val="accent6">
              <a:alpha val="12000"/>
            </a:schemeClr>
          </a:solidFill>
          <a:ln w="57150" cmpd="sng">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8" name="Oval 37"/>
          <p:cNvSpPr/>
          <p:nvPr/>
        </p:nvSpPr>
        <p:spPr>
          <a:xfrm rot="20319303">
            <a:off x="7921622" y="3054572"/>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Oval 38"/>
          <p:cNvSpPr/>
          <p:nvPr/>
        </p:nvSpPr>
        <p:spPr>
          <a:xfrm rot="19836816">
            <a:off x="6842608" y="1465915"/>
            <a:ext cx="266700" cy="266700"/>
          </a:xfrm>
          <a:prstGeom prst="ellipse">
            <a:avLst/>
          </a:prstGeom>
          <a:ln w="5715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9" idx="4"/>
            <a:endCxn id="38" idx="0"/>
          </p:cNvCxnSpPr>
          <p:nvPr/>
        </p:nvCxnSpPr>
        <p:spPr>
          <a:xfrm>
            <a:off x="7041392" y="1715457"/>
            <a:ext cx="965043" cy="1348262"/>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
        <p:nvSpPr>
          <p:cNvPr id="42" name="Oval 41"/>
          <p:cNvSpPr/>
          <p:nvPr/>
        </p:nvSpPr>
        <p:spPr>
          <a:xfrm>
            <a:off x="7415029" y="4481473"/>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Oval 43"/>
          <p:cNvSpPr/>
          <p:nvPr/>
        </p:nvSpPr>
        <p:spPr>
          <a:xfrm>
            <a:off x="6604800" y="389509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6" name="Straight Arrow Connector 45"/>
          <p:cNvCxnSpPr>
            <a:stCxn id="39" idx="4"/>
            <a:endCxn id="44" idx="0"/>
          </p:cNvCxnSpPr>
          <p:nvPr/>
        </p:nvCxnSpPr>
        <p:spPr>
          <a:xfrm flipH="1">
            <a:off x="6738150" y="1715457"/>
            <a:ext cx="303242" cy="2179639"/>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2" idx="2"/>
            <a:endCxn id="44" idx="5"/>
          </p:cNvCxnSpPr>
          <p:nvPr/>
        </p:nvCxnSpPr>
        <p:spPr>
          <a:xfrm flipH="1" flipV="1">
            <a:off x="6832443" y="4122739"/>
            <a:ext cx="582586" cy="492084"/>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8" idx="2"/>
            <a:endCxn id="44" idx="0"/>
          </p:cNvCxnSpPr>
          <p:nvPr/>
        </p:nvCxnSpPr>
        <p:spPr>
          <a:xfrm flipH="1">
            <a:off x="6738150" y="3236459"/>
            <a:ext cx="1192619" cy="658637"/>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471007" y="4917869"/>
            <a:ext cx="2822449" cy="492443"/>
          </a:xfrm>
          <a:prstGeom prst="rect">
            <a:avLst/>
          </a:prstGeom>
          <a:noFill/>
          <a:ln w="57150" cmpd="sng">
            <a:noFill/>
          </a:ln>
        </p:spPr>
        <p:txBody>
          <a:bodyPr wrap="square" rtlCol="0">
            <a:spAutoFit/>
          </a:bodyPr>
          <a:lstStyle/>
          <a:p>
            <a:r>
              <a:rPr lang="en-US" sz="2600" b="1" dirty="0" smtClean="0">
                <a:solidFill>
                  <a:schemeClr val="tx1">
                    <a:lumMod val="75000"/>
                    <a:lumOff val="25000"/>
                  </a:schemeClr>
                </a:solidFill>
              </a:rPr>
              <a:t>Recipient set</a:t>
            </a:r>
            <a:endParaRPr lang="en-US" sz="2600" b="1" dirty="0">
              <a:solidFill>
                <a:schemeClr val="tx1">
                  <a:lumMod val="75000"/>
                  <a:lumOff val="25000"/>
                </a:schemeClr>
              </a:solidFill>
            </a:endParaRPr>
          </a:p>
        </p:txBody>
      </p:sp>
      <p:cxnSp>
        <p:nvCxnSpPr>
          <p:cNvPr id="50" name="Straight Arrow Connector 49"/>
          <p:cNvCxnSpPr>
            <a:stCxn id="44" idx="6"/>
            <a:endCxn id="38" idx="4"/>
          </p:cNvCxnSpPr>
          <p:nvPr/>
        </p:nvCxnSpPr>
        <p:spPr>
          <a:xfrm flipV="1">
            <a:off x="6871500" y="3312125"/>
            <a:ext cx="1232009"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51" name="Oval 50"/>
          <p:cNvSpPr/>
          <p:nvPr/>
        </p:nvSpPr>
        <p:spPr>
          <a:xfrm>
            <a:off x="8103509" y="4028446"/>
            <a:ext cx="266700" cy="266700"/>
          </a:xfrm>
          <a:prstGeom prst="ellipse">
            <a:avLst/>
          </a:prstGeom>
          <a:ln w="57150" cmpd="sng"/>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2" name="Straight Arrow Connector 51"/>
          <p:cNvCxnSpPr>
            <a:stCxn id="39" idx="4"/>
            <a:endCxn id="51" idx="1"/>
          </p:cNvCxnSpPr>
          <p:nvPr/>
        </p:nvCxnSpPr>
        <p:spPr>
          <a:xfrm>
            <a:off x="7041392" y="1715457"/>
            <a:ext cx="1101174" cy="2352046"/>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endCxn id="38" idx="4"/>
          </p:cNvCxnSpPr>
          <p:nvPr/>
        </p:nvCxnSpPr>
        <p:spPr>
          <a:xfrm flipH="1" flipV="1">
            <a:off x="8103509" y="3312125"/>
            <a:ext cx="124203" cy="716321"/>
          </a:xfrm>
          <a:prstGeom prst="straightConnector1">
            <a:avLst/>
          </a:prstGeom>
          <a:ln w="57150" cmpd="sng">
            <a:solidFill>
              <a:srgbClr val="00B0F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4"/>
            <a:endCxn id="42" idx="1"/>
          </p:cNvCxnSpPr>
          <p:nvPr/>
        </p:nvCxnSpPr>
        <p:spPr>
          <a:xfrm>
            <a:off x="7041392" y="1715457"/>
            <a:ext cx="412694" cy="2805073"/>
          </a:xfrm>
          <a:prstGeom prst="straightConnector1">
            <a:avLst/>
          </a:prstGeom>
          <a:ln w="57150" cmpd="sng">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739520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low.eps"/>
          <p:cNvPicPr>
            <a:picLocks noGrp="1" noChangeAspect="1"/>
          </p:cNvPicPr>
          <p:nvPr>
            <p:ph idx="1"/>
          </p:nvPr>
        </p:nvPicPr>
        <p:blipFill>
          <a:blip r:embed="rId3">
            <a:extLst>
              <a:ext uri="{28A0092B-C50C-407E-A947-70E740481C1C}">
                <a14:useLocalDpi xmlns:a14="http://schemas.microsoft.com/office/drawing/2010/main" val="0"/>
              </a:ext>
            </a:extLst>
          </a:blip>
          <a:srcRect t="-20355" b="-20355"/>
          <a:stretch>
            <a:fillRect/>
          </a:stretch>
        </p:blipFill>
        <p:spPr>
          <a:xfrm>
            <a:off x="161650" y="1318787"/>
            <a:ext cx="8887704" cy="4887895"/>
          </a:xfrm>
        </p:spPr>
      </p:pic>
      <p:sp>
        <p:nvSpPr>
          <p:cNvPr id="3" name="Title 2"/>
          <p:cNvSpPr>
            <a:spLocks noGrp="1"/>
          </p:cNvSpPr>
          <p:nvPr>
            <p:ph type="title"/>
          </p:nvPr>
        </p:nvSpPr>
        <p:spPr/>
        <p:txBody>
          <a:bodyPr/>
          <a:lstStyle/>
          <a:p>
            <a:r>
              <a:rPr lang="en-US" dirty="0" smtClean="0"/>
              <a:t>Design of SocialWatch</a:t>
            </a:r>
            <a:endParaRPr lang="en-US" dirty="0"/>
          </a:p>
        </p:txBody>
      </p:sp>
    </p:spTree>
    <p:extLst>
      <p:ext uri="{BB962C8B-B14F-4D97-AF65-F5344CB8AC3E}">
        <p14:creationId xmlns:p14="http://schemas.microsoft.com/office/powerpoint/2010/main" val="7170734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Goodness score</a:t>
            </a:r>
          </a:p>
          <a:p>
            <a:pPr lvl="1"/>
            <a:r>
              <a:rPr lang="en-US" dirty="0" smtClean="0"/>
              <a:t>PageRank value in the directed social graph</a:t>
            </a:r>
          </a:p>
          <a:p>
            <a:r>
              <a:rPr lang="en-US" dirty="0" smtClean="0"/>
              <a:t>Badness score</a:t>
            </a:r>
          </a:p>
          <a:p>
            <a:pPr lvl="1"/>
            <a:r>
              <a:rPr lang="en-US" dirty="0" smtClean="0"/>
              <a:t>PageRank value in the </a:t>
            </a:r>
            <a:r>
              <a:rPr lang="en-US" dirty="0" smtClean="0">
                <a:solidFill>
                  <a:srgbClr val="FF0000"/>
                </a:solidFill>
              </a:rPr>
              <a:t>reversed</a:t>
            </a:r>
            <a:r>
              <a:rPr lang="en-US" dirty="0" smtClean="0"/>
              <a:t> directed social graph</a:t>
            </a:r>
          </a:p>
          <a:p>
            <a:r>
              <a:rPr lang="en-US" dirty="0" smtClean="0"/>
              <a:t>Adjust </a:t>
            </a:r>
            <a:r>
              <a:rPr lang="en-US" dirty="0"/>
              <a:t>edge </a:t>
            </a:r>
            <a:r>
              <a:rPr lang="en-US" dirty="0">
                <a:solidFill>
                  <a:srgbClr val="FF0000"/>
                </a:solidFill>
              </a:rPr>
              <a:t>weights</a:t>
            </a:r>
            <a:r>
              <a:rPr lang="en-US" dirty="0"/>
              <a:t> based on </a:t>
            </a:r>
            <a:r>
              <a:rPr lang="en-US" dirty="0" smtClean="0"/>
              <a:t>email exchange patterns</a:t>
            </a:r>
          </a:p>
          <a:p>
            <a:pPr lvl="1"/>
            <a:r>
              <a:rPr lang="en-US" dirty="0" smtClean="0"/>
              <a:t>Propagate more “goodness” to “good” users and more “badness” to “bad” users</a:t>
            </a:r>
            <a:endParaRPr lang="en-US" dirty="0"/>
          </a:p>
        </p:txBody>
      </p:sp>
      <p:sp>
        <p:nvSpPr>
          <p:cNvPr id="3" name="Title 2"/>
          <p:cNvSpPr>
            <a:spLocks noGrp="1"/>
          </p:cNvSpPr>
          <p:nvPr>
            <p:ph type="title"/>
          </p:nvPr>
        </p:nvSpPr>
        <p:spPr/>
        <p:txBody>
          <a:bodyPr>
            <a:normAutofit fontScale="90000"/>
          </a:bodyPr>
          <a:lstStyle/>
          <a:p>
            <a:r>
              <a:rPr lang="en-US" dirty="0" smtClean="0"/>
              <a:t>Computing Goodness/Badness PageRank Score</a:t>
            </a:r>
            <a:endParaRPr lang="en-US" dirty="0"/>
          </a:p>
        </p:txBody>
      </p:sp>
    </p:spTree>
    <p:extLst>
      <p:ext uri="{BB962C8B-B14F-4D97-AF65-F5344CB8AC3E}">
        <p14:creationId xmlns:p14="http://schemas.microsoft.com/office/powerpoint/2010/main" val="151942772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li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prelim.thmx</Template>
  <TotalTime>5542</TotalTime>
  <Words>1963</Words>
  <Application>Microsoft Macintosh PowerPoint</Application>
  <PresentationFormat>On-screen Show (4:3)</PresentationFormat>
  <Paragraphs>185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prelim</vt:lpstr>
      <vt:lpstr>SocialWatch: Detection of Online Service Abuse via Large-Scale Social Graphs</vt:lpstr>
      <vt:lpstr>Arms Race between Attackers and Defenders</vt:lpstr>
      <vt:lpstr>Design Goal of SocialWatch</vt:lpstr>
      <vt:lpstr>Social Graph for Hotmail</vt:lpstr>
      <vt:lpstr>Social Graph for Hotmail</vt:lpstr>
      <vt:lpstr>Intuitions in Leveraging Social Graphs</vt:lpstr>
      <vt:lpstr>Intuitions in Leveraging Social Graphs</vt:lpstr>
      <vt:lpstr>Design of SocialWatch</vt:lpstr>
      <vt:lpstr>Computing Goodness/Badness PageRank Score</vt:lpstr>
      <vt:lpstr>Detecting Attacker-created Accounts</vt:lpstr>
      <vt:lpstr>Computing Social-Affinity Features</vt:lpstr>
      <vt:lpstr>Computing Social-Affinity Features</vt:lpstr>
      <vt:lpstr>Detection Hijacked Accounts</vt:lpstr>
      <vt:lpstr>Implementation and Evaluation</vt:lpstr>
      <vt:lpstr>Conclusions</vt:lpstr>
      <vt:lpstr>Thank you! </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Junxian Huang</dc:creator>
  <cp:lastModifiedBy>Junxian Huang</cp:lastModifiedBy>
  <cp:revision>246</cp:revision>
  <dcterms:created xsi:type="dcterms:W3CDTF">2013-05-01T01:36:02Z</dcterms:created>
  <dcterms:modified xsi:type="dcterms:W3CDTF">2013-05-04T21:58:35Z</dcterms:modified>
</cp:coreProperties>
</file>