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58" r:id="rId3"/>
    <p:sldId id="263" r:id="rId4"/>
    <p:sldId id="259" r:id="rId5"/>
    <p:sldId id="262" r:id="rId6"/>
    <p:sldId id="260" r:id="rId7"/>
    <p:sldId id="272" r:id="rId8"/>
    <p:sldId id="273" r:id="rId9"/>
    <p:sldId id="257" r:id="rId10"/>
    <p:sldId id="275" r:id="rId11"/>
    <p:sldId id="265" r:id="rId12"/>
    <p:sldId id="274" r:id="rId13"/>
    <p:sldId id="266" r:id="rId14"/>
    <p:sldId id="267" r:id="rId15"/>
    <p:sldId id="268"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71" autoAdjust="0"/>
  </p:normalViewPr>
  <p:slideViewPr>
    <p:cSldViewPr snapToGrid="0" snapToObjects="1">
      <p:cViewPr varScale="1">
        <p:scale>
          <a:sx n="89" d="100"/>
          <a:sy n="89" d="100"/>
        </p:scale>
        <p:origin x="-22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FFEE-BB87-CB45-AB9B-37A2DB816B27}" type="datetimeFigureOut">
              <a:rPr lang="en-US" smtClean="0"/>
              <a:t>5/8/13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7CF07-54D0-2344-BBEC-B7F2188A097A}" type="slidenum">
              <a:rPr lang="en-US" smtClean="0"/>
              <a:t>‹#›</a:t>
            </a:fld>
            <a:endParaRPr lang="en-US"/>
          </a:p>
        </p:txBody>
      </p:sp>
    </p:spTree>
    <p:extLst>
      <p:ext uri="{BB962C8B-B14F-4D97-AF65-F5344CB8AC3E}">
        <p14:creationId xmlns:p14="http://schemas.microsoft.com/office/powerpoint/2010/main" val="15684393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Junxian Huang</a:t>
            </a:r>
            <a:r>
              <a:rPr lang="en-US" baseline="0" dirty="0" smtClean="0"/>
              <a:t> and I’m from University of Michigan</a:t>
            </a:r>
            <a:endParaRPr lang="en-US" dirty="0" smtClean="0"/>
          </a:p>
          <a:p>
            <a:endParaRPr lang="en-US" dirty="0" smtClean="0"/>
          </a:p>
          <a:p>
            <a:r>
              <a:rPr lang="en-US" dirty="0" smtClean="0"/>
              <a:t>Today I’m very happy to present our work “SocialWatch: detection of online</a:t>
            </a:r>
            <a:r>
              <a:rPr lang="en-US" baseline="0" dirty="0" smtClean="0"/>
              <a:t> service abuse via large-scale social graphs”.</a:t>
            </a:r>
          </a:p>
          <a:p>
            <a:r>
              <a:rPr lang="en-US" baseline="0" dirty="0" smtClean="0"/>
              <a:t>This work was mostly done when I’m was an intern in Microsoft Research Silicon Valley</a:t>
            </a:r>
            <a:r>
              <a:rPr lang="en-US" baseline="0" dirty="0" smtClean="0"/>
              <a:t>.</a:t>
            </a:r>
          </a:p>
          <a:p>
            <a:r>
              <a:rPr lang="en-US" baseline="0" dirty="0" smtClean="0"/>
              <a:t>It is a joint work by my mentors Yinglian </a:t>
            </a:r>
            <a:r>
              <a:rPr lang="en-US" baseline="0" dirty="0" err="1" smtClean="0"/>
              <a:t>Xie</a:t>
            </a:r>
            <a:r>
              <a:rPr lang="en-US" baseline="0" dirty="0" smtClean="0"/>
              <a:t>, Fang Yu, Qifa </a:t>
            </a:r>
            <a:r>
              <a:rPr lang="en-US" baseline="0" dirty="0" err="1" smtClean="0"/>
              <a:t>Ke</a:t>
            </a:r>
            <a:r>
              <a:rPr lang="en-US" baseline="0" dirty="0" smtClean="0"/>
              <a:t> and Martin </a:t>
            </a:r>
            <a:r>
              <a:rPr lang="en-US" baseline="0" dirty="0" err="1" smtClean="0"/>
              <a:t>Abadi</a:t>
            </a:r>
            <a:r>
              <a:rPr lang="en-US" baseline="0" dirty="0" smtClean="0"/>
              <a:t> from Microsoft Research Silicon Valley, </a:t>
            </a:r>
          </a:p>
          <a:p>
            <a:r>
              <a:rPr lang="en-US" baseline="0" dirty="0" smtClean="0"/>
              <a:t>Eliot </a:t>
            </a:r>
            <a:r>
              <a:rPr lang="en-US" baseline="0" dirty="0" err="1" smtClean="0"/>
              <a:t>Gillum</a:t>
            </a:r>
            <a:r>
              <a:rPr lang="en-US" baseline="0" dirty="0" smtClean="0"/>
              <a:t> from Microsoft’s </a:t>
            </a:r>
            <a:r>
              <a:rPr lang="en-US" baseline="0" dirty="0" err="1" smtClean="0"/>
              <a:t>hotmail</a:t>
            </a:r>
            <a:r>
              <a:rPr lang="en-US" baseline="0" dirty="0" smtClean="0"/>
              <a:t> team, and my advisor Prof. Z. Morley Mao from University of Michigan.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a:t>
            </a:fld>
            <a:endParaRPr lang="en-US"/>
          </a:p>
        </p:txBody>
      </p:sp>
    </p:spTree>
    <p:extLst>
      <p:ext uri="{BB962C8B-B14F-4D97-AF65-F5344CB8AC3E}">
        <p14:creationId xmlns:p14="http://schemas.microsoft.com/office/powerpoint/2010/main" val="29194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goodness and badness score is calculated based on PageRank algorithm.</a:t>
            </a:r>
          </a:p>
          <a:p>
            <a:r>
              <a:rPr lang="en-US" baseline="0" dirty="0" smtClean="0"/>
              <a:t>The goodness is in the directed social graph to capture importance of a user in receiving email.</a:t>
            </a:r>
          </a:p>
          <a:p>
            <a:r>
              <a:rPr lang="en-US" baseline="0" dirty="0" smtClean="0"/>
              <a:t>The badness is the reversed directed social for evaluating the importance of a user in sending email.</a:t>
            </a:r>
          </a:p>
          <a:p>
            <a:r>
              <a:rPr lang="en-US" baseline="0" dirty="0" smtClean="0"/>
              <a:t>We made adjustments to edge weight based on email exchange pattern so that more goodness is propagated to good users and more badness is propagated to bad users.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10</a:t>
            </a:fld>
            <a:endParaRPr lang="en-US"/>
          </a:p>
        </p:txBody>
      </p:sp>
    </p:spTree>
    <p:extLst>
      <p:ext uri="{BB962C8B-B14F-4D97-AF65-F5344CB8AC3E}">
        <p14:creationId xmlns:p14="http://schemas.microsoft.com/office/powerpoint/2010/main" val="246234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detect hijacked accounts, SocialWatch users fine-grained social-affinity features.</a:t>
            </a:r>
          </a:p>
          <a:p>
            <a:r>
              <a:rPr lang="en-US" baseline="0" dirty="0" smtClean="0"/>
              <a:t>We observe that recipients of legitimate users tend to have more direct connectivity and we use the recipient connectivity r to quantify this connectivity.</a:t>
            </a:r>
          </a:p>
          <a:p>
            <a:r>
              <a:rPr lang="en-US" baseline="0" dirty="0" smtClean="0"/>
              <a:t>Recipient connectivity is the fraction of socially connected recipients and in this figure, with blue curve representing good users and red curve representing bad users, we can see a clear separation.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11</a:t>
            </a:fld>
            <a:endParaRPr lang="en-US"/>
          </a:p>
        </p:txBody>
      </p:sp>
    </p:spTree>
    <p:extLst>
      <p:ext uri="{BB962C8B-B14F-4D97-AF65-F5344CB8AC3E}">
        <p14:creationId xmlns:p14="http://schemas.microsoft.com/office/powerpoint/2010/main" val="9444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uses</a:t>
            </a:r>
            <a:r>
              <a:rPr lang="en-US" baseline="0" dirty="0" smtClean="0"/>
              <a:t> another social-affinity feature for detecting hijacked accounts.</a:t>
            </a:r>
          </a:p>
          <a:p>
            <a:r>
              <a:rPr lang="en-US" baseline="0" dirty="0" smtClean="0"/>
              <a:t>Different from the previous feature, this feature quantifies the indirect social connectivity among the recipient set. </a:t>
            </a:r>
          </a:p>
          <a:p>
            <a:r>
              <a:rPr lang="en-US" baseline="0" dirty="0" smtClean="0"/>
              <a:t>This is especially important when dealing with external non-Hotmail users, because the direct connections among them are not in our data set.</a:t>
            </a:r>
          </a:p>
          <a:p>
            <a:r>
              <a:rPr lang="en-US" baseline="0" dirty="0" smtClean="0"/>
              <a:t>Specifically, we use social distance l, which is the mean of all pairwise social distances between any two users in the recipient set.</a:t>
            </a:r>
          </a:p>
          <a:p>
            <a:r>
              <a:rPr lang="en-US" baseline="0" dirty="0" smtClean="0"/>
              <a:t>From this figure, we can also see very different signature between good user set and hijacked user set.</a:t>
            </a:r>
          </a:p>
          <a:p>
            <a:endParaRPr lang="en-US" baseline="0" dirty="0" smtClean="0"/>
          </a:p>
          <a:p>
            <a:r>
              <a:rPr lang="en-US" baseline="0" dirty="0" smtClean="0"/>
              <a:t>Notice that computing all pair-wise shortest paths for large-scale graphs is very challenging and in the paper, we talked about how we calculate it with the help of an approximation algorithm</a:t>
            </a:r>
          </a:p>
        </p:txBody>
      </p:sp>
      <p:sp>
        <p:nvSpPr>
          <p:cNvPr id="4" name="Slide Number Placeholder 3"/>
          <p:cNvSpPr>
            <a:spLocks noGrp="1"/>
          </p:cNvSpPr>
          <p:nvPr>
            <p:ph type="sldNum" sz="quarter" idx="10"/>
          </p:nvPr>
        </p:nvSpPr>
        <p:spPr/>
        <p:txBody>
          <a:bodyPr/>
          <a:lstStyle/>
          <a:p>
            <a:fld id="{7A37CF07-54D0-2344-BBEC-B7F2188A097A}" type="slidenum">
              <a:rPr lang="en-US" smtClean="0"/>
              <a:t>12</a:t>
            </a:fld>
            <a:endParaRPr lang="en-US"/>
          </a:p>
        </p:txBody>
      </p:sp>
    </p:spTree>
    <p:extLst>
      <p:ext uri="{BB962C8B-B14F-4D97-AF65-F5344CB8AC3E}">
        <p14:creationId xmlns:p14="http://schemas.microsoft.com/office/powerpoint/2010/main" val="297577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detects hijacked accounts using two assumptions,</a:t>
            </a:r>
            <a:r>
              <a:rPr lang="en-US" baseline="0" dirty="0" smtClean="0"/>
              <a:t> one with and one without known hijacked accounts.</a:t>
            </a:r>
          </a:p>
          <a:p>
            <a:endParaRPr lang="en-US" baseline="0" dirty="0" smtClean="0"/>
          </a:p>
          <a:p>
            <a:r>
              <a:rPr lang="en-US" baseline="0" dirty="0" smtClean="0"/>
              <a:t>If there is not known hijacked accounts, we use one-tailed hypothesis testing for detection.</a:t>
            </a:r>
          </a:p>
          <a:p>
            <a:r>
              <a:rPr lang="en-US" baseline="0" dirty="0" smtClean="0"/>
              <a:t>This is a standard approach in statistics that given a significance level, we can compute a threshold along each feature dimension based on the data, and with these thresholds, we can classify an account to be hijacked if one of its feature values violates the computed threshold.</a:t>
            </a:r>
          </a:p>
          <a:p>
            <a:endParaRPr lang="en-US" baseline="0" dirty="0" smtClean="0"/>
          </a:p>
          <a:p>
            <a:r>
              <a:rPr lang="en-US" baseline="0" dirty="0" smtClean="0"/>
              <a:t>If there is known hijacked accounts, we use a Bayesian decision framework to detect additional hijacked accounts using training data.</a:t>
            </a:r>
          </a:p>
        </p:txBody>
      </p:sp>
      <p:sp>
        <p:nvSpPr>
          <p:cNvPr id="4" name="Slide Number Placeholder 3"/>
          <p:cNvSpPr>
            <a:spLocks noGrp="1"/>
          </p:cNvSpPr>
          <p:nvPr>
            <p:ph type="sldNum" sz="quarter" idx="10"/>
          </p:nvPr>
        </p:nvSpPr>
        <p:spPr/>
        <p:txBody>
          <a:bodyPr/>
          <a:lstStyle/>
          <a:p>
            <a:fld id="{7A37CF07-54D0-2344-BBEC-B7F2188A097A}" type="slidenum">
              <a:rPr lang="en-US" smtClean="0"/>
              <a:t>13</a:t>
            </a:fld>
            <a:endParaRPr lang="en-US"/>
          </a:p>
        </p:txBody>
      </p:sp>
    </p:spTree>
    <p:extLst>
      <p:ext uri="{BB962C8B-B14F-4D97-AF65-F5344CB8AC3E}">
        <p14:creationId xmlns:p14="http://schemas.microsoft.com/office/powerpoint/2010/main" val="377531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SocialWatch using Microsoft’s </a:t>
            </a:r>
            <a:r>
              <a:rPr lang="en-US" dirty="0" err="1" smtClean="0"/>
              <a:t>DryadLINQ</a:t>
            </a:r>
            <a:r>
              <a:rPr lang="en-US" dirty="0" smtClean="0"/>
              <a:t> framework,</a:t>
            </a:r>
            <a:r>
              <a:rPr lang="en-US" baseline="0" dirty="0" smtClean="0"/>
              <a:t> which is very convenient for processing large-scale data set in parallel.</a:t>
            </a:r>
          </a:p>
          <a:p>
            <a:r>
              <a:rPr lang="en-US" baseline="0" dirty="0" smtClean="0"/>
              <a:t>In our evaluation, SocialWatch runs on a 240-node cluster.</a:t>
            </a:r>
          </a:p>
          <a:p>
            <a:endParaRPr lang="en-US" baseline="0" dirty="0" smtClean="0"/>
          </a:p>
          <a:p>
            <a:r>
              <a:rPr lang="en-US" baseline="0" dirty="0" smtClean="0"/>
              <a:t>In total, SocialWatch detects 57 million attacker-created accounts, and with the </a:t>
            </a:r>
            <a:r>
              <a:rPr lang="en-US" baseline="0" dirty="0" err="1" smtClean="0"/>
              <a:t>groundtruth</a:t>
            </a:r>
            <a:r>
              <a:rPr lang="en-US" baseline="0" dirty="0" smtClean="0"/>
              <a:t> obtained from various data sources, we observe that SocialWatch has very small false detection rate and false negative rate.</a:t>
            </a:r>
          </a:p>
          <a:p>
            <a:endParaRPr lang="en-US" dirty="0" smtClean="0"/>
          </a:p>
          <a:p>
            <a:r>
              <a:rPr lang="en-US" dirty="0" smtClean="0"/>
              <a:t>For hijacked account detection, at a false detection rate of 2%, SocialWatch identifies 2 million hijacked accounts, among which, 1.2 million were not detected previously.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14</a:t>
            </a:fld>
            <a:endParaRPr lang="en-US"/>
          </a:p>
        </p:txBody>
      </p:sp>
    </p:spTree>
    <p:extLst>
      <p:ext uri="{BB962C8B-B14F-4D97-AF65-F5344CB8AC3E}">
        <p14:creationId xmlns:p14="http://schemas.microsoft.com/office/powerpoint/2010/main" val="13759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talk, we talk about SocialWatch, which is an online service protection framework, that uses social connectivity features to detect attacker-created accounts and hijacked accounts at a large scale.</a:t>
            </a:r>
          </a:p>
          <a:p>
            <a:r>
              <a:rPr lang="en-US" baseline="0" dirty="0" smtClean="0"/>
              <a:t>We also demonstrate that SocialWatch is practically deployable and scalable using parallel algorithms with real implementation.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15</a:t>
            </a:fld>
            <a:endParaRPr lang="en-US"/>
          </a:p>
        </p:txBody>
      </p:sp>
    </p:spTree>
    <p:extLst>
      <p:ext uri="{BB962C8B-B14F-4D97-AF65-F5344CB8AC3E}">
        <p14:creationId xmlns:p14="http://schemas.microsoft.com/office/powerpoint/2010/main" val="17671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and I’m glad</a:t>
            </a:r>
            <a:r>
              <a:rPr lang="en-US" baseline="0" dirty="0" smtClean="0"/>
              <a:t> to take questions!</a:t>
            </a:r>
            <a:endParaRPr lang="en-US" dirty="0"/>
          </a:p>
        </p:txBody>
      </p:sp>
      <p:sp>
        <p:nvSpPr>
          <p:cNvPr id="4" name="Slide Number Placeholder 3"/>
          <p:cNvSpPr>
            <a:spLocks noGrp="1"/>
          </p:cNvSpPr>
          <p:nvPr>
            <p:ph type="sldNum" sz="quarter" idx="10"/>
          </p:nvPr>
        </p:nvSpPr>
        <p:spPr/>
        <p:txBody>
          <a:bodyPr/>
          <a:lstStyle/>
          <a:p>
            <a:fld id="{770C1E7F-2EBE-8C44-BCC6-B9D1BC8EB751}" type="slidenum">
              <a:rPr lang="en-US" smtClean="0"/>
              <a:t>16</a:t>
            </a:fld>
            <a:endParaRPr lang="en-US"/>
          </a:p>
        </p:txBody>
      </p:sp>
    </p:spTree>
    <p:extLst>
      <p:ext uri="{BB962C8B-B14F-4D97-AF65-F5344CB8AC3E}">
        <p14:creationId xmlns:p14="http://schemas.microsoft.com/office/powerpoint/2010/main" val="24337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a:t>
            </a:r>
            <a:r>
              <a:rPr lang="en-US" baseline="0" dirty="0" smtClean="0"/>
              <a:t> a long history of arms race between attackers and defenders in various online service system, such as email system, and other social networking systems.</a:t>
            </a:r>
          </a:p>
          <a:p>
            <a:r>
              <a:rPr lang="en-US" baseline="0" dirty="0" smtClean="0"/>
              <a:t>For example, in </a:t>
            </a:r>
            <a:r>
              <a:rPr lang="en-US" baseline="0" dirty="0" err="1" smtClean="0"/>
              <a:t>hotmail</a:t>
            </a:r>
            <a:r>
              <a:rPr lang="en-US" baseline="0" dirty="0" smtClean="0"/>
              <a:t>, there are a large number malicious accounts, and most of them them are attacker-created accounts for sending spamming emails, and other malicious contents.</a:t>
            </a:r>
          </a:p>
          <a:p>
            <a:r>
              <a:rPr lang="en-US" baseline="0" dirty="0" smtClean="0"/>
              <a:t>There are also many hijacked accounts, that originally belong to legitimate users, and later got compromised by attackers, many of these hijacked remain unknown.</a:t>
            </a:r>
          </a:p>
          <a:p>
            <a:r>
              <a:rPr lang="en-US" baseline="0" dirty="0" smtClean="0"/>
              <a:t>To make things worse, these attackers, driven by financial incentives, are constantly evolving with more advanced counter-strategies.</a:t>
            </a:r>
          </a:p>
          <a:p>
            <a:endParaRPr lang="en-US" baseline="0" dirty="0" smtClean="0"/>
          </a:p>
          <a:p>
            <a:r>
              <a:rPr lang="en-US" baseline="0" dirty="0" smtClean="0"/>
              <a:t>In this work, we aim at detecting these attackers with the help of the powerful social graph.</a:t>
            </a:r>
          </a:p>
          <a:p>
            <a:r>
              <a:rPr lang="en-US" baseline="0" dirty="0" smtClean="0"/>
              <a:t>For service providers such as Microsoft, Facebook and Google, they are able to build a centralized social graph that can capture both local and global graph features.</a:t>
            </a:r>
          </a:p>
          <a:p>
            <a:r>
              <a:rPr lang="en-US" baseline="0" dirty="0" smtClean="0"/>
              <a:t>Given that it is generally very hard for attackers to manipulate the overall graph pattern, especially for large-scale graph, the graph features are considered to be more robust and harder for attackers to bypass.</a:t>
            </a:r>
          </a:p>
          <a:p>
            <a:endParaRPr lang="en-US" baseline="0" dirty="0" smtClean="0"/>
          </a:p>
          <a:p>
            <a:r>
              <a:rPr lang="en-US" baseline="0" dirty="0" smtClean="0"/>
              <a:t>However, it is not straightforward to detect malicious accounts via social graphs.</a:t>
            </a:r>
          </a:p>
          <a:p>
            <a:pPr marL="0" indent="0">
              <a:buNone/>
            </a:pPr>
            <a:r>
              <a:rPr lang="en-US" baseline="0" dirty="0" smtClean="0"/>
              <a:t>1. Hijacked accounts may have mixed behaviors, as the owner of the accounts are not aware that his/her accounts has been hijacked.</a:t>
            </a:r>
          </a:p>
          <a:p>
            <a:pPr marL="0" indent="0">
              <a:buNone/>
            </a:pPr>
            <a:r>
              <a:rPr lang="en-US" baseline="0" dirty="0" smtClean="0"/>
              <a:t>2. Take email system for example, the social graph any service provider can build is incomplete, because although we have perfect knowledge about any internal account, there is no information known among external accounts. This problem does not exist for other types of closed social networking systems, such as Facebook and Twitter.</a:t>
            </a:r>
          </a:p>
          <a:p>
            <a:pPr marL="0" indent="0">
              <a:buNone/>
            </a:pPr>
            <a:r>
              <a:rPr lang="en-US" baseline="0" dirty="0" smtClean="0"/>
              <a:t>3. The enormous graph size requires efficient parallel algorithms to make any solution practical.</a:t>
            </a:r>
          </a:p>
          <a:p>
            <a:pPr marL="0" indent="0">
              <a:buNone/>
            </a:pP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2</a:t>
            </a:fld>
            <a:endParaRPr lang="en-US" dirty="0"/>
          </a:p>
        </p:txBody>
      </p:sp>
    </p:spTree>
    <p:extLst>
      <p:ext uri="{BB962C8B-B14F-4D97-AF65-F5344CB8AC3E}">
        <p14:creationId xmlns:p14="http://schemas.microsoft.com/office/powerpoint/2010/main" val="23299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work, we make the following contributions:</a:t>
            </a:r>
          </a:p>
          <a:p>
            <a:r>
              <a:rPr lang="en-US" baseline="0" dirty="0" smtClean="0"/>
              <a:t>1. In terms of methodology, we uses both local and global graph features for detecting malicious accounts. These graph features are demonstrated to be more robust and more fundamental, making them hard for attackers to bypass.</a:t>
            </a:r>
          </a:p>
          <a:p>
            <a:endParaRPr lang="en-US" baseline="0" dirty="0" smtClean="0"/>
          </a:p>
          <a:p>
            <a:r>
              <a:rPr lang="en-US" dirty="0" smtClean="0"/>
              <a:t>2. We implement</a:t>
            </a:r>
            <a:r>
              <a:rPr lang="en-US" baseline="0" dirty="0" smtClean="0"/>
              <a:t> the whole SocialWatch system using distributed parallel algorithms. We run SocialWatch on a cluster and demonstrate its practicality and scalability for large-scale social graphs</a:t>
            </a:r>
          </a:p>
          <a:p>
            <a:endParaRPr lang="en-US" baseline="0" dirty="0" smtClean="0"/>
          </a:p>
          <a:p>
            <a:r>
              <a:rPr lang="en-US" baseline="0" dirty="0" smtClean="0"/>
              <a:t>3. Last, we evaluate SocialWatch with a representative real-world data set with hundreds of millions of users covering over two years.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3</a:t>
            </a:fld>
            <a:endParaRPr lang="en-US"/>
          </a:p>
        </p:txBody>
      </p:sp>
    </p:spTree>
    <p:extLst>
      <p:ext uri="{BB962C8B-B14F-4D97-AF65-F5344CB8AC3E}">
        <p14:creationId xmlns:p14="http://schemas.microsoft.com/office/powerpoint/2010/main" val="20473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takes Hotmail as an example,</a:t>
            </a:r>
            <a:r>
              <a:rPr lang="en-US" baseline="0" dirty="0" smtClean="0"/>
              <a:t> however, our methodology is general enough that it can apply to other email systems, and other online social network systems.</a:t>
            </a:r>
          </a:p>
          <a:p>
            <a:endParaRPr lang="en-US" baseline="0" dirty="0" smtClean="0"/>
          </a:p>
          <a:p>
            <a:r>
              <a:rPr lang="en-US" baseline="0" dirty="0" smtClean="0"/>
              <a:t>We model the email communication as a social graph, where each vertex is an email account, and each directed edge represents a user send emails to another user.</a:t>
            </a:r>
          </a:p>
          <a:p>
            <a:endParaRPr lang="en-US" baseline="0" dirty="0" smtClean="0"/>
          </a:p>
          <a:p>
            <a:r>
              <a:rPr lang="en-US" baseline="0" dirty="0" smtClean="0"/>
              <a:t>If two users mutually send/receive emails from each other, we use undirected edge to represent their friendship.</a:t>
            </a:r>
          </a:p>
          <a:p>
            <a:r>
              <a:rPr lang="en-US" baseline="0" dirty="0" smtClean="0"/>
              <a:t>For undirected edge, we conservatively require the a mutual exchange of at least 2 emails considering that some users may accidentally reply to a spamming account.</a:t>
            </a:r>
          </a:p>
        </p:txBody>
      </p:sp>
      <p:sp>
        <p:nvSpPr>
          <p:cNvPr id="4" name="Slide Number Placeholder 3"/>
          <p:cNvSpPr>
            <a:spLocks noGrp="1"/>
          </p:cNvSpPr>
          <p:nvPr>
            <p:ph type="sldNum" sz="quarter" idx="10"/>
          </p:nvPr>
        </p:nvSpPr>
        <p:spPr/>
        <p:txBody>
          <a:bodyPr/>
          <a:lstStyle/>
          <a:p>
            <a:fld id="{8300F8BC-3A7C-4840-BF05-D2F7D01F9C22}" type="slidenum">
              <a:rPr lang="en-US" smtClean="0"/>
              <a:pPr/>
              <a:t>4</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set we studied covers a set of sampled </a:t>
            </a:r>
            <a:r>
              <a:rPr lang="en-US" baseline="0" dirty="0" err="1" smtClean="0"/>
              <a:t>hotmail</a:t>
            </a:r>
            <a:r>
              <a:rPr lang="en-US" baseline="0" dirty="0" smtClean="0"/>
              <a:t> user accounts for about 2.5 years.</a:t>
            </a:r>
          </a:p>
          <a:p>
            <a:r>
              <a:rPr lang="en-US" baseline="0" dirty="0" smtClean="0"/>
              <a:t>There are 680 million accounts in total, with 5.7 billion directed edges and 440 million undirected edges.</a:t>
            </a:r>
          </a:p>
          <a:p>
            <a:r>
              <a:rPr lang="en-US" baseline="0" dirty="0" smtClean="0"/>
              <a:t>This is a very large-scale graph to handle. It is also a representative data set to evaluate SocialWatch.</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5</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these graph, we use some important intuitions to help us identify the key social features of different accounts.</a:t>
            </a:r>
          </a:p>
          <a:p>
            <a:endParaRPr lang="en-US" baseline="0" dirty="0" smtClean="0"/>
          </a:p>
          <a:p>
            <a:r>
              <a:rPr lang="en-US" baseline="0" dirty="0" smtClean="0"/>
              <a:t>Good users usually send emails to other good users. </a:t>
            </a:r>
          </a:p>
          <a:p>
            <a:r>
              <a:rPr lang="en-US" baseline="0" dirty="0" smtClean="0"/>
              <a:t>And sending emails to bad users is suspicious.</a:t>
            </a:r>
          </a:p>
          <a:p>
            <a:r>
              <a:rPr lang="en-US" baseline="0" dirty="0" smtClean="0"/>
              <a:t>Good users usually form a community represented by the green circle in the figure. Given that bad users can’t control good users to send email to them, it is relatively hard for bad users to enter good users’ community.</a:t>
            </a:r>
          </a:p>
          <a:p>
            <a:endParaRPr lang="en-US" baseline="0" dirty="0" smtClean="0"/>
          </a:p>
          <a:p>
            <a:r>
              <a:rPr lang="en-US" baseline="0" dirty="0" smtClean="0"/>
              <a:t>SocialWatch uses degree and PageRank based detection following these intuitions.</a:t>
            </a:r>
          </a:p>
        </p:txBody>
      </p:sp>
      <p:sp>
        <p:nvSpPr>
          <p:cNvPr id="4" name="Slide Number Placeholder 3"/>
          <p:cNvSpPr>
            <a:spLocks noGrp="1"/>
          </p:cNvSpPr>
          <p:nvPr>
            <p:ph type="sldNum" sz="quarter" idx="10"/>
          </p:nvPr>
        </p:nvSpPr>
        <p:spPr/>
        <p:txBody>
          <a:bodyPr/>
          <a:lstStyle/>
          <a:p>
            <a:fld id="{8300F8BC-3A7C-4840-BF05-D2F7D01F9C22}" type="slidenum">
              <a:rPr lang="en-US" smtClean="0"/>
              <a:pPr/>
              <a:t>6</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we consider</a:t>
            </a:r>
            <a:r>
              <a:rPr lang="en-US" baseline="0" dirty="0" smtClean="0"/>
              <a:t> the recipient set of a user, represented by the big circle in this figure, the recipient set of a good user are more connected</a:t>
            </a:r>
          </a:p>
          <a:p>
            <a:r>
              <a:rPr lang="en-US" baseline="0" dirty="0" smtClean="0"/>
              <a:t>than that of a bad user, because it is hard for attackers to figure out the friendship relationship between any two good users.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SocialWatch uses social-affinity based detection following this intuition</a:t>
            </a:r>
          </a:p>
          <a:p>
            <a:endParaRPr lang="en-US"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7</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these intuitions, we design SocialWatch</a:t>
            </a:r>
            <a:r>
              <a:rPr lang="en-US" baseline="0" dirty="0" smtClean="0"/>
              <a:t> illustrated in this figure.</a:t>
            </a:r>
          </a:p>
          <a:p>
            <a:endParaRPr lang="en-US" baseline="0" dirty="0" smtClean="0"/>
          </a:p>
          <a:p>
            <a:r>
              <a:rPr lang="en-US" baseline="0" dirty="0" smtClean="0"/>
              <a:t>We use very conservative thresholds to filter inactive accounts, because for these accounts, there is no sufficient information to judge its nature.</a:t>
            </a:r>
          </a:p>
          <a:p>
            <a:endParaRPr lang="en-US" baseline="0" dirty="0" smtClean="0"/>
          </a:p>
          <a:p>
            <a:r>
              <a:rPr lang="en-US" baseline="0" dirty="0" smtClean="0"/>
              <a:t>Then we use a degree and PageRank based detection to identify attacker-created accounts. However, hijacked accounts may bypass such detection due to their mixed behavior.</a:t>
            </a:r>
          </a:p>
          <a:p>
            <a:r>
              <a:rPr lang="en-US" baseline="0" dirty="0" smtClean="0"/>
              <a:t>We use more fine-grained and more computation-intensive social-affinity based detection to detect hijacked accounts.</a:t>
            </a:r>
          </a:p>
          <a:p>
            <a:r>
              <a:rPr lang="en-US" baseline="0" dirty="0" smtClean="0"/>
              <a:t>And finally, we are able to filter out legitimate accounts.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8</a:t>
            </a:fld>
            <a:endParaRPr lang="en-US"/>
          </a:p>
        </p:txBody>
      </p:sp>
    </p:spTree>
    <p:extLst>
      <p:ext uri="{BB962C8B-B14F-4D97-AF65-F5344CB8AC3E}">
        <p14:creationId xmlns:p14="http://schemas.microsoft.com/office/powerpoint/2010/main" val="36784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detect attacker-created</a:t>
            </a:r>
            <a:r>
              <a:rPr lang="en-US" baseline="0" dirty="0" smtClean="0"/>
              <a:t> accounts, SocialWatch first uses two graph features.</a:t>
            </a:r>
          </a:p>
          <a:p>
            <a:r>
              <a:rPr lang="en-US" baseline="0" dirty="0" smtClean="0"/>
              <a:t>Degree is a local graph feature which captures the sending/receiving of an account.</a:t>
            </a:r>
          </a:p>
          <a:p>
            <a:r>
              <a:rPr lang="en-US" baseline="0" dirty="0" smtClean="0"/>
              <a:t>SocialWatch also uses PageRank scores to capture the global weight of a node in the overall graph.</a:t>
            </a:r>
          </a:p>
          <a:p>
            <a:endParaRPr lang="en-US" baseline="0" dirty="0" smtClean="0"/>
          </a:p>
          <a:p>
            <a:r>
              <a:rPr lang="en-US" baseline="0" dirty="0" smtClean="0"/>
              <a:t>SocialWatch will first identify the more aggressive spamming accounts with high out degree and low response rates.</a:t>
            </a:r>
          </a:p>
          <a:p>
            <a:r>
              <a:rPr lang="en-US" baseline="0" dirty="0" smtClean="0"/>
              <a:t>And then detect less aggressive spamming accounts using the badness-goodness ratio</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9</a:t>
            </a:fld>
            <a:endParaRPr lang="en-US"/>
          </a:p>
        </p:txBody>
      </p:sp>
    </p:spTree>
    <p:extLst>
      <p:ext uri="{BB962C8B-B14F-4D97-AF65-F5344CB8AC3E}">
        <p14:creationId xmlns:p14="http://schemas.microsoft.com/office/powerpoint/2010/main" val="266122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1A92358-5CAB-014B-88B3-D8485239CAB2}" type="datetimeFigureOut">
              <a:rPr lang="en-US" smtClean="0"/>
              <a:t>5/8/13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5924F6D-4FCD-2B4A-82DA-6683588BD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A92358-5CAB-014B-88B3-D8485239CAB2}" type="datetimeFigureOut">
              <a:rPr lang="en-US" smtClean="0"/>
              <a:t>5/8/13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A92358-5CAB-014B-88B3-D8485239CAB2}" type="datetimeFigureOut">
              <a:rPr lang="en-US" smtClean="0"/>
              <a:t>5/8/13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24F6D-4FCD-2B4A-82DA-6683588BDCA8}"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92358-5CAB-014B-88B3-D8485239CAB2}" type="datetimeFigureOut">
              <a:rPr lang="en-US" smtClean="0"/>
              <a:t>5/8/13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5924F6D-4FCD-2B4A-82DA-6683588BDC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1A92358-5CAB-014B-88B3-D8485239CAB2}" type="datetimeFigureOut">
              <a:rPr lang="en-US" smtClean="0"/>
              <a:t>5/8/13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F5924F6D-4FCD-2B4A-82DA-6683588BD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47835"/>
            <a:ext cx="9143999" cy="1634480"/>
          </a:xfrm>
        </p:spPr>
        <p:txBody>
          <a:bodyPr>
            <a:noAutofit/>
          </a:bodyPr>
          <a:lstStyle/>
          <a:p>
            <a:pPr algn="ctr"/>
            <a:r>
              <a:rPr lang="en-US" sz="3600" b="1" dirty="0" smtClean="0"/>
              <a:t>SocialWatch</a:t>
            </a:r>
            <a:r>
              <a:rPr lang="en-US" sz="3600" dirty="0" smtClean="0"/>
              <a:t>: Detection of Online Service Abuse via Large-Scale Social Graphs</a:t>
            </a:r>
            <a:endParaRPr lang="en-US" sz="3600" dirty="0"/>
          </a:p>
        </p:txBody>
      </p:sp>
      <p:sp>
        <p:nvSpPr>
          <p:cNvPr id="3" name="Subtitle 2"/>
          <p:cNvSpPr>
            <a:spLocks noGrp="1"/>
          </p:cNvSpPr>
          <p:nvPr>
            <p:ph type="subTitle" idx="1"/>
          </p:nvPr>
        </p:nvSpPr>
        <p:spPr>
          <a:xfrm>
            <a:off x="61065" y="3190174"/>
            <a:ext cx="9009662" cy="1752600"/>
          </a:xfrm>
        </p:spPr>
        <p:txBody>
          <a:bodyPr>
            <a:normAutofit/>
          </a:bodyPr>
          <a:lstStyle/>
          <a:p>
            <a:pPr algn="ctr"/>
            <a:r>
              <a:rPr lang="en-US" dirty="0" smtClean="0">
                <a:solidFill>
                  <a:srgbClr val="3366FF"/>
                </a:solidFill>
              </a:rPr>
              <a:t>Junxian Huang</a:t>
            </a:r>
            <a:r>
              <a:rPr lang="en-US" baseline="30000" dirty="0" smtClean="0">
                <a:solidFill>
                  <a:schemeClr val="accent4">
                    <a:lumMod val="50000"/>
                  </a:schemeClr>
                </a:solidFill>
              </a:rPr>
              <a:t>1</a:t>
            </a:r>
            <a:r>
              <a:rPr lang="en-US" dirty="0">
                <a:solidFill>
                  <a:schemeClr val="accent4">
                    <a:lumMod val="50000"/>
                  </a:schemeClr>
                </a:solidFill>
              </a:rPr>
              <a:t> </a:t>
            </a:r>
            <a:r>
              <a:rPr lang="en-US" dirty="0" smtClean="0">
                <a:solidFill>
                  <a:schemeClr val="accent4">
                    <a:lumMod val="50000"/>
                  </a:schemeClr>
                </a:solidFill>
              </a:rPr>
              <a:t> Yinglian Xie</a:t>
            </a:r>
            <a:r>
              <a:rPr lang="en-US" baseline="30000" dirty="0" smtClean="0">
                <a:solidFill>
                  <a:schemeClr val="accent4">
                    <a:lumMod val="50000"/>
                  </a:schemeClr>
                </a:solidFill>
              </a:rPr>
              <a:t>2</a:t>
            </a:r>
            <a:r>
              <a:rPr lang="en-US" dirty="0">
                <a:solidFill>
                  <a:schemeClr val="accent4">
                    <a:lumMod val="50000"/>
                  </a:schemeClr>
                </a:solidFill>
              </a:rPr>
              <a:t> </a:t>
            </a:r>
            <a:r>
              <a:rPr lang="en-US" dirty="0" smtClean="0">
                <a:solidFill>
                  <a:schemeClr val="accent4">
                    <a:lumMod val="50000"/>
                  </a:schemeClr>
                </a:solidFill>
              </a:rPr>
              <a:t> Fang Yu</a:t>
            </a:r>
            <a:r>
              <a:rPr lang="en-US" baseline="30000" dirty="0" smtClean="0">
                <a:solidFill>
                  <a:schemeClr val="accent4">
                    <a:lumMod val="50000"/>
                  </a:schemeClr>
                </a:solidFill>
              </a:rPr>
              <a:t>2</a:t>
            </a:r>
            <a:endParaRPr lang="en-US" dirty="0" smtClean="0">
              <a:solidFill>
                <a:schemeClr val="accent4">
                  <a:lumMod val="50000"/>
                </a:schemeClr>
              </a:solidFill>
            </a:endParaRPr>
          </a:p>
          <a:p>
            <a:pPr algn="ctr"/>
            <a:r>
              <a:rPr lang="en-US" dirty="0" smtClean="0">
                <a:solidFill>
                  <a:schemeClr val="accent4">
                    <a:lumMod val="50000"/>
                  </a:schemeClr>
                </a:solidFill>
              </a:rPr>
              <a:t>Qifa Ke</a:t>
            </a:r>
            <a:r>
              <a:rPr lang="en-US" baseline="30000" dirty="0" smtClean="0">
                <a:solidFill>
                  <a:schemeClr val="accent4">
                    <a:lumMod val="50000"/>
                  </a:schemeClr>
                </a:solidFill>
              </a:rPr>
              <a:t>2</a:t>
            </a:r>
            <a:r>
              <a:rPr lang="en-US" dirty="0" smtClean="0">
                <a:solidFill>
                  <a:schemeClr val="accent4">
                    <a:lumMod val="50000"/>
                  </a:schemeClr>
                </a:solidFill>
              </a:rPr>
              <a:t>  Martín Abadi</a:t>
            </a:r>
            <a:r>
              <a:rPr lang="en-US" baseline="30000" dirty="0" smtClean="0">
                <a:solidFill>
                  <a:schemeClr val="accent4">
                    <a:lumMod val="50000"/>
                  </a:schemeClr>
                </a:solidFill>
              </a:rPr>
              <a:t>2</a:t>
            </a:r>
            <a:r>
              <a:rPr lang="en-US" dirty="0" smtClean="0">
                <a:solidFill>
                  <a:schemeClr val="accent4">
                    <a:lumMod val="50000"/>
                  </a:schemeClr>
                </a:solidFill>
              </a:rPr>
              <a:t>  Eliot Gillum</a:t>
            </a:r>
            <a:r>
              <a:rPr lang="en-US" baseline="30000" dirty="0" smtClean="0">
                <a:solidFill>
                  <a:schemeClr val="accent4">
                    <a:lumMod val="50000"/>
                  </a:schemeClr>
                </a:solidFill>
              </a:rPr>
              <a:t>3</a:t>
            </a:r>
            <a:r>
              <a:rPr lang="en-US" dirty="0" smtClean="0">
                <a:solidFill>
                  <a:schemeClr val="accent4">
                    <a:lumMod val="50000"/>
                  </a:schemeClr>
                </a:solidFill>
              </a:rPr>
              <a:t>  Z. Morley Mao</a:t>
            </a:r>
            <a:r>
              <a:rPr lang="en-US" baseline="30000" dirty="0" smtClean="0">
                <a:solidFill>
                  <a:schemeClr val="accent4">
                    <a:lumMod val="50000"/>
                  </a:schemeClr>
                </a:solidFill>
              </a:rPr>
              <a:t>1</a:t>
            </a:r>
            <a:endParaRPr lang="en-US" dirty="0" smtClean="0">
              <a:solidFill>
                <a:schemeClr val="accent4">
                  <a:lumMod val="50000"/>
                </a:schemeClr>
              </a:solidFill>
            </a:endParaRPr>
          </a:p>
          <a:p>
            <a:pPr algn="ctr"/>
            <a:r>
              <a:rPr lang="en-US" sz="2300" i="1" baseline="30000" dirty="0" smtClean="0">
                <a:solidFill>
                  <a:schemeClr val="tx1">
                    <a:lumMod val="65000"/>
                    <a:lumOff val="35000"/>
                  </a:schemeClr>
                </a:solidFill>
              </a:rPr>
              <a:t>1</a:t>
            </a:r>
            <a:r>
              <a:rPr lang="en-US" sz="2300" i="1" dirty="0" smtClean="0">
                <a:solidFill>
                  <a:schemeClr val="tx1">
                    <a:lumMod val="65000"/>
                    <a:lumOff val="35000"/>
                  </a:schemeClr>
                </a:solidFill>
              </a:rPr>
              <a:t>University of Michigan    </a:t>
            </a:r>
            <a:r>
              <a:rPr lang="en-US" sz="2300" i="1" baseline="30000" dirty="0" smtClean="0">
                <a:solidFill>
                  <a:schemeClr val="tx1">
                    <a:lumMod val="65000"/>
                    <a:lumOff val="35000"/>
                  </a:schemeClr>
                </a:solidFill>
              </a:rPr>
              <a:t>2</a:t>
            </a:r>
            <a:r>
              <a:rPr lang="en-US" sz="2300" i="1" dirty="0" smtClean="0">
                <a:solidFill>
                  <a:schemeClr val="tx1">
                    <a:lumMod val="65000"/>
                    <a:lumOff val="35000"/>
                  </a:schemeClr>
                </a:solidFill>
              </a:rPr>
              <a:t>Microsoft Research Silicon Valley </a:t>
            </a:r>
            <a:r>
              <a:rPr lang="en-US" sz="2300" i="1" baseline="30000" dirty="0" smtClean="0">
                <a:solidFill>
                  <a:schemeClr val="tx1">
                    <a:lumMod val="65000"/>
                    <a:lumOff val="35000"/>
                  </a:schemeClr>
                </a:solidFill>
              </a:rPr>
              <a:t>3</a:t>
            </a:r>
            <a:r>
              <a:rPr lang="en-US" sz="2300" i="1" dirty="0" smtClean="0">
                <a:solidFill>
                  <a:schemeClr val="tx1">
                    <a:lumMod val="65000"/>
                    <a:lumOff val="35000"/>
                  </a:schemeClr>
                </a:solidFill>
              </a:rPr>
              <a:t>Microsoft Corporation</a:t>
            </a:r>
            <a:endParaRPr lang="en-US" sz="2300" i="1"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6032901" y="36634"/>
            <a:ext cx="3086674" cy="861146"/>
          </a:xfrm>
          <a:prstGeom prst="rect">
            <a:avLst/>
          </a:prstGeom>
        </p:spPr>
      </p:pic>
      <p:pic>
        <p:nvPicPr>
          <p:cNvPr id="5" name="Picture 4"/>
          <p:cNvPicPr>
            <a:picLocks noChangeAspect="1"/>
          </p:cNvPicPr>
          <p:nvPr/>
        </p:nvPicPr>
        <p:blipFill>
          <a:blip r:embed="rId4"/>
          <a:stretch>
            <a:fillRect/>
          </a:stretch>
        </p:blipFill>
        <p:spPr>
          <a:xfrm>
            <a:off x="0" y="12212"/>
            <a:ext cx="1365897" cy="1314630"/>
          </a:xfrm>
          <a:prstGeom prst="rect">
            <a:avLst/>
          </a:prstGeom>
        </p:spPr>
      </p:pic>
      <p:sp>
        <p:nvSpPr>
          <p:cNvPr id="6" name="TextBox 5"/>
          <p:cNvSpPr txBox="1"/>
          <p:nvPr/>
        </p:nvSpPr>
        <p:spPr>
          <a:xfrm>
            <a:off x="2906540" y="6247451"/>
            <a:ext cx="3438161" cy="584776"/>
          </a:xfrm>
          <a:prstGeom prst="rect">
            <a:avLst/>
          </a:prstGeom>
          <a:noFill/>
        </p:spPr>
        <p:txBody>
          <a:bodyPr wrap="none" rtlCol="0">
            <a:spAutoFit/>
          </a:bodyPr>
          <a:lstStyle/>
          <a:p>
            <a:r>
              <a:rPr lang="en-US" sz="3200" b="1" dirty="0" smtClean="0">
                <a:solidFill>
                  <a:schemeClr val="bg1"/>
                </a:solidFill>
                <a:latin typeface="Arial Black"/>
                <a:cs typeface="Arial Black"/>
              </a:rPr>
              <a:t>ASIACCS 2013</a:t>
            </a:r>
            <a:endParaRPr lang="en-US" sz="3200" b="1" dirty="0">
              <a:solidFill>
                <a:schemeClr val="bg1"/>
              </a:solidFill>
              <a:latin typeface="Arial Black"/>
              <a:cs typeface="Arial Black"/>
            </a:endParaRPr>
          </a:p>
        </p:txBody>
      </p:sp>
    </p:spTree>
    <p:extLst>
      <p:ext uri="{BB962C8B-B14F-4D97-AF65-F5344CB8AC3E}">
        <p14:creationId xmlns:p14="http://schemas.microsoft.com/office/powerpoint/2010/main" val="17890222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Goodness score</a:t>
            </a:r>
          </a:p>
          <a:p>
            <a:pPr lvl="1"/>
            <a:r>
              <a:rPr lang="en-US" dirty="0" smtClean="0"/>
              <a:t>PageRank value in the directed social graph</a:t>
            </a:r>
          </a:p>
          <a:p>
            <a:r>
              <a:rPr lang="en-US" dirty="0" smtClean="0"/>
              <a:t>Badness score</a:t>
            </a:r>
          </a:p>
          <a:p>
            <a:pPr lvl="1"/>
            <a:r>
              <a:rPr lang="en-US" dirty="0" smtClean="0"/>
              <a:t>PageRank value in the </a:t>
            </a:r>
            <a:r>
              <a:rPr lang="en-US" dirty="0" smtClean="0">
                <a:solidFill>
                  <a:srgbClr val="FF0000"/>
                </a:solidFill>
              </a:rPr>
              <a:t>reversed</a:t>
            </a:r>
            <a:r>
              <a:rPr lang="en-US" dirty="0" smtClean="0"/>
              <a:t> directed social graph</a:t>
            </a:r>
          </a:p>
          <a:p>
            <a:r>
              <a:rPr lang="en-US" dirty="0" smtClean="0"/>
              <a:t>Adjust </a:t>
            </a:r>
            <a:r>
              <a:rPr lang="en-US" dirty="0"/>
              <a:t>edge </a:t>
            </a:r>
            <a:r>
              <a:rPr lang="en-US" dirty="0">
                <a:solidFill>
                  <a:srgbClr val="FF0000"/>
                </a:solidFill>
              </a:rPr>
              <a:t>weights</a:t>
            </a:r>
            <a:r>
              <a:rPr lang="en-US" dirty="0"/>
              <a:t> based on </a:t>
            </a:r>
            <a:r>
              <a:rPr lang="en-US" dirty="0" smtClean="0"/>
              <a:t>email exchange patterns</a:t>
            </a:r>
          </a:p>
          <a:p>
            <a:pPr lvl="1"/>
            <a:r>
              <a:rPr lang="en-US" dirty="0" smtClean="0"/>
              <a:t>Propagate more “goodness” to “good” users and more “badness” to “bad” users</a:t>
            </a:r>
            <a:endParaRPr lang="en-US" dirty="0"/>
          </a:p>
        </p:txBody>
      </p:sp>
      <p:sp>
        <p:nvSpPr>
          <p:cNvPr id="3" name="Title 2"/>
          <p:cNvSpPr>
            <a:spLocks noGrp="1"/>
          </p:cNvSpPr>
          <p:nvPr>
            <p:ph type="title"/>
          </p:nvPr>
        </p:nvSpPr>
        <p:spPr/>
        <p:txBody>
          <a:bodyPr>
            <a:normAutofit fontScale="90000"/>
          </a:bodyPr>
          <a:lstStyle/>
          <a:p>
            <a:r>
              <a:rPr lang="en-US" dirty="0" smtClean="0"/>
              <a:t>Computing Goodness/Badness PageRank Score</a:t>
            </a:r>
            <a:endParaRPr lang="en-US" dirty="0"/>
          </a:p>
        </p:txBody>
      </p:sp>
    </p:spTree>
    <p:extLst>
      <p:ext uri="{BB962C8B-B14F-4D97-AF65-F5344CB8AC3E}">
        <p14:creationId xmlns:p14="http://schemas.microsoft.com/office/powerpoint/2010/main" val="11569027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1017310"/>
            <a:ext cx="8229600" cy="4525963"/>
          </a:xfrm>
        </p:spPr>
        <p:txBody>
          <a:bodyPr/>
          <a:lstStyle/>
          <a:p>
            <a:r>
              <a:rPr lang="en-US" dirty="0" smtClean="0"/>
              <a:t>Intuition</a:t>
            </a:r>
          </a:p>
          <a:p>
            <a:pPr lvl="1"/>
            <a:r>
              <a:rPr lang="en-US" dirty="0" smtClean="0"/>
              <a:t>Recipients of legitimate users tend to have more direct connectivity</a:t>
            </a:r>
          </a:p>
          <a:p>
            <a:r>
              <a:rPr lang="en-US" dirty="0" smtClean="0"/>
              <a:t>Recipient connectivity </a:t>
            </a:r>
            <a:r>
              <a:rPr lang="en-US" b="1" i="1" dirty="0" smtClean="0">
                <a:latin typeface="Times"/>
                <a:cs typeface="Times"/>
              </a:rPr>
              <a:t>r</a:t>
            </a:r>
          </a:p>
          <a:p>
            <a:pPr lvl="1"/>
            <a:r>
              <a:rPr lang="en-US" dirty="0" smtClean="0"/>
              <a:t>The </a:t>
            </a:r>
            <a:r>
              <a:rPr lang="en-US" dirty="0"/>
              <a:t>fraction of socially connected </a:t>
            </a:r>
            <a:r>
              <a:rPr lang="en-US" dirty="0" smtClean="0"/>
              <a:t>recipients</a:t>
            </a:r>
          </a:p>
        </p:txBody>
      </p:sp>
      <p:sp>
        <p:nvSpPr>
          <p:cNvPr id="3" name="Title 2"/>
          <p:cNvSpPr>
            <a:spLocks noGrp="1"/>
          </p:cNvSpPr>
          <p:nvPr>
            <p:ph type="title"/>
          </p:nvPr>
        </p:nvSpPr>
        <p:spPr>
          <a:xfrm>
            <a:off x="457200" y="95271"/>
            <a:ext cx="8229600" cy="1143000"/>
          </a:xfrm>
        </p:spPr>
        <p:txBody>
          <a:bodyPr>
            <a:normAutofit fontScale="90000"/>
          </a:bodyPr>
          <a:lstStyle/>
          <a:p>
            <a:r>
              <a:rPr lang="en-US" dirty="0" smtClean="0"/>
              <a:t>Computing Social-Affinity Features</a:t>
            </a:r>
            <a:endParaRPr lang="en-US" dirty="0"/>
          </a:p>
        </p:txBody>
      </p:sp>
      <p:pic>
        <p:nvPicPr>
          <p:cNvPr id="4" name="Picture 3" descr="h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42" y="3171465"/>
            <a:ext cx="4623140" cy="3547777"/>
          </a:xfrm>
          <a:prstGeom prst="rect">
            <a:avLst/>
          </a:prstGeom>
        </p:spPr>
      </p:pic>
    </p:spTree>
    <p:extLst>
      <p:ext uri="{BB962C8B-B14F-4D97-AF65-F5344CB8AC3E}">
        <p14:creationId xmlns:p14="http://schemas.microsoft.com/office/powerpoint/2010/main" val="2442167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842686"/>
            <a:ext cx="8229600" cy="4525963"/>
          </a:xfrm>
        </p:spPr>
        <p:txBody>
          <a:bodyPr/>
          <a:lstStyle/>
          <a:p>
            <a:r>
              <a:rPr lang="en-US" dirty="0" smtClean="0"/>
              <a:t>Intuition</a:t>
            </a:r>
          </a:p>
          <a:p>
            <a:pPr lvl="1"/>
            <a:r>
              <a:rPr lang="en-US" dirty="0" smtClean="0"/>
              <a:t>Recipients of legitimate users tend to have closer social distance</a:t>
            </a:r>
          </a:p>
          <a:p>
            <a:r>
              <a:rPr lang="en-US" dirty="0" smtClean="0"/>
              <a:t>Social distance </a:t>
            </a:r>
            <a:r>
              <a:rPr lang="en-US" b="1" i="1" dirty="0" smtClean="0">
                <a:latin typeface="Times"/>
                <a:cs typeface="Times"/>
              </a:rPr>
              <a:t>l</a:t>
            </a:r>
          </a:p>
          <a:p>
            <a:pPr lvl="1"/>
            <a:r>
              <a:rPr lang="en-US" dirty="0" smtClean="0"/>
              <a:t>The mean of </a:t>
            </a:r>
            <a:r>
              <a:rPr lang="en-US" dirty="0"/>
              <a:t>all pairwise social distances between any two users </a:t>
            </a:r>
            <a:r>
              <a:rPr lang="en-US" dirty="0" smtClean="0"/>
              <a:t>in the recipient set</a:t>
            </a:r>
            <a:endParaRPr lang="en-US" dirty="0"/>
          </a:p>
        </p:txBody>
      </p:sp>
      <p:sp>
        <p:nvSpPr>
          <p:cNvPr id="3" name="Title 2"/>
          <p:cNvSpPr>
            <a:spLocks noGrp="1"/>
          </p:cNvSpPr>
          <p:nvPr>
            <p:ph type="title"/>
          </p:nvPr>
        </p:nvSpPr>
        <p:spPr>
          <a:xfrm>
            <a:off x="457200" y="1163"/>
            <a:ext cx="8229600" cy="1143000"/>
          </a:xfrm>
        </p:spPr>
        <p:txBody>
          <a:bodyPr>
            <a:normAutofit fontScale="90000"/>
          </a:bodyPr>
          <a:lstStyle/>
          <a:p>
            <a:r>
              <a:rPr lang="en-US" dirty="0" smtClean="0"/>
              <a:t>Computing Social-Affinity Features</a:t>
            </a:r>
            <a:endParaRPr lang="en-US" dirty="0"/>
          </a:p>
        </p:txBody>
      </p:sp>
      <p:pic>
        <p:nvPicPr>
          <p:cNvPr id="5" name="Picture 4" descr="h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34" y="3322411"/>
            <a:ext cx="4452421" cy="3383139"/>
          </a:xfrm>
          <a:prstGeom prst="rect">
            <a:avLst/>
          </a:prstGeom>
        </p:spPr>
      </p:pic>
    </p:spTree>
    <p:extLst>
      <p:ext uri="{BB962C8B-B14F-4D97-AF65-F5344CB8AC3E}">
        <p14:creationId xmlns:p14="http://schemas.microsoft.com/office/powerpoint/2010/main" val="755070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11" y="1481328"/>
            <a:ext cx="8890594" cy="4525963"/>
          </a:xfrm>
        </p:spPr>
        <p:txBody>
          <a:bodyPr>
            <a:normAutofit/>
          </a:bodyPr>
          <a:lstStyle/>
          <a:p>
            <a:r>
              <a:rPr lang="en-US" dirty="0" smtClean="0"/>
              <a:t>Detection </a:t>
            </a:r>
            <a:r>
              <a:rPr lang="en-US" dirty="0" smtClean="0">
                <a:solidFill>
                  <a:srgbClr val="FF0000"/>
                </a:solidFill>
              </a:rPr>
              <a:t>without known</a:t>
            </a:r>
            <a:r>
              <a:rPr lang="en-US" dirty="0" smtClean="0"/>
              <a:t> hijacked accounts</a:t>
            </a:r>
          </a:p>
          <a:p>
            <a:pPr lvl="1"/>
            <a:r>
              <a:rPr lang="en-US" dirty="0" smtClean="0">
                <a:solidFill>
                  <a:srgbClr val="3366FF"/>
                </a:solidFill>
              </a:rPr>
              <a:t>One</a:t>
            </a:r>
            <a:r>
              <a:rPr lang="en-US" dirty="0">
                <a:solidFill>
                  <a:srgbClr val="3366FF"/>
                </a:solidFill>
              </a:rPr>
              <a:t>-tailed </a:t>
            </a:r>
            <a:r>
              <a:rPr lang="en-US" dirty="0" smtClean="0">
                <a:solidFill>
                  <a:srgbClr val="3366FF"/>
                </a:solidFill>
              </a:rPr>
              <a:t>hypothesis testing</a:t>
            </a:r>
            <a:r>
              <a:rPr lang="en-US" dirty="0" smtClean="0"/>
              <a:t> to </a:t>
            </a:r>
            <a:r>
              <a:rPr lang="en-US" dirty="0"/>
              <a:t>detect hijacked </a:t>
            </a:r>
            <a:r>
              <a:rPr lang="en-US" dirty="0" smtClean="0"/>
              <a:t>accounts</a:t>
            </a:r>
          </a:p>
          <a:p>
            <a:pPr lvl="1"/>
            <a:r>
              <a:rPr lang="en-US" dirty="0" smtClean="0"/>
              <a:t>Given a significance level, compute </a:t>
            </a:r>
            <a:r>
              <a:rPr lang="en-US" dirty="0"/>
              <a:t>a threshold along each feature dimension based on </a:t>
            </a:r>
            <a:r>
              <a:rPr lang="en-US" dirty="0" smtClean="0"/>
              <a:t>data</a:t>
            </a:r>
          </a:p>
          <a:p>
            <a:pPr lvl="1"/>
            <a:r>
              <a:rPr lang="en-US" dirty="0"/>
              <a:t>C</a:t>
            </a:r>
            <a:r>
              <a:rPr lang="en-US" dirty="0" smtClean="0"/>
              <a:t>lassify as hijacked if </a:t>
            </a:r>
            <a:r>
              <a:rPr lang="en-US" dirty="0"/>
              <a:t>one of its feature values violates the computed </a:t>
            </a:r>
            <a:r>
              <a:rPr lang="en-US" dirty="0" smtClean="0"/>
              <a:t>threshold</a:t>
            </a:r>
          </a:p>
          <a:p>
            <a:r>
              <a:rPr lang="en-US" dirty="0"/>
              <a:t>Detection </a:t>
            </a:r>
            <a:r>
              <a:rPr lang="en-US" dirty="0" smtClean="0">
                <a:solidFill>
                  <a:srgbClr val="FF0000"/>
                </a:solidFill>
              </a:rPr>
              <a:t>with </a:t>
            </a:r>
            <a:r>
              <a:rPr lang="en-US" dirty="0">
                <a:solidFill>
                  <a:srgbClr val="FF0000"/>
                </a:solidFill>
              </a:rPr>
              <a:t>known</a:t>
            </a:r>
            <a:r>
              <a:rPr lang="en-US" dirty="0"/>
              <a:t> hijacked </a:t>
            </a:r>
            <a:r>
              <a:rPr lang="en-US" dirty="0" smtClean="0"/>
              <a:t>accounts</a:t>
            </a:r>
          </a:p>
          <a:p>
            <a:pPr lvl="1"/>
            <a:r>
              <a:rPr lang="en-US" dirty="0" smtClean="0"/>
              <a:t>Use a </a:t>
            </a:r>
            <a:r>
              <a:rPr lang="en-US" dirty="0">
                <a:solidFill>
                  <a:srgbClr val="3366FF"/>
                </a:solidFill>
              </a:rPr>
              <a:t>Bayesian decision framework</a:t>
            </a:r>
            <a:r>
              <a:rPr lang="en-US" dirty="0"/>
              <a:t> to detect additional hijacked accounts </a:t>
            </a:r>
            <a:r>
              <a:rPr lang="en-US" dirty="0" smtClean="0"/>
              <a:t>using with training data</a:t>
            </a:r>
            <a:endParaRPr lang="en-US" dirty="0"/>
          </a:p>
        </p:txBody>
      </p:sp>
      <p:sp>
        <p:nvSpPr>
          <p:cNvPr id="3" name="Title 2"/>
          <p:cNvSpPr>
            <a:spLocks noGrp="1"/>
          </p:cNvSpPr>
          <p:nvPr>
            <p:ph type="title"/>
          </p:nvPr>
        </p:nvSpPr>
        <p:spPr/>
        <p:txBody>
          <a:bodyPr/>
          <a:lstStyle/>
          <a:p>
            <a:r>
              <a:rPr lang="en-US" dirty="0" smtClean="0"/>
              <a:t>Detecting Hijacked Accounts</a:t>
            </a:r>
            <a:endParaRPr lang="en-US" dirty="0"/>
          </a:p>
        </p:txBody>
      </p:sp>
    </p:spTree>
    <p:extLst>
      <p:ext uri="{BB962C8B-B14F-4D97-AF65-F5344CB8AC3E}">
        <p14:creationId xmlns:p14="http://schemas.microsoft.com/office/powerpoint/2010/main" val="2684937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SocialWatch is implemented using </a:t>
            </a:r>
            <a:r>
              <a:rPr lang="en-US" dirty="0" err="1" smtClean="0">
                <a:solidFill>
                  <a:srgbClr val="FF0000"/>
                </a:solidFill>
              </a:rPr>
              <a:t>DryadLINQ</a:t>
            </a:r>
            <a:r>
              <a:rPr lang="en-US" dirty="0" smtClean="0"/>
              <a:t> and processes </a:t>
            </a:r>
            <a:r>
              <a:rPr lang="en-US" dirty="0"/>
              <a:t>data </a:t>
            </a:r>
            <a:r>
              <a:rPr lang="en-US" dirty="0">
                <a:solidFill>
                  <a:srgbClr val="FF0000"/>
                </a:solidFill>
              </a:rPr>
              <a:t>in parallel</a:t>
            </a:r>
            <a:r>
              <a:rPr lang="en-US" dirty="0"/>
              <a:t> on a </a:t>
            </a:r>
            <a:r>
              <a:rPr lang="en-US" dirty="0">
                <a:solidFill>
                  <a:srgbClr val="3366FF"/>
                </a:solidFill>
              </a:rPr>
              <a:t>240-</a:t>
            </a:r>
            <a:r>
              <a:rPr lang="en-US" dirty="0"/>
              <a:t>machine </a:t>
            </a:r>
            <a:r>
              <a:rPr lang="en-US" dirty="0" smtClean="0"/>
              <a:t>cluster</a:t>
            </a:r>
          </a:p>
          <a:p>
            <a:r>
              <a:rPr lang="en-US" dirty="0"/>
              <a:t>SocialWatch detects </a:t>
            </a:r>
            <a:r>
              <a:rPr lang="en-US" dirty="0" smtClean="0">
                <a:solidFill>
                  <a:srgbClr val="3366FF"/>
                </a:solidFill>
              </a:rPr>
              <a:t>57 </a:t>
            </a:r>
            <a:r>
              <a:rPr lang="en-US" dirty="0">
                <a:solidFill>
                  <a:srgbClr val="3366FF"/>
                </a:solidFill>
              </a:rPr>
              <a:t>million</a:t>
            </a:r>
            <a:r>
              <a:rPr lang="en-US" dirty="0"/>
              <a:t> </a:t>
            </a:r>
            <a:r>
              <a:rPr lang="en-US" dirty="0" smtClean="0"/>
              <a:t>attacker-created </a:t>
            </a:r>
            <a:r>
              <a:rPr lang="en-US" dirty="0"/>
              <a:t>accounts, with a </a:t>
            </a:r>
            <a:r>
              <a:rPr lang="en-US" dirty="0" smtClean="0">
                <a:solidFill>
                  <a:srgbClr val="3366FF"/>
                </a:solidFill>
              </a:rPr>
              <a:t>0.8%</a:t>
            </a:r>
            <a:r>
              <a:rPr lang="en-US" dirty="0" smtClean="0"/>
              <a:t> </a:t>
            </a:r>
            <a:r>
              <a:rPr lang="en-US" dirty="0"/>
              <a:t>false detection rate and </a:t>
            </a:r>
            <a:r>
              <a:rPr lang="en-US" dirty="0" smtClean="0"/>
              <a:t>a </a:t>
            </a:r>
            <a:r>
              <a:rPr lang="en-US" dirty="0" smtClean="0">
                <a:solidFill>
                  <a:srgbClr val="3366FF"/>
                </a:solidFill>
              </a:rPr>
              <a:t>0.6%</a:t>
            </a:r>
            <a:r>
              <a:rPr lang="en-US" dirty="0" smtClean="0"/>
              <a:t> </a:t>
            </a:r>
            <a:r>
              <a:rPr lang="en-US" dirty="0"/>
              <a:t>false negative </a:t>
            </a:r>
            <a:r>
              <a:rPr lang="en-US" dirty="0" smtClean="0"/>
              <a:t>rate</a:t>
            </a:r>
          </a:p>
          <a:p>
            <a:r>
              <a:rPr lang="en-US" dirty="0" smtClean="0"/>
              <a:t>At </a:t>
            </a:r>
            <a:r>
              <a:rPr lang="en-US" dirty="0"/>
              <a:t>a false detection rate of 2%, </a:t>
            </a:r>
            <a:r>
              <a:rPr lang="en-US" dirty="0" smtClean="0"/>
              <a:t>SocialWatch identiﬁes </a:t>
            </a:r>
            <a:r>
              <a:rPr lang="en-US" dirty="0" smtClean="0">
                <a:solidFill>
                  <a:srgbClr val="3366FF"/>
                </a:solidFill>
              </a:rPr>
              <a:t>2 </a:t>
            </a:r>
            <a:r>
              <a:rPr lang="en-US" dirty="0">
                <a:solidFill>
                  <a:srgbClr val="3366FF"/>
                </a:solidFill>
              </a:rPr>
              <a:t>million</a:t>
            </a:r>
            <a:r>
              <a:rPr lang="en-US" dirty="0"/>
              <a:t> hijacked accounts, </a:t>
            </a:r>
            <a:r>
              <a:rPr lang="en-US" dirty="0" smtClean="0">
                <a:solidFill>
                  <a:srgbClr val="3366FF"/>
                </a:solidFill>
              </a:rPr>
              <a:t>1.2 </a:t>
            </a:r>
            <a:r>
              <a:rPr lang="en-US" dirty="0">
                <a:solidFill>
                  <a:srgbClr val="3366FF"/>
                </a:solidFill>
              </a:rPr>
              <a:t>million</a:t>
            </a:r>
            <a:r>
              <a:rPr lang="en-US" dirty="0"/>
              <a:t> were </a:t>
            </a:r>
            <a:r>
              <a:rPr lang="en-US" dirty="0" smtClean="0"/>
              <a:t>not detected previously</a:t>
            </a:r>
            <a:endParaRPr lang="en-US" dirty="0"/>
          </a:p>
        </p:txBody>
      </p:sp>
      <p:sp>
        <p:nvSpPr>
          <p:cNvPr id="3" name="Title 2"/>
          <p:cNvSpPr>
            <a:spLocks noGrp="1"/>
          </p:cNvSpPr>
          <p:nvPr>
            <p:ph type="title"/>
          </p:nvPr>
        </p:nvSpPr>
        <p:spPr/>
        <p:txBody>
          <a:bodyPr/>
          <a:lstStyle/>
          <a:p>
            <a:r>
              <a:rPr lang="en-US" dirty="0" smtClean="0"/>
              <a:t>Implementation and Evaluation</a:t>
            </a:r>
            <a:endParaRPr lang="en-US" dirty="0"/>
          </a:p>
        </p:txBody>
      </p:sp>
    </p:spTree>
    <p:extLst>
      <p:ext uri="{BB962C8B-B14F-4D97-AF65-F5344CB8AC3E}">
        <p14:creationId xmlns:p14="http://schemas.microsoft.com/office/powerpoint/2010/main" val="1509965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SocialWatch</a:t>
            </a:r>
            <a:r>
              <a:rPr lang="en-US" dirty="0" smtClean="0"/>
              <a:t> is </a:t>
            </a:r>
            <a:r>
              <a:rPr lang="en-US" dirty="0"/>
              <a:t>an online service protection framework, </a:t>
            </a:r>
            <a:r>
              <a:rPr lang="en-US" dirty="0" smtClean="0"/>
              <a:t>that </a:t>
            </a:r>
            <a:r>
              <a:rPr lang="en-US" dirty="0"/>
              <a:t>uses </a:t>
            </a:r>
            <a:r>
              <a:rPr lang="en-US" dirty="0">
                <a:solidFill>
                  <a:srgbClr val="3366FF"/>
                </a:solidFill>
              </a:rPr>
              <a:t>social connectivity</a:t>
            </a:r>
            <a:r>
              <a:rPr lang="en-US" dirty="0"/>
              <a:t> features to </a:t>
            </a:r>
            <a:r>
              <a:rPr lang="en-US" dirty="0" smtClean="0"/>
              <a:t>detect </a:t>
            </a:r>
            <a:r>
              <a:rPr lang="en-US" dirty="0" smtClean="0">
                <a:solidFill>
                  <a:srgbClr val="FF0000"/>
                </a:solidFill>
              </a:rPr>
              <a:t>attacker</a:t>
            </a:r>
            <a:r>
              <a:rPr lang="en-US" dirty="0">
                <a:solidFill>
                  <a:srgbClr val="FF0000"/>
                </a:solidFill>
              </a:rPr>
              <a:t>-created</a:t>
            </a:r>
            <a:r>
              <a:rPr lang="en-US" dirty="0"/>
              <a:t> accounts and </a:t>
            </a:r>
            <a:r>
              <a:rPr lang="en-US" dirty="0">
                <a:solidFill>
                  <a:srgbClr val="FF0000"/>
                </a:solidFill>
              </a:rPr>
              <a:t>hijacked</a:t>
            </a:r>
            <a:r>
              <a:rPr lang="en-US" dirty="0"/>
              <a:t> accounts at a large </a:t>
            </a:r>
            <a:r>
              <a:rPr lang="en-US" dirty="0" smtClean="0"/>
              <a:t>scale</a:t>
            </a:r>
          </a:p>
          <a:p>
            <a:r>
              <a:rPr lang="en-US" dirty="0"/>
              <a:t>SocialWatch </a:t>
            </a:r>
            <a:r>
              <a:rPr lang="en-US" dirty="0" smtClean="0"/>
              <a:t>is </a:t>
            </a:r>
            <a:r>
              <a:rPr lang="en-US" dirty="0" smtClean="0">
                <a:solidFill>
                  <a:srgbClr val="3366FF"/>
                </a:solidFill>
              </a:rPr>
              <a:t>practically deployable</a:t>
            </a:r>
            <a:r>
              <a:rPr lang="en-US" dirty="0" smtClean="0"/>
              <a:t> and </a:t>
            </a:r>
            <a:r>
              <a:rPr lang="en-US" dirty="0" smtClean="0">
                <a:solidFill>
                  <a:srgbClr val="3366FF"/>
                </a:solidFill>
              </a:rPr>
              <a:t>scalable</a:t>
            </a:r>
            <a:r>
              <a:rPr lang="en-US" dirty="0" smtClean="0"/>
              <a:t> using parallel algorithms</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1659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E63A33-8271-4DD0-9C48-789913D7C115}" type="slidenum">
              <a:rPr lang="en-US" smtClean="0"/>
              <a:pPr/>
              <a:t>16</a:t>
            </a:fld>
            <a:endParaRPr lang="en-US"/>
          </a:p>
        </p:txBody>
      </p:sp>
      <p:pic>
        <p:nvPicPr>
          <p:cNvPr id="5" name="Picture 4"/>
          <p:cNvPicPr>
            <a:picLocks noChangeAspect="1"/>
          </p:cNvPicPr>
          <p:nvPr/>
        </p:nvPicPr>
        <p:blipFill>
          <a:blip r:embed="rId3"/>
          <a:stretch>
            <a:fillRect/>
          </a:stretch>
        </p:blipFill>
        <p:spPr>
          <a:xfrm>
            <a:off x="4783119" y="1586042"/>
            <a:ext cx="4360881" cy="4771204"/>
          </a:xfrm>
          <a:prstGeom prst="rect">
            <a:avLst/>
          </a:prstGeom>
        </p:spPr>
      </p:pic>
      <p:sp>
        <p:nvSpPr>
          <p:cNvPr id="2" name="Title 1"/>
          <p:cNvSpPr>
            <a:spLocks noGrp="1"/>
          </p:cNvSpPr>
          <p:nvPr>
            <p:ph type="title"/>
          </p:nvPr>
        </p:nvSpPr>
        <p:spPr>
          <a:xfrm>
            <a:off x="285447" y="910261"/>
            <a:ext cx="8229600" cy="2931146"/>
          </a:xfrm>
          <a:noFill/>
        </p:spPr>
        <p:txBody>
          <a:bodyPr>
            <a:normAutofit/>
          </a:bodyPr>
          <a:lstStyle/>
          <a:p>
            <a:r>
              <a:rPr lang="en-US" sz="6600" b="1" i="1" dirty="0" smtClean="0">
                <a:solidFill>
                  <a:schemeClr val="accent4">
                    <a:lumMod val="60000"/>
                    <a:lumOff val="40000"/>
                  </a:schemeClr>
                </a:solidFill>
                <a:latin typeface="Verdana"/>
                <a:cs typeface="Verdana"/>
              </a:rPr>
              <a:t>Thank you! </a:t>
            </a:r>
            <a:endParaRPr lang="en-US" sz="6600" b="1" i="1" dirty="0">
              <a:solidFill>
                <a:schemeClr val="accent4">
                  <a:lumMod val="60000"/>
                  <a:lumOff val="40000"/>
                </a:schemeClr>
              </a:solidFill>
              <a:latin typeface="Verdana"/>
              <a:cs typeface="Verdana"/>
            </a:endParaRPr>
          </a:p>
        </p:txBody>
      </p:sp>
      <p:pic>
        <p:nvPicPr>
          <p:cNvPr id="8" name="Picture 7"/>
          <p:cNvPicPr>
            <a:picLocks noChangeAspect="1"/>
          </p:cNvPicPr>
          <p:nvPr/>
        </p:nvPicPr>
        <p:blipFill>
          <a:blip r:embed="rId4"/>
          <a:stretch>
            <a:fillRect/>
          </a:stretch>
        </p:blipFill>
        <p:spPr>
          <a:xfrm>
            <a:off x="6032901" y="36634"/>
            <a:ext cx="3086674" cy="861146"/>
          </a:xfrm>
          <a:prstGeom prst="rect">
            <a:avLst/>
          </a:prstGeom>
        </p:spPr>
      </p:pic>
      <p:pic>
        <p:nvPicPr>
          <p:cNvPr id="9" name="Picture 8"/>
          <p:cNvPicPr>
            <a:picLocks noChangeAspect="1"/>
          </p:cNvPicPr>
          <p:nvPr/>
        </p:nvPicPr>
        <p:blipFill>
          <a:blip r:embed="rId5"/>
          <a:stretch>
            <a:fillRect/>
          </a:stretch>
        </p:blipFill>
        <p:spPr>
          <a:xfrm>
            <a:off x="0" y="12212"/>
            <a:ext cx="1365897" cy="1314630"/>
          </a:xfrm>
          <a:prstGeom prst="rect">
            <a:avLst/>
          </a:prstGeom>
        </p:spPr>
      </p:pic>
      <p:sp>
        <p:nvSpPr>
          <p:cNvPr id="3" name="TextBox 2"/>
          <p:cNvSpPr txBox="1"/>
          <p:nvPr/>
        </p:nvSpPr>
        <p:spPr>
          <a:xfrm>
            <a:off x="4120690" y="6028725"/>
            <a:ext cx="5095065" cy="461665"/>
          </a:xfrm>
          <a:prstGeom prst="rect">
            <a:avLst/>
          </a:prstGeom>
          <a:noFill/>
        </p:spPr>
        <p:txBody>
          <a:bodyPr wrap="none" rtlCol="0">
            <a:spAutoFit/>
          </a:bodyPr>
          <a:lstStyle/>
          <a:p>
            <a:r>
              <a:rPr lang="en-US" sz="2400" b="1" i="1" dirty="0" smtClean="0">
                <a:solidFill>
                  <a:srgbClr val="39639D"/>
                </a:solidFill>
              </a:rPr>
              <a:t>Junxian Huang (</a:t>
            </a:r>
            <a:r>
              <a:rPr lang="en-US" sz="2400" b="1" i="1" dirty="0" err="1" smtClean="0">
                <a:solidFill>
                  <a:srgbClr val="39639D"/>
                </a:solidFill>
              </a:rPr>
              <a:t>hjx@umich.edu</a:t>
            </a:r>
            <a:r>
              <a:rPr lang="en-US" sz="2400" b="1" i="1" dirty="0" smtClean="0">
                <a:solidFill>
                  <a:srgbClr val="39639D"/>
                </a:solidFill>
              </a:rPr>
              <a:t>)</a:t>
            </a:r>
            <a:endParaRPr lang="en-US" sz="2400" b="1" i="1" dirty="0">
              <a:solidFill>
                <a:srgbClr val="39639D"/>
              </a:solidFill>
            </a:endParaRPr>
          </a:p>
        </p:txBody>
      </p:sp>
    </p:spTree>
    <p:extLst>
      <p:ext uri="{BB962C8B-B14F-4D97-AF65-F5344CB8AC3E}">
        <p14:creationId xmlns:p14="http://schemas.microsoft.com/office/powerpoint/2010/main" val="2389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52" y="44768"/>
            <a:ext cx="8859947" cy="1371600"/>
          </a:xfrm>
        </p:spPr>
        <p:txBody>
          <a:bodyPr>
            <a:normAutofit/>
          </a:bodyPr>
          <a:lstStyle/>
          <a:p>
            <a:r>
              <a:rPr lang="en-US" sz="3800" dirty="0" smtClean="0"/>
              <a:t>Arms Race between Attackers and Defenders</a:t>
            </a:r>
            <a:endParaRPr lang="en-US" sz="3800" dirty="0"/>
          </a:p>
        </p:txBody>
      </p:sp>
      <p:sp>
        <p:nvSpPr>
          <p:cNvPr id="3" name="Content Placeholder 2"/>
          <p:cNvSpPr>
            <a:spLocks noGrp="1"/>
          </p:cNvSpPr>
          <p:nvPr>
            <p:ph idx="1"/>
          </p:nvPr>
        </p:nvSpPr>
        <p:spPr>
          <a:xfrm>
            <a:off x="0" y="1449792"/>
            <a:ext cx="9144000" cy="4482806"/>
          </a:xfrm>
        </p:spPr>
        <p:txBody>
          <a:bodyPr>
            <a:normAutofit lnSpcReduction="10000"/>
          </a:bodyPr>
          <a:lstStyle/>
          <a:p>
            <a:r>
              <a:rPr lang="en-US" dirty="0" smtClean="0"/>
              <a:t>Malicious accounts in Hotmail</a:t>
            </a:r>
          </a:p>
          <a:p>
            <a:pPr lvl="1"/>
            <a:r>
              <a:rPr lang="en-US" dirty="0" smtClean="0">
                <a:solidFill>
                  <a:srgbClr val="FF0000"/>
                </a:solidFill>
              </a:rPr>
              <a:t>Attacker</a:t>
            </a:r>
            <a:r>
              <a:rPr lang="en-US" dirty="0">
                <a:solidFill>
                  <a:srgbClr val="FF0000"/>
                </a:solidFill>
              </a:rPr>
              <a:t>-created</a:t>
            </a:r>
            <a:r>
              <a:rPr lang="en-US" dirty="0"/>
              <a:t> </a:t>
            </a:r>
            <a:r>
              <a:rPr lang="en-US" dirty="0" smtClean="0"/>
              <a:t>accounts</a:t>
            </a:r>
          </a:p>
          <a:p>
            <a:pPr lvl="1"/>
            <a:r>
              <a:rPr lang="en-US" dirty="0" smtClean="0">
                <a:solidFill>
                  <a:srgbClr val="FF0000"/>
                </a:solidFill>
              </a:rPr>
              <a:t>Hijacked</a:t>
            </a:r>
            <a:r>
              <a:rPr lang="en-US" dirty="0" smtClean="0"/>
              <a:t> accounts</a:t>
            </a:r>
          </a:p>
          <a:p>
            <a:pPr lvl="1"/>
            <a:r>
              <a:rPr lang="en-US" dirty="0" smtClean="0"/>
              <a:t>Attackers are constantly </a:t>
            </a:r>
            <a:r>
              <a:rPr lang="en-US" dirty="0" smtClean="0">
                <a:solidFill>
                  <a:srgbClr val="3366FF"/>
                </a:solidFill>
              </a:rPr>
              <a:t>evolving</a:t>
            </a:r>
            <a:r>
              <a:rPr lang="en-US" dirty="0" smtClean="0"/>
              <a:t> with counter-strategies</a:t>
            </a:r>
          </a:p>
          <a:p>
            <a:r>
              <a:rPr lang="en-US" dirty="0" smtClean="0"/>
              <a:t>The power of social graph</a:t>
            </a:r>
          </a:p>
          <a:p>
            <a:pPr lvl="1"/>
            <a:r>
              <a:rPr lang="en-US" dirty="0" smtClean="0"/>
              <a:t>Capture both </a:t>
            </a:r>
            <a:r>
              <a:rPr lang="en-US" dirty="0" smtClean="0">
                <a:solidFill>
                  <a:srgbClr val="3366FF"/>
                </a:solidFill>
              </a:rPr>
              <a:t>local</a:t>
            </a:r>
            <a:r>
              <a:rPr lang="en-US" dirty="0" smtClean="0"/>
              <a:t> and </a:t>
            </a:r>
            <a:r>
              <a:rPr lang="en-US" dirty="0" smtClean="0">
                <a:solidFill>
                  <a:srgbClr val="3366FF"/>
                </a:solidFill>
              </a:rPr>
              <a:t>global</a:t>
            </a:r>
            <a:r>
              <a:rPr lang="en-US" dirty="0" smtClean="0"/>
              <a:t> graph features</a:t>
            </a:r>
          </a:p>
          <a:p>
            <a:pPr lvl="1"/>
            <a:r>
              <a:rPr lang="en-US" dirty="0" smtClean="0"/>
              <a:t>Hard for attackers to manipulate the overall graph pattern</a:t>
            </a:r>
          </a:p>
          <a:p>
            <a:r>
              <a:rPr lang="en-US" dirty="0" smtClean="0"/>
              <a:t>Challenges</a:t>
            </a:r>
          </a:p>
          <a:p>
            <a:pPr lvl="1"/>
            <a:r>
              <a:rPr lang="en-US" dirty="0" smtClean="0"/>
              <a:t>Hijacked accounts have mixed behaviors</a:t>
            </a:r>
          </a:p>
          <a:p>
            <a:pPr lvl="1"/>
            <a:r>
              <a:rPr lang="en-US" dirty="0" smtClean="0"/>
              <a:t>Incomplete graph – unknown among external accounts</a:t>
            </a:r>
          </a:p>
          <a:p>
            <a:pPr lvl="1"/>
            <a:r>
              <a:rPr lang="en-US" dirty="0" smtClean="0"/>
              <a:t>Large graph scale requires efficient parallel algorithms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2125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Contributions</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dirty="0" smtClean="0"/>
              <a:t>Detection methodology – </a:t>
            </a:r>
            <a:r>
              <a:rPr lang="en-US" dirty="0" smtClean="0">
                <a:solidFill>
                  <a:srgbClr val="3366FF"/>
                </a:solidFill>
              </a:rPr>
              <a:t>local</a:t>
            </a:r>
            <a:r>
              <a:rPr lang="en-US" dirty="0" smtClean="0"/>
              <a:t> and </a:t>
            </a:r>
            <a:r>
              <a:rPr lang="en-US" dirty="0" smtClean="0">
                <a:solidFill>
                  <a:srgbClr val="3366FF"/>
                </a:solidFill>
              </a:rPr>
              <a:t>global</a:t>
            </a:r>
            <a:r>
              <a:rPr lang="en-US" dirty="0" smtClean="0"/>
              <a:t> social graph features for detection</a:t>
            </a:r>
          </a:p>
          <a:p>
            <a:endParaRPr lang="en-US" dirty="0" smtClean="0"/>
          </a:p>
          <a:p>
            <a:r>
              <a:rPr lang="en-US" dirty="0" smtClean="0"/>
              <a:t>Implementation – demonstrate </a:t>
            </a:r>
            <a:r>
              <a:rPr lang="en-US" dirty="0" smtClean="0">
                <a:solidFill>
                  <a:srgbClr val="3366FF"/>
                </a:solidFill>
              </a:rPr>
              <a:t>practicality </a:t>
            </a:r>
            <a:r>
              <a:rPr lang="en-US" dirty="0" smtClean="0"/>
              <a:t>and </a:t>
            </a:r>
            <a:r>
              <a:rPr lang="en-US" dirty="0" smtClean="0">
                <a:solidFill>
                  <a:srgbClr val="3366FF"/>
                </a:solidFill>
              </a:rPr>
              <a:t>scalability </a:t>
            </a:r>
            <a:r>
              <a:rPr lang="en-US" dirty="0" smtClean="0"/>
              <a:t>for large-scale social graphs</a:t>
            </a:r>
          </a:p>
          <a:p>
            <a:endParaRPr lang="en-US" dirty="0" smtClean="0"/>
          </a:p>
          <a:p>
            <a:r>
              <a:rPr lang="en-US" dirty="0" smtClean="0"/>
              <a:t>Evaluation – use a </a:t>
            </a:r>
            <a:r>
              <a:rPr lang="en-US" dirty="0" smtClean="0">
                <a:solidFill>
                  <a:srgbClr val="FF0000"/>
                </a:solidFill>
              </a:rPr>
              <a:t>real-world</a:t>
            </a:r>
            <a:r>
              <a:rPr lang="en-US" dirty="0" smtClean="0"/>
              <a:t> data set with large scale and long duration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7011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038601" cy="4525963"/>
          </a:xfrm>
        </p:spPr>
        <p:txBody>
          <a:bodyPr>
            <a:normAutofit/>
          </a:bodyPr>
          <a:lstStyle/>
          <a:p>
            <a:r>
              <a:rPr lang="en-US" dirty="0" smtClean="0"/>
              <a:t>Vertex</a:t>
            </a:r>
          </a:p>
          <a:p>
            <a:pPr lvl="1"/>
            <a:r>
              <a:rPr lang="en-US" dirty="0" smtClean="0"/>
              <a:t>Email account</a:t>
            </a:r>
          </a:p>
          <a:p>
            <a:r>
              <a:rPr lang="en-US" dirty="0" smtClean="0"/>
              <a:t>Edge</a:t>
            </a:r>
          </a:p>
          <a:p>
            <a:pPr lvl="1"/>
            <a:r>
              <a:rPr lang="en-US" dirty="0"/>
              <a:t>Directed</a:t>
            </a:r>
          </a:p>
          <a:p>
            <a:pPr lvl="2"/>
            <a:r>
              <a:rPr lang="en-US" dirty="0" smtClean="0"/>
              <a:t>Send/receive emails</a:t>
            </a:r>
          </a:p>
          <a:p>
            <a:pPr lvl="1"/>
            <a:r>
              <a:rPr lang="en-US" dirty="0" smtClean="0"/>
              <a:t>Undirected</a:t>
            </a:r>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Tree>
    <p:extLst>
      <p:ext uri="{BB962C8B-B14F-4D97-AF65-F5344CB8AC3E}">
        <p14:creationId xmlns:p14="http://schemas.microsoft.com/office/powerpoint/2010/main" val="409583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animEffect transition="in" filter="fade">
                                      <p:cBhvr>
                                        <p:cTn id="19" dur="500"/>
                                        <p:tgtEl>
                                          <p:spTgt spid="16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xEl>
                                              <p:pRg st="1" end="1"/>
                                            </p:txEl>
                                          </p:spTgt>
                                        </p:tgtEl>
                                        <p:attrNameLst>
                                          <p:attrName>style.visibility</p:attrName>
                                        </p:attrNameLst>
                                      </p:cBhvr>
                                      <p:to>
                                        <p:strVal val="visible"/>
                                      </p:to>
                                    </p:set>
                                    <p:animEffect transition="in" filter="fade">
                                      <p:cBhvr>
                                        <p:cTn id="22" dur="500"/>
                                        <p:tgtEl>
                                          <p:spTgt spid="1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6">
                                            <p:txEl>
                                              <p:pRg st="2" end="2"/>
                                            </p:txEl>
                                          </p:spTgt>
                                        </p:tgtEl>
                                        <p:attrNameLst>
                                          <p:attrName>style.visibility</p:attrName>
                                        </p:attrNameLst>
                                      </p:cBhvr>
                                      <p:to>
                                        <p:strVal val="visible"/>
                                      </p:to>
                                    </p:set>
                                    <p:animEffect transition="in" filter="fade">
                                      <p:cBhvr>
                                        <p:cTn id="27" dur="500"/>
                                        <p:tgtEl>
                                          <p:spTgt spid="166">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6">
                                            <p:txEl>
                                              <p:pRg st="3" end="3"/>
                                            </p:txEl>
                                          </p:spTgt>
                                        </p:tgtEl>
                                        <p:attrNameLst>
                                          <p:attrName>style.visibility</p:attrName>
                                        </p:attrNameLst>
                                      </p:cBhvr>
                                      <p:to>
                                        <p:strVal val="visible"/>
                                      </p:to>
                                    </p:set>
                                    <p:animEffect transition="in" filter="fade">
                                      <p:cBhvr>
                                        <p:cTn id="30" dur="500"/>
                                        <p:tgtEl>
                                          <p:spTgt spid="166">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
                                            <p:txEl>
                                              <p:pRg st="4" end="4"/>
                                            </p:txEl>
                                          </p:spTgt>
                                        </p:tgtEl>
                                        <p:attrNameLst>
                                          <p:attrName>style.visibility</p:attrName>
                                        </p:attrNameLst>
                                      </p:cBhvr>
                                      <p:to>
                                        <p:strVal val="visible"/>
                                      </p:to>
                                    </p:set>
                                    <p:animEffect transition="in" filter="fade">
                                      <p:cBhvr>
                                        <p:cTn id="33" dur="500"/>
                                        <p:tgtEl>
                                          <p:spTgt spid="16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500"/>
                                        <p:tgtEl>
                                          <p:spTgt spid="1026"/>
                                        </p:tgtEl>
                                      </p:cBhvr>
                                    </p:animEffect>
                                  </p:childTnLst>
                                </p:cTn>
                              </p:par>
                              <p:par>
                                <p:cTn id="61" presetID="10" presetClass="entr" presetSubtype="0"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Effect transition="in" filter="fade">
                                      <p:cBhvr>
                                        <p:cTn id="63" dur="500"/>
                                        <p:tgtEl>
                                          <p:spTgt spid="256"/>
                                        </p:tgtEl>
                                      </p:cBhvr>
                                    </p:animEffect>
                                  </p:childTnLst>
                                </p:cTn>
                              </p:par>
                              <p:par>
                                <p:cTn id="64" presetID="10" presetClass="entr" presetSubtype="0" fill="hold" nodeType="withEffect">
                                  <p:stCondLst>
                                    <p:cond delay="0"/>
                                  </p:stCondLst>
                                  <p:childTnLst>
                                    <p:set>
                                      <p:cBhvr>
                                        <p:cTn id="65" dur="1" fill="hold">
                                          <p:stCondLst>
                                            <p:cond delay="0"/>
                                          </p:stCondLst>
                                        </p:cTn>
                                        <p:tgtEl>
                                          <p:spTgt spid="257"/>
                                        </p:tgtEl>
                                        <p:attrNameLst>
                                          <p:attrName>style.visibility</p:attrName>
                                        </p:attrNameLst>
                                      </p:cBhvr>
                                      <p:to>
                                        <p:strVal val="visible"/>
                                      </p:to>
                                    </p:set>
                                    <p:animEffect transition="in" filter="fade">
                                      <p:cBhvr>
                                        <p:cTn id="66" dur="500"/>
                                        <p:tgtEl>
                                          <p:spTgt spid="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6">
                                            <p:txEl>
                                              <p:pRg st="5" end="5"/>
                                            </p:txEl>
                                          </p:spTgt>
                                        </p:tgtEl>
                                        <p:attrNameLst>
                                          <p:attrName>style.visibility</p:attrName>
                                        </p:attrNameLst>
                                      </p:cBhvr>
                                      <p:to>
                                        <p:strVal val="visible"/>
                                      </p:to>
                                    </p:set>
                                    <p:animEffect transition="in" filter="fade">
                                      <p:cBhvr>
                                        <p:cTn id="71" dur="500"/>
                                        <p:tgtEl>
                                          <p:spTgt spid="166">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6">
                                            <p:txEl>
                                              <p:pRg st="6" end="6"/>
                                            </p:txEl>
                                          </p:spTgt>
                                        </p:tgtEl>
                                        <p:attrNameLst>
                                          <p:attrName>style.visibility</p:attrName>
                                        </p:attrNameLst>
                                      </p:cBhvr>
                                      <p:to>
                                        <p:strVal val="visible"/>
                                      </p:to>
                                    </p:set>
                                    <p:animEffect transition="in" filter="fade">
                                      <p:cBhvr>
                                        <p:cTn id="80" dur="5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6" grpId="0" build="p"/>
      <p:bldP spid="57"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978095" cy="4525963"/>
          </a:xfrm>
        </p:spPr>
        <p:txBody>
          <a:bodyPr>
            <a:normAutofit/>
          </a:bodyPr>
          <a:lstStyle/>
          <a:p>
            <a:r>
              <a:rPr lang="en-US" dirty="0" smtClean="0"/>
              <a:t>Vertex</a:t>
            </a:r>
          </a:p>
          <a:p>
            <a:pPr lvl="1"/>
            <a:r>
              <a:rPr lang="en-US" dirty="0" smtClean="0"/>
              <a:t>Email </a:t>
            </a:r>
            <a:r>
              <a:rPr lang="en-US" dirty="0"/>
              <a:t>account (</a:t>
            </a:r>
            <a:r>
              <a:rPr lang="en-US" dirty="0" smtClean="0">
                <a:solidFill>
                  <a:srgbClr val="FF0000"/>
                </a:solidFill>
              </a:rPr>
              <a:t>680 </a:t>
            </a:r>
            <a:r>
              <a:rPr lang="en-US" dirty="0">
                <a:solidFill>
                  <a:srgbClr val="FF0000"/>
                </a:solidFill>
              </a:rPr>
              <a:t>million</a:t>
            </a:r>
            <a:r>
              <a:rPr lang="en-US" dirty="0"/>
              <a:t>)</a:t>
            </a:r>
            <a:endParaRPr lang="en-US" dirty="0" smtClean="0"/>
          </a:p>
          <a:p>
            <a:r>
              <a:rPr lang="en-US" dirty="0" smtClean="0"/>
              <a:t>Edge</a:t>
            </a:r>
          </a:p>
          <a:p>
            <a:pPr lvl="1"/>
            <a:r>
              <a:rPr lang="en-US" dirty="0"/>
              <a:t>Directed (</a:t>
            </a:r>
            <a:r>
              <a:rPr lang="en-US" dirty="0" smtClean="0">
                <a:solidFill>
                  <a:srgbClr val="FF0000"/>
                </a:solidFill>
              </a:rPr>
              <a:t>5.7 </a:t>
            </a:r>
            <a:r>
              <a:rPr lang="en-US" dirty="0">
                <a:solidFill>
                  <a:srgbClr val="FF0000"/>
                </a:solidFill>
              </a:rPr>
              <a:t>billion</a:t>
            </a:r>
            <a:r>
              <a:rPr lang="en-US" dirty="0"/>
              <a:t>)</a:t>
            </a:r>
          </a:p>
          <a:p>
            <a:pPr lvl="2"/>
            <a:r>
              <a:rPr lang="en-US" dirty="0" smtClean="0"/>
              <a:t>Send/receive emails</a:t>
            </a:r>
          </a:p>
          <a:p>
            <a:pPr lvl="1"/>
            <a:r>
              <a:rPr lang="en-US" dirty="0"/>
              <a:t>Undirected (</a:t>
            </a:r>
            <a:r>
              <a:rPr lang="en-US" dirty="0" smtClean="0">
                <a:solidFill>
                  <a:srgbClr val="FF0000"/>
                </a:solidFill>
              </a:rPr>
              <a:t>440 </a:t>
            </a:r>
            <a:r>
              <a:rPr lang="en-US" dirty="0">
                <a:solidFill>
                  <a:srgbClr val="FF0000"/>
                </a:solidFill>
              </a:rPr>
              <a:t>million</a:t>
            </a:r>
            <a:r>
              <a:rPr lang="en-US" dirty="0"/>
              <a:t>)</a:t>
            </a:r>
            <a:endParaRPr lang="en-US" dirty="0" smtClean="0"/>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
        <p:nvSpPr>
          <p:cNvPr id="24" name="圆角矩形 4"/>
          <p:cNvSpPr/>
          <p:nvPr/>
        </p:nvSpPr>
        <p:spPr>
          <a:xfrm>
            <a:off x="301352" y="4470112"/>
            <a:ext cx="5100231"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Sampled Hotmail user accounts from 10/2007 to 04/2010</a:t>
            </a:r>
            <a:endParaRPr lang="en-US" sz="2400" dirty="0">
              <a:solidFill>
                <a:srgbClr val="3366FF"/>
              </a:solidFill>
            </a:endParaRPr>
          </a:p>
        </p:txBody>
      </p:sp>
    </p:spTree>
    <p:extLst>
      <p:ext uri="{BB962C8B-B14F-4D97-AF65-F5344CB8AC3E}">
        <p14:creationId xmlns:p14="http://schemas.microsoft.com/office/powerpoint/2010/main" val="4289071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5867400" y="3473419"/>
            <a:ext cx="3093400" cy="3090965"/>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rgbClr val="002060"/>
              </a:solidFill>
            </a:endParaRPr>
          </a:p>
        </p:txBody>
      </p:sp>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11" name="Oval 10"/>
          <p:cNvSpPr/>
          <p:nvPr/>
        </p:nvSpPr>
        <p:spPr>
          <a:xfrm rot="3110420">
            <a:off x="8450389" y="5334948"/>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662687" y="448517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4" name="TextBox 113"/>
          <p:cNvSpPr txBox="1"/>
          <p:nvPr/>
        </p:nvSpPr>
        <p:spPr>
          <a:xfrm>
            <a:off x="6551639" y="5704513"/>
            <a:ext cx="1026403" cy="461665"/>
          </a:xfrm>
          <a:prstGeom prst="rect">
            <a:avLst/>
          </a:prstGeom>
          <a:noFill/>
        </p:spPr>
        <p:txBody>
          <a:bodyPr wrap="square" rtlCol="0">
            <a:spAutoFit/>
          </a:bodyPr>
          <a:lstStyle/>
          <a:p>
            <a:r>
              <a:rPr lang="en-US" sz="2400" b="1" dirty="0" smtClean="0">
                <a:solidFill>
                  <a:srgbClr val="15FF2B"/>
                </a:solidFill>
              </a:rPr>
              <a:t>Good</a:t>
            </a:r>
            <a:endParaRPr lang="en-US" sz="2800" b="1" dirty="0">
              <a:solidFill>
                <a:srgbClr val="15FF2B"/>
              </a:solidFill>
            </a:endParaRPr>
          </a:p>
        </p:txBody>
      </p:sp>
      <p:cxnSp>
        <p:nvCxnSpPr>
          <p:cNvPr id="118" name="Straight Arrow Connector 117"/>
          <p:cNvCxnSpPr>
            <a:stCxn id="12" idx="6"/>
            <a:endCxn id="11" idx="2"/>
          </p:cNvCxnSpPr>
          <p:nvPr/>
        </p:nvCxnSpPr>
        <p:spPr>
          <a:xfrm>
            <a:off x="7929387" y="4618522"/>
            <a:ext cx="571961" cy="74492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34" name="Oval 133"/>
          <p:cNvSpPr/>
          <p:nvPr/>
        </p:nvSpPr>
        <p:spPr>
          <a:xfrm rot="5400000">
            <a:off x="8153400" y="18669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Oval 134"/>
          <p:cNvSpPr/>
          <p:nvPr/>
        </p:nvSpPr>
        <p:spPr>
          <a:xfrm>
            <a:off x="7638932" y="25146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6" name="Straight Arrow Connector 135"/>
          <p:cNvCxnSpPr>
            <a:stCxn id="134" idx="6"/>
            <a:endCxn id="135" idx="6"/>
          </p:cNvCxnSpPr>
          <p:nvPr/>
        </p:nvCxnSpPr>
        <p:spPr>
          <a:xfrm rot="5400000">
            <a:off x="7839016" y="2200216"/>
            <a:ext cx="514350" cy="381118"/>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2" name="TextBox 141"/>
          <p:cNvSpPr txBox="1"/>
          <p:nvPr/>
        </p:nvSpPr>
        <p:spPr>
          <a:xfrm>
            <a:off x="6934200" y="1443335"/>
            <a:ext cx="891219" cy="461665"/>
          </a:xfrm>
          <a:prstGeom prst="rect">
            <a:avLst/>
          </a:prstGeom>
          <a:noFill/>
        </p:spPr>
        <p:txBody>
          <a:bodyPr wrap="square" rtlCol="0">
            <a:spAutoFit/>
          </a:bodyPr>
          <a:lstStyle/>
          <a:p>
            <a:r>
              <a:rPr lang="en-US" sz="2400" b="1" dirty="0" smtClean="0">
                <a:solidFill>
                  <a:srgbClr val="FF0000"/>
                </a:solidFill>
              </a:rPr>
              <a:t>Bad</a:t>
            </a:r>
            <a:endParaRPr lang="en-US" sz="2800" b="1" dirty="0">
              <a:solidFill>
                <a:srgbClr val="FF0000"/>
              </a:solidFill>
            </a:endParaRPr>
          </a:p>
        </p:txBody>
      </p:sp>
      <p:cxnSp>
        <p:nvCxnSpPr>
          <p:cNvPr id="147" name="Straight Arrow Connector 146"/>
          <p:cNvCxnSpPr>
            <a:stCxn id="135" idx="3"/>
            <a:endCxn id="12" idx="1"/>
          </p:cNvCxnSpPr>
          <p:nvPr/>
        </p:nvCxnSpPr>
        <p:spPr>
          <a:xfrm>
            <a:off x="7677989" y="2742243"/>
            <a:ext cx="23755" cy="178198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35" idx="3"/>
            <a:endCxn id="57" idx="7"/>
          </p:cNvCxnSpPr>
          <p:nvPr/>
        </p:nvCxnSpPr>
        <p:spPr>
          <a:xfrm flipH="1">
            <a:off x="6342491" y="2742243"/>
            <a:ext cx="1335498" cy="1821043"/>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35" idx="4"/>
            <a:endCxn id="12" idx="0"/>
          </p:cNvCxnSpPr>
          <p:nvPr/>
        </p:nvCxnSpPr>
        <p:spPr>
          <a:xfrm>
            <a:off x="7772282" y="2781300"/>
            <a:ext cx="23755" cy="1703872"/>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195399" y="1697328"/>
            <a:ext cx="5919450" cy="4779672"/>
          </a:xfrm>
        </p:spPr>
        <p:txBody>
          <a:bodyPr>
            <a:normAutofit/>
          </a:bodyPr>
          <a:lstStyle/>
          <a:p>
            <a:pPr lvl="0"/>
            <a:r>
              <a:rPr lang="en-US" dirty="0" smtClean="0"/>
              <a:t>Good users send emails to other </a:t>
            </a:r>
            <a:r>
              <a:rPr lang="en-US" dirty="0"/>
              <a:t>good users</a:t>
            </a:r>
          </a:p>
          <a:p>
            <a:r>
              <a:rPr lang="en-US" dirty="0" smtClean="0"/>
              <a:t>Sending emails to bad users is suspicious</a:t>
            </a:r>
          </a:p>
          <a:p>
            <a:r>
              <a:rPr lang="en-US" dirty="0"/>
              <a:t>Difficult for bad users to enter good users’ </a:t>
            </a:r>
            <a:r>
              <a:rPr lang="en-US" dirty="0" smtClean="0"/>
              <a:t>community</a:t>
            </a:r>
          </a:p>
        </p:txBody>
      </p:sp>
      <p:sp>
        <p:nvSpPr>
          <p:cNvPr id="57" name="Oval 56"/>
          <p:cNvSpPr/>
          <p:nvPr/>
        </p:nvSpPr>
        <p:spPr>
          <a:xfrm>
            <a:off x="6114848" y="4524229"/>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898813" y="542060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7165513" y="4751872"/>
            <a:ext cx="630524" cy="80208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7126456" y="4712815"/>
            <a:ext cx="575288" cy="74684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flipV="1">
            <a:off x="6342491" y="4524229"/>
            <a:ext cx="1359253"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12" idx="2"/>
            <a:endCxn id="57" idx="6"/>
          </p:cNvCxnSpPr>
          <p:nvPr/>
        </p:nvCxnSpPr>
        <p:spPr>
          <a:xfrm flipH="1">
            <a:off x="6381548" y="4618522"/>
            <a:ext cx="1281139"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2" idx="0"/>
            <a:endCxn id="57" idx="5"/>
          </p:cNvCxnSpPr>
          <p:nvPr/>
        </p:nvCxnSpPr>
        <p:spPr>
          <a:xfrm flipH="1" flipV="1">
            <a:off x="6342491" y="4751872"/>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6248198" y="4790929"/>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114848" y="1944633"/>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6" name="Straight Arrow Connector 105"/>
          <p:cNvCxnSpPr>
            <a:stCxn id="135" idx="3"/>
            <a:endCxn id="82" idx="0"/>
          </p:cNvCxnSpPr>
          <p:nvPr/>
        </p:nvCxnSpPr>
        <p:spPr>
          <a:xfrm flipH="1">
            <a:off x="7032163" y="2742243"/>
            <a:ext cx="645826" cy="267836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3" name="Straight Arrow Connector 112"/>
          <p:cNvCxnSpPr>
            <a:stCxn id="57" idx="5"/>
            <a:endCxn id="11" idx="3"/>
          </p:cNvCxnSpPr>
          <p:nvPr/>
        </p:nvCxnSpPr>
        <p:spPr>
          <a:xfrm>
            <a:off x="6342491" y="4751872"/>
            <a:ext cx="2108847" cy="70054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7165513" y="5550689"/>
            <a:ext cx="1313374" cy="3265"/>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28" name="Straight Arrow Connector 127"/>
          <p:cNvCxnSpPr>
            <a:stCxn id="104" idx="4"/>
            <a:endCxn id="57" idx="0"/>
          </p:cNvCxnSpPr>
          <p:nvPr/>
        </p:nvCxnSpPr>
        <p:spPr>
          <a:xfrm>
            <a:off x="6248198" y="2211333"/>
            <a:ext cx="0"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2" name="Straight Arrow Connector 131"/>
          <p:cNvCxnSpPr>
            <a:stCxn id="104" idx="4"/>
            <a:endCxn id="82" idx="0"/>
          </p:cNvCxnSpPr>
          <p:nvPr/>
        </p:nvCxnSpPr>
        <p:spPr>
          <a:xfrm>
            <a:off x="6248198" y="2211333"/>
            <a:ext cx="783965" cy="320927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4" idx="4"/>
            <a:endCxn id="12" idx="1"/>
          </p:cNvCxnSpPr>
          <p:nvPr/>
        </p:nvCxnSpPr>
        <p:spPr>
          <a:xfrm>
            <a:off x="6248198" y="2211333"/>
            <a:ext cx="1453546"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a:stCxn id="134" idx="4"/>
            <a:endCxn id="104" idx="7"/>
          </p:cNvCxnSpPr>
          <p:nvPr/>
        </p:nvCxnSpPr>
        <p:spPr>
          <a:xfrm rot="10800000">
            <a:off x="6342492" y="1983690"/>
            <a:ext cx="1810909" cy="16560"/>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a:stCxn id="104" idx="6"/>
            <a:endCxn id="135" idx="1"/>
          </p:cNvCxnSpPr>
          <p:nvPr/>
        </p:nvCxnSpPr>
        <p:spPr>
          <a:xfrm>
            <a:off x="6381548" y="2077983"/>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5" name="Straight Arrow Connector 164"/>
          <p:cNvCxnSpPr>
            <a:stCxn id="135" idx="2"/>
            <a:endCxn id="104" idx="5"/>
          </p:cNvCxnSpPr>
          <p:nvPr/>
        </p:nvCxnSpPr>
        <p:spPr>
          <a:xfrm flipH="1" flipV="1">
            <a:off x="6342491" y="2172276"/>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35" idx="2"/>
            <a:endCxn id="57" idx="0"/>
          </p:cNvCxnSpPr>
          <p:nvPr/>
        </p:nvCxnSpPr>
        <p:spPr>
          <a:xfrm flipH="1">
            <a:off x="6248198" y="2647950"/>
            <a:ext cx="1390734" cy="1876279"/>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135" idx="4"/>
            <a:endCxn id="82" idx="7"/>
          </p:cNvCxnSpPr>
          <p:nvPr/>
        </p:nvCxnSpPr>
        <p:spPr>
          <a:xfrm flipH="1">
            <a:off x="7126456" y="2781300"/>
            <a:ext cx="645826" cy="2678361"/>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37" name="圆角矩形 4"/>
          <p:cNvSpPr/>
          <p:nvPr/>
        </p:nvSpPr>
        <p:spPr>
          <a:xfrm>
            <a:off x="1370728" y="4618522"/>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Degree and PageRank based detection</a:t>
            </a:r>
            <a:endParaRPr lang="en-US" sz="2400" dirty="0">
              <a:solidFill>
                <a:srgbClr val="3366FF"/>
              </a:solidFill>
            </a:endParaRPr>
          </a:p>
        </p:txBody>
      </p:sp>
    </p:spTree>
    <p:extLst>
      <p:ext uri="{BB962C8B-B14F-4D97-AF65-F5344CB8AC3E}">
        <p14:creationId xmlns:p14="http://schemas.microsoft.com/office/powerpoint/2010/main" val="186915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fade">
                                      <p:cBhvr>
                                        <p:cTn id="43" dur="500"/>
                                        <p:tgtEl>
                                          <p:spTgt spid="165"/>
                                        </p:tgtEl>
                                      </p:cBhvr>
                                    </p:animEffect>
                                  </p:childTnLst>
                                </p:cTn>
                              </p:par>
                              <p:par>
                                <p:cTn id="44" presetID="10"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fade">
                                      <p:cBhvr>
                                        <p:cTn id="46" dur="500"/>
                                        <p:tgtEl>
                                          <p:spTgt spid="1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6">
                                            <p:txEl>
                                              <p:pRg st="0" end="0"/>
                                            </p:txEl>
                                          </p:spTgt>
                                        </p:tgtEl>
                                        <p:attrNameLst>
                                          <p:attrName>style.visibility</p:attrName>
                                        </p:attrNameLst>
                                      </p:cBhvr>
                                      <p:to>
                                        <p:strVal val="visible"/>
                                      </p:to>
                                    </p:set>
                                    <p:animEffect transition="in" filter="fade">
                                      <p:cBhvr>
                                        <p:cTn id="72" dur="500"/>
                                        <p:tgtEl>
                                          <p:spTgt spid="166">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fade">
                                      <p:cBhvr>
                                        <p:cTn id="80" dur="500"/>
                                        <p:tgtEl>
                                          <p:spTgt spid="118"/>
                                        </p:tgtEl>
                                      </p:cBhvr>
                                    </p:animEffect>
                                  </p:childTnLst>
                                </p:cTn>
                              </p:par>
                              <p:par>
                                <p:cTn id="81" presetID="10" presetClass="entr" presetSubtype="0"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500"/>
                                        <p:tgtEl>
                                          <p:spTgt spid="116"/>
                                        </p:tgtEl>
                                      </p:cBhvr>
                                    </p:animEffect>
                                  </p:childTnLst>
                                </p:cTn>
                              </p:par>
                              <p:par>
                                <p:cTn id="84" presetID="10" presetClass="entr" presetSubtype="0"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500"/>
                                        <p:tgtEl>
                                          <p:spTgt spid="11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66">
                                            <p:txEl>
                                              <p:pRg st="1" end="1"/>
                                            </p:txEl>
                                          </p:spTgt>
                                        </p:tgtEl>
                                        <p:attrNameLst>
                                          <p:attrName>style.visibility</p:attrName>
                                        </p:attrNameLst>
                                      </p:cBhvr>
                                      <p:to>
                                        <p:strVal val="visible"/>
                                      </p:to>
                                    </p:set>
                                    <p:animEffect transition="in" filter="fade">
                                      <p:cBhvr>
                                        <p:cTn id="91" dur="500"/>
                                        <p:tgtEl>
                                          <p:spTgt spid="166">
                                            <p:txEl>
                                              <p:pRg st="1" end="1"/>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4"/>
                                        </p:tgtEl>
                                        <p:attrNameLst>
                                          <p:attrName>style.visibility</p:attrName>
                                        </p:attrNameLst>
                                      </p:cBhvr>
                                      <p:to>
                                        <p:strVal val="visible"/>
                                      </p:to>
                                    </p:set>
                                    <p:animEffect transition="in" filter="fade">
                                      <p:cBhvr>
                                        <p:cTn id="94" dur="500"/>
                                        <p:tgtEl>
                                          <p:spTgt spid="13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0"/>
                                        </p:tgtEl>
                                        <p:attrNameLst>
                                          <p:attrName>style.visibility</p:attrName>
                                        </p:attrNameLst>
                                      </p:cBhvr>
                                      <p:to>
                                        <p:strVal val="visible"/>
                                      </p:to>
                                    </p:set>
                                    <p:animEffect transition="in" filter="fade">
                                      <p:cBhvr>
                                        <p:cTn id="99" dur="500"/>
                                        <p:tgtEl>
                                          <p:spTgt spid="140"/>
                                        </p:tgtEl>
                                      </p:cBhvr>
                                    </p:animEffect>
                                  </p:childTnLst>
                                </p:cTn>
                              </p:par>
                              <p:par>
                                <p:cTn id="100" presetID="10" presetClass="entr" presetSubtype="0" fill="hold" nodeType="withEffect">
                                  <p:stCondLst>
                                    <p:cond delay="0"/>
                                  </p:stCondLst>
                                  <p:childTnLst>
                                    <p:set>
                                      <p:cBhvr>
                                        <p:cTn id="101" dur="1" fill="hold">
                                          <p:stCondLst>
                                            <p:cond delay="0"/>
                                          </p:stCondLst>
                                        </p:cTn>
                                        <p:tgtEl>
                                          <p:spTgt spid="136"/>
                                        </p:tgtEl>
                                        <p:attrNameLst>
                                          <p:attrName>style.visibility</p:attrName>
                                        </p:attrNameLst>
                                      </p:cBhvr>
                                      <p:to>
                                        <p:strVal val="visible"/>
                                      </p:to>
                                    </p:set>
                                    <p:animEffect transition="in" filter="fade">
                                      <p:cBhvr>
                                        <p:cTn id="102" dur="500"/>
                                        <p:tgtEl>
                                          <p:spTgt spid="1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9"/>
                                        </p:tgtEl>
                                        <p:attrNameLst>
                                          <p:attrName>style.visibility</p:attrName>
                                        </p:attrNameLst>
                                      </p:cBhvr>
                                      <p:to>
                                        <p:strVal val="visible"/>
                                      </p:to>
                                    </p:set>
                                    <p:animEffect transition="in" filter="fade">
                                      <p:cBhvr>
                                        <p:cTn id="107" dur="500"/>
                                        <p:tgtEl>
                                          <p:spTgt spid="1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par>
                                <p:cTn id="116" presetID="10" presetClass="entr" presetSubtype="0" fill="hold" nodeType="withEffect">
                                  <p:stCondLst>
                                    <p:cond delay="0"/>
                                  </p:stCondLst>
                                  <p:childTnLst>
                                    <p:set>
                                      <p:cBhvr>
                                        <p:cTn id="117" dur="1" fill="hold">
                                          <p:stCondLst>
                                            <p:cond delay="0"/>
                                          </p:stCondLst>
                                        </p:cTn>
                                        <p:tgtEl>
                                          <p:spTgt spid="162"/>
                                        </p:tgtEl>
                                        <p:attrNameLst>
                                          <p:attrName>style.visibility</p:attrName>
                                        </p:attrNameLst>
                                      </p:cBhvr>
                                      <p:to>
                                        <p:strVal val="visible"/>
                                      </p:to>
                                    </p:set>
                                    <p:animEffect transition="in" filter="fade">
                                      <p:cBhvr>
                                        <p:cTn id="118" dur="500"/>
                                        <p:tgtEl>
                                          <p:spTgt spid="16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6">
                                            <p:txEl>
                                              <p:pRg st="2" end="2"/>
                                            </p:txEl>
                                          </p:spTgt>
                                        </p:tgtEl>
                                        <p:attrNameLst>
                                          <p:attrName>style.visibility</p:attrName>
                                        </p:attrNameLst>
                                      </p:cBhvr>
                                      <p:to>
                                        <p:strVal val="visible"/>
                                      </p:to>
                                    </p:set>
                                    <p:animEffect transition="in" filter="fade">
                                      <p:cBhvr>
                                        <p:cTn id="123" dur="500"/>
                                        <p:tgtEl>
                                          <p:spTgt spid="166">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fade">
                                      <p:cBhvr>
                                        <p:cTn id="1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1" grpId="0" animBg="1"/>
      <p:bldP spid="12" grpId="0" animBg="1"/>
      <p:bldP spid="114" grpId="0"/>
      <p:bldP spid="134" grpId="0" animBg="1"/>
      <p:bldP spid="135" grpId="0" animBg="1"/>
      <p:bldP spid="142" grpId="0"/>
      <p:bldP spid="57" grpId="0" animBg="1"/>
      <p:bldP spid="82" grpId="0" animBg="1"/>
      <p:bldP spid="104"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166" name="Content Placeholder 2"/>
          <p:cNvSpPr>
            <a:spLocks noGrp="1"/>
          </p:cNvSpPr>
          <p:nvPr>
            <p:ph idx="1"/>
          </p:nvPr>
        </p:nvSpPr>
        <p:spPr>
          <a:xfrm>
            <a:off x="195399" y="1921828"/>
            <a:ext cx="5919450" cy="4555172"/>
          </a:xfrm>
        </p:spPr>
        <p:txBody>
          <a:bodyPr>
            <a:normAutofit/>
          </a:bodyPr>
          <a:lstStyle/>
          <a:p>
            <a:r>
              <a:rPr lang="en-US" dirty="0" smtClean="0"/>
              <a:t>Recipient sets of good users are more connected than those of bad users</a:t>
            </a:r>
          </a:p>
        </p:txBody>
      </p:sp>
      <p:sp>
        <p:nvSpPr>
          <p:cNvPr id="37" name="Oval 36"/>
          <p:cNvSpPr/>
          <p:nvPr/>
        </p:nvSpPr>
        <p:spPr>
          <a:xfrm>
            <a:off x="6290277" y="2602703"/>
            <a:ext cx="2457068" cy="2315166"/>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8" name="Oval 37"/>
          <p:cNvSpPr/>
          <p:nvPr/>
        </p:nvSpPr>
        <p:spPr>
          <a:xfrm rot="20319303">
            <a:off x="7921622" y="3054572"/>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9836816">
            <a:off x="6842608" y="1465915"/>
            <a:ext cx="266700" cy="266700"/>
          </a:xfrm>
          <a:prstGeom prst="ellipse">
            <a:avLst/>
          </a:prstGeom>
          <a:ln w="5715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a:endCxn id="38" idx="0"/>
          </p:cNvCxnSpPr>
          <p:nvPr/>
        </p:nvCxnSpPr>
        <p:spPr>
          <a:xfrm>
            <a:off x="7041392" y="1715457"/>
            <a:ext cx="965043" cy="134826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42" name="Oval 41"/>
          <p:cNvSpPr/>
          <p:nvPr/>
        </p:nvSpPr>
        <p:spPr>
          <a:xfrm>
            <a:off x="7415029" y="4481473"/>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Oval 43"/>
          <p:cNvSpPr/>
          <p:nvPr/>
        </p:nvSpPr>
        <p:spPr>
          <a:xfrm>
            <a:off x="6604800" y="389509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Arrow Connector 45"/>
          <p:cNvCxnSpPr>
            <a:stCxn id="39" idx="4"/>
            <a:endCxn id="44" idx="0"/>
          </p:cNvCxnSpPr>
          <p:nvPr/>
        </p:nvCxnSpPr>
        <p:spPr>
          <a:xfrm flipH="1">
            <a:off x="6738150" y="1715457"/>
            <a:ext cx="303242" cy="2179639"/>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2"/>
            <a:endCxn id="44" idx="5"/>
          </p:cNvCxnSpPr>
          <p:nvPr/>
        </p:nvCxnSpPr>
        <p:spPr>
          <a:xfrm flipH="1" flipV="1">
            <a:off x="6832443" y="4122739"/>
            <a:ext cx="582586" cy="492084"/>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8" idx="2"/>
            <a:endCxn id="44" idx="0"/>
          </p:cNvCxnSpPr>
          <p:nvPr/>
        </p:nvCxnSpPr>
        <p:spPr>
          <a:xfrm flipH="1">
            <a:off x="6738150" y="3236459"/>
            <a:ext cx="1192619" cy="658637"/>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471007" y="4917869"/>
            <a:ext cx="2822449" cy="492443"/>
          </a:xfrm>
          <a:prstGeom prst="rect">
            <a:avLst/>
          </a:prstGeom>
          <a:noFill/>
          <a:ln w="57150" cmpd="sng">
            <a:noFill/>
          </a:ln>
        </p:spPr>
        <p:txBody>
          <a:bodyPr wrap="square" rtlCol="0">
            <a:spAutoFit/>
          </a:bodyPr>
          <a:lstStyle/>
          <a:p>
            <a:r>
              <a:rPr lang="en-US" sz="2600" b="1" dirty="0" smtClean="0">
                <a:solidFill>
                  <a:schemeClr val="tx1">
                    <a:lumMod val="75000"/>
                    <a:lumOff val="25000"/>
                  </a:schemeClr>
                </a:solidFill>
              </a:rPr>
              <a:t>Recipient set</a:t>
            </a:r>
            <a:endParaRPr lang="en-US" sz="2600" b="1" dirty="0">
              <a:solidFill>
                <a:schemeClr val="tx1">
                  <a:lumMod val="75000"/>
                  <a:lumOff val="25000"/>
                </a:schemeClr>
              </a:solidFill>
            </a:endParaRPr>
          </a:p>
        </p:txBody>
      </p:sp>
      <p:cxnSp>
        <p:nvCxnSpPr>
          <p:cNvPr id="50" name="Straight Arrow Connector 49"/>
          <p:cNvCxnSpPr>
            <a:stCxn id="44" idx="6"/>
            <a:endCxn id="38" idx="4"/>
          </p:cNvCxnSpPr>
          <p:nvPr/>
        </p:nvCxnSpPr>
        <p:spPr>
          <a:xfrm flipV="1">
            <a:off x="6871500" y="3312125"/>
            <a:ext cx="1232009"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8103509" y="402844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2" name="Straight Arrow Connector 51"/>
          <p:cNvCxnSpPr>
            <a:stCxn id="39" idx="4"/>
            <a:endCxn id="51" idx="1"/>
          </p:cNvCxnSpPr>
          <p:nvPr/>
        </p:nvCxnSpPr>
        <p:spPr>
          <a:xfrm>
            <a:off x="7041392" y="1715457"/>
            <a:ext cx="1101174" cy="2352046"/>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38" idx="4"/>
          </p:cNvCxnSpPr>
          <p:nvPr/>
        </p:nvCxnSpPr>
        <p:spPr>
          <a:xfrm flipH="1" flipV="1">
            <a:off x="8103509" y="3312125"/>
            <a:ext cx="124203"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4"/>
            <a:endCxn id="42" idx="1"/>
          </p:cNvCxnSpPr>
          <p:nvPr/>
        </p:nvCxnSpPr>
        <p:spPr>
          <a:xfrm>
            <a:off x="7041392" y="1715457"/>
            <a:ext cx="412694" cy="2805073"/>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20" name="圆角矩形 4"/>
          <p:cNvSpPr/>
          <p:nvPr/>
        </p:nvSpPr>
        <p:spPr>
          <a:xfrm>
            <a:off x="993324" y="3553930"/>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Social-affinity based detection</a:t>
            </a:r>
            <a:endParaRPr lang="en-US" sz="2400" dirty="0">
              <a:solidFill>
                <a:srgbClr val="3366FF"/>
              </a:solidFill>
            </a:endParaRPr>
          </a:p>
        </p:txBody>
      </p:sp>
    </p:spTree>
    <p:extLst>
      <p:ext uri="{BB962C8B-B14F-4D97-AF65-F5344CB8AC3E}">
        <p14:creationId xmlns:p14="http://schemas.microsoft.com/office/powerpoint/2010/main" val="1373952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eps"/>
          <p:cNvPicPr>
            <a:picLocks noGrp="1" noChangeAspect="1"/>
          </p:cNvPicPr>
          <p:nvPr>
            <p:ph idx="1"/>
          </p:nvPr>
        </p:nvPicPr>
        <p:blipFill>
          <a:blip r:embed="rId3">
            <a:extLst>
              <a:ext uri="{28A0092B-C50C-407E-A947-70E740481C1C}">
                <a14:useLocalDpi xmlns:a14="http://schemas.microsoft.com/office/drawing/2010/main" val="0"/>
              </a:ext>
            </a:extLst>
          </a:blip>
          <a:srcRect t="-20355" b="-20355"/>
          <a:stretch>
            <a:fillRect/>
          </a:stretch>
        </p:blipFill>
        <p:spPr>
          <a:xfrm>
            <a:off x="161650" y="1318787"/>
            <a:ext cx="8887704" cy="4887895"/>
          </a:xfrm>
        </p:spPr>
      </p:pic>
      <p:sp>
        <p:nvSpPr>
          <p:cNvPr id="3" name="Title 2"/>
          <p:cNvSpPr>
            <a:spLocks noGrp="1"/>
          </p:cNvSpPr>
          <p:nvPr>
            <p:ph type="title"/>
          </p:nvPr>
        </p:nvSpPr>
        <p:spPr/>
        <p:txBody>
          <a:bodyPr/>
          <a:lstStyle/>
          <a:p>
            <a:r>
              <a:rPr lang="en-US" dirty="0" smtClean="0"/>
              <a:t>Design of SocialWatch</a:t>
            </a:r>
            <a:endParaRPr lang="en-US" dirty="0"/>
          </a:p>
        </p:txBody>
      </p:sp>
    </p:spTree>
    <p:extLst>
      <p:ext uri="{BB962C8B-B14F-4D97-AF65-F5344CB8AC3E}">
        <p14:creationId xmlns:p14="http://schemas.microsoft.com/office/powerpoint/2010/main" val="7170734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features</a:t>
            </a:r>
          </a:p>
          <a:p>
            <a:pPr lvl="1"/>
            <a:r>
              <a:rPr lang="en-US" dirty="0"/>
              <a:t>Degree - </a:t>
            </a:r>
            <a:r>
              <a:rPr lang="en-US" dirty="0" smtClean="0"/>
              <a:t>a </a:t>
            </a:r>
            <a:r>
              <a:rPr lang="en-US" dirty="0">
                <a:solidFill>
                  <a:srgbClr val="3366FF"/>
                </a:solidFill>
              </a:rPr>
              <a:t>local</a:t>
            </a:r>
            <a:r>
              <a:rPr lang="en-US" dirty="0"/>
              <a:t> graph feature that captures the </a:t>
            </a:r>
            <a:r>
              <a:rPr lang="en-US" dirty="0" smtClean="0">
                <a:solidFill>
                  <a:srgbClr val="FF0000"/>
                </a:solidFill>
              </a:rPr>
              <a:t>sending/receiving </a:t>
            </a:r>
            <a:r>
              <a:rPr lang="en-US" dirty="0" smtClean="0"/>
              <a:t>behavior of an account</a:t>
            </a:r>
          </a:p>
          <a:p>
            <a:pPr lvl="1"/>
            <a:r>
              <a:rPr lang="en-US" dirty="0"/>
              <a:t>PageRank - a </a:t>
            </a:r>
            <a:r>
              <a:rPr lang="en-US" dirty="0">
                <a:solidFill>
                  <a:srgbClr val="3366FF"/>
                </a:solidFill>
              </a:rPr>
              <a:t>global</a:t>
            </a:r>
            <a:r>
              <a:rPr lang="en-US" dirty="0"/>
              <a:t> graph feature that calculates </a:t>
            </a:r>
            <a:r>
              <a:rPr lang="en-US" dirty="0" smtClean="0"/>
              <a:t>the weight </a:t>
            </a:r>
            <a:r>
              <a:rPr lang="en-US" dirty="0"/>
              <a:t>of </a:t>
            </a:r>
            <a:r>
              <a:rPr lang="en-US" dirty="0" smtClean="0"/>
              <a:t>a node on </a:t>
            </a:r>
            <a:r>
              <a:rPr lang="en-US" dirty="0"/>
              <a:t>the overall </a:t>
            </a:r>
            <a:r>
              <a:rPr lang="en-US" dirty="0" smtClean="0"/>
              <a:t>graph</a:t>
            </a:r>
          </a:p>
          <a:p>
            <a:r>
              <a:rPr lang="en-US" dirty="0" smtClean="0"/>
              <a:t>Detection methods</a:t>
            </a:r>
          </a:p>
          <a:p>
            <a:pPr lvl="1"/>
            <a:r>
              <a:rPr lang="en-US" dirty="0"/>
              <a:t>Identify aggressive spamming accounts with high </a:t>
            </a:r>
            <a:r>
              <a:rPr lang="en-US" dirty="0" smtClean="0"/>
              <a:t>out degrees and </a:t>
            </a:r>
            <a:r>
              <a:rPr lang="en-US" dirty="0"/>
              <a:t>low response </a:t>
            </a:r>
            <a:r>
              <a:rPr lang="en-US" dirty="0" smtClean="0"/>
              <a:t>rates</a:t>
            </a:r>
            <a:endParaRPr lang="en-US" dirty="0"/>
          </a:p>
          <a:p>
            <a:pPr lvl="1"/>
            <a:r>
              <a:rPr lang="en-US" dirty="0" smtClean="0"/>
              <a:t>Identify </a:t>
            </a:r>
            <a:r>
              <a:rPr lang="en-US" dirty="0"/>
              <a:t>less aggressive spamming accounts using the </a:t>
            </a:r>
            <a:r>
              <a:rPr lang="en-US" dirty="0" smtClean="0"/>
              <a:t>badness-goodness </a:t>
            </a:r>
            <a:r>
              <a:rPr lang="en-US" dirty="0"/>
              <a:t>PageRank </a:t>
            </a:r>
            <a:r>
              <a:rPr lang="en-US" dirty="0" smtClean="0"/>
              <a:t>ratio</a:t>
            </a:r>
            <a:endParaRPr lang="en-US" dirty="0"/>
          </a:p>
        </p:txBody>
      </p:sp>
      <p:sp>
        <p:nvSpPr>
          <p:cNvPr id="3" name="Title 2"/>
          <p:cNvSpPr>
            <a:spLocks noGrp="1"/>
          </p:cNvSpPr>
          <p:nvPr>
            <p:ph type="title"/>
          </p:nvPr>
        </p:nvSpPr>
        <p:spPr/>
        <p:txBody>
          <a:bodyPr>
            <a:normAutofit fontScale="90000"/>
          </a:bodyPr>
          <a:lstStyle/>
          <a:p>
            <a:r>
              <a:rPr lang="en-US" dirty="0"/>
              <a:t>Detecting Attacker-created Accounts</a:t>
            </a:r>
          </a:p>
        </p:txBody>
      </p:sp>
    </p:spTree>
    <p:extLst>
      <p:ext uri="{BB962C8B-B14F-4D97-AF65-F5344CB8AC3E}">
        <p14:creationId xmlns:p14="http://schemas.microsoft.com/office/powerpoint/2010/main" val="26400217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li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prelim.thmx</Template>
  <TotalTime>10254</TotalTime>
  <Words>2245</Words>
  <Application>Microsoft Macintosh PowerPoint</Application>
  <PresentationFormat>On-screen Show (4:3)</PresentationFormat>
  <Paragraphs>202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prelim</vt:lpstr>
      <vt:lpstr>SocialWatch: Detection of Online Service Abuse via Large-Scale Social Graphs</vt:lpstr>
      <vt:lpstr>Arms Race between Attackers and Defenders</vt:lpstr>
      <vt:lpstr>Our Contributions</vt:lpstr>
      <vt:lpstr>Social Graph for Hotmail</vt:lpstr>
      <vt:lpstr>Social Graph for Hotmail</vt:lpstr>
      <vt:lpstr>Intuitions in Leveraging Social Graphs</vt:lpstr>
      <vt:lpstr>Intuitions in Leveraging Social Graphs</vt:lpstr>
      <vt:lpstr>Design of SocialWatch</vt:lpstr>
      <vt:lpstr>Detecting Attacker-created Accounts</vt:lpstr>
      <vt:lpstr>Computing Goodness/Badness PageRank Score</vt:lpstr>
      <vt:lpstr>Computing Social-Affinity Features</vt:lpstr>
      <vt:lpstr>Computing Social-Affinity Features</vt:lpstr>
      <vt:lpstr>Detecting Hijacked Accounts</vt:lpstr>
      <vt:lpstr>Implementation and Evaluation</vt:lpstr>
      <vt:lpstr>Conclusions</vt:lpstr>
      <vt:lpstr>Thank you!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Junxian Huang</dc:creator>
  <cp:lastModifiedBy>Junxian Huang</cp:lastModifiedBy>
  <cp:revision>382</cp:revision>
  <dcterms:created xsi:type="dcterms:W3CDTF">2013-05-01T01:36:02Z</dcterms:created>
  <dcterms:modified xsi:type="dcterms:W3CDTF">2013-05-08T06:32:27Z</dcterms:modified>
</cp:coreProperties>
</file>