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Noto Sans"/>
      <p:regular r:id="rId37"/>
      <p:bold r:id="rId38"/>
      <p:italic r:id="rId39"/>
      <p:boldItalic r:id="rId40"/>
    </p:embeddedFont>
    <p:embeddedFont>
      <p:font typeface="Gill San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iYJQiq9DVJb4eYuRqyipvE3qMn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4F8448-BE0A-43EA-8C51-B7E086B99106}">
  <a:tblStyle styleId="{D34F8448-BE0A-43EA-8C51-B7E086B9910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otoSans-boldItalic.fntdata"/><Relationship Id="rId20" Type="http://schemas.openxmlformats.org/officeDocument/2006/relationships/slide" Target="slides/slide15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otoSans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otoSans-italic.fntdata"/><Relationship Id="rId16" Type="http://schemas.openxmlformats.org/officeDocument/2006/relationships/slide" Target="slides/slide11.xml"/><Relationship Id="rId38" Type="http://schemas.openxmlformats.org/officeDocument/2006/relationships/font" Target="fonts/Noto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27bbfee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527bbfee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527bbfeec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96441f97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2296441f97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296441f97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96441f97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296441f97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296441f97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0000FF"/>
                </a:solidFill>
                <a:latin typeface="Noto Sans"/>
                <a:ea typeface="Noto Sans"/>
                <a:cs typeface="Noto Sans"/>
                <a:sym typeface="Noto Sans"/>
              </a:rPr>
              <a:t>This is the end of my presentation. Thank you for listening</a:t>
            </a:r>
            <a:endParaRPr/>
          </a:p>
        </p:txBody>
      </p:sp>
      <p:sp>
        <p:nvSpPr>
          <p:cNvPr id="359" name="Google Shape;35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PU 與二進位數字和藍圖" id="15" name="Google Shape;15;p29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9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8844608" y="34902"/>
            <a:ext cx="3237470" cy="217658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100668" y="1631846"/>
            <a:ext cx="12091332" cy="1708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車輛租賃管理系統</a:t>
            </a:r>
            <a:br>
              <a:rPr b="1" lang="en-US" sz="4400"/>
            </a:br>
            <a:r>
              <a:rPr b="1" lang="en-US" sz="4400"/>
              <a:t>Car Rental Management System</a:t>
            </a:r>
            <a:endParaRPr b="1" sz="4400"/>
          </a:p>
        </p:txBody>
      </p:sp>
      <p:sp>
        <p:nvSpPr>
          <p:cNvPr id="92" name="Google Shape;92;p1"/>
          <p:cNvSpPr txBox="1"/>
          <p:nvPr>
            <p:ph idx="4294967295" type="subTitle"/>
          </p:nvPr>
        </p:nvSpPr>
        <p:spPr>
          <a:xfrm>
            <a:off x="3000463" y="4371871"/>
            <a:ext cx="6191074" cy="535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111599003 郭振洋、111598034 郭駿頤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050797" y="5842337"/>
            <a:ext cx="619107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Information Engineering National Taipei University of Technology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Taipei, Taiwan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695696" y="143307"/>
            <a:ext cx="10515600" cy="715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車輛評價統計分析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433" y="1159728"/>
            <a:ext cx="6477413" cy="547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DOMAIN MODEL</a:t>
            </a:r>
            <a:endParaRPr/>
          </a:p>
        </p:txBody>
      </p:sp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1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094" y="136525"/>
            <a:ext cx="6139352" cy="65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ctrTitle"/>
          </p:nvPr>
        </p:nvSpPr>
        <p:spPr>
          <a:xfrm>
            <a:off x="50334" y="3001858"/>
            <a:ext cx="12091332" cy="854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5400">
                <a:latin typeface="Arial"/>
                <a:ea typeface="Arial"/>
                <a:cs typeface="Arial"/>
                <a:sym typeface="Arial"/>
              </a:rPr>
              <a:t>USE CASE REALIZATIONS </a:t>
            </a:r>
            <a:br>
              <a:rPr b="1" lang="en-US" sz="5400">
                <a:latin typeface="Arial"/>
                <a:ea typeface="Arial"/>
                <a:cs typeface="Arial"/>
                <a:sym typeface="Arial"/>
              </a:rPr>
            </a:br>
            <a:r>
              <a:rPr b="1" lang="en-US" sz="5400">
                <a:latin typeface="Arial"/>
                <a:ea typeface="Arial"/>
                <a:cs typeface="Arial"/>
                <a:sym typeface="Arial"/>
              </a:rPr>
              <a:t>WITH GRASP PATTERNS</a:t>
            </a:r>
            <a:endParaRPr/>
          </a:p>
        </p:txBody>
      </p:sp>
      <p:sp>
        <p:nvSpPr>
          <p:cNvPr id="189" name="Google Shape;189;p12"/>
          <p:cNvSpPr txBox="1"/>
          <p:nvPr/>
        </p:nvSpPr>
        <p:spPr>
          <a:xfrm>
            <a:off x="3047011" y="4022396"/>
            <a:ext cx="60979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Sequence Diagram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4C4C4"/>
                </a:solidFill>
                <a:latin typeface="Calibri"/>
                <a:ea typeface="Calibri"/>
                <a:cs typeface="Calibri"/>
                <a:sym typeface="Calibri"/>
              </a:rPr>
              <a:t>Sequence diagram for each system event</a:t>
            </a:r>
            <a:endParaRPr b="1" i="0" sz="2400" u="none" cap="none" strike="noStrike">
              <a:solidFill>
                <a:srgbClr val="C4C4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Sequence Diagram</a:t>
            </a:r>
            <a:br>
              <a:rPr lang="en-US"/>
            </a:br>
            <a:r>
              <a:rPr lang="en-US" sz="3200"/>
              <a:t>(Update Car Information)</a:t>
            </a:r>
            <a:endParaRPr/>
          </a:p>
        </p:txBody>
      </p:sp>
      <p:sp>
        <p:nvSpPr>
          <p:cNvPr id="196" name="Google Shape;19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3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942" y="2724500"/>
            <a:ext cx="9892115" cy="285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Sequence Diagram</a:t>
            </a:r>
            <a:br>
              <a:rPr lang="en-US"/>
            </a:br>
            <a:r>
              <a:rPr lang="en-US" sz="3200"/>
              <a:t>(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透過系統進行租車</a:t>
            </a:r>
            <a:r>
              <a:rPr lang="en-US" sz="3200"/>
              <a:t>)</a:t>
            </a:r>
            <a:endParaRPr/>
          </a:p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095" y="1883718"/>
            <a:ext cx="3595445" cy="45399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Sequence Diagram</a:t>
            </a:r>
            <a:br>
              <a:rPr lang="en-US"/>
            </a:br>
            <a:r>
              <a:rPr lang="en-US" sz="3200"/>
              <a:t>(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車輛保養維修診斷</a:t>
            </a:r>
            <a:r>
              <a:rPr lang="en-US" sz="3200"/>
              <a:t>)</a:t>
            </a:r>
            <a:endParaRPr/>
          </a:p>
        </p:txBody>
      </p:sp>
      <p:sp>
        <p:nvSpPr>
          <p:cNvPr id="214" name="Google Shape;2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5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244" y="1951038"/>
            <a:ext cx="4682379" cy="397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Sequence Diagram</a:t>
            </a:r>
            <a:br>
              <a:rPr lang="en-US"/>
            </a:br>
            <a:r>
              <a:rPr lang="en-US" sz="3200"/>
              <a:t>(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車輛評價統計分析</a:t>
            </a:r>
            <a:r>
              <a:rPr lang="en-US" sz="3200"/>
              <a:t>)</a:t>
            </a:r>
            <a:endParaRPr/>
          </a:p>
        </p:txBody>
      </p:sp>
      <p:sp>
        <p:nvSpPr>
          <p:cNvPr id="223" name="Google Shape;22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78025"/>
            <a:ext cx="4440222" cy="276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type="ctrTitle"/>
          </p:nvPr>
        </p:nvSpPr>
        <p:spPr>
          <a:xfrm>
            <a:off x="50334" y="3001858"/>
            <a:ext cx="12091332" cy="854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5400">
                <a:latin typeface="Arial"/>
                <a:ea typeface="Arial"/>
                <a:cs typeface="Arial"/>
                <a:sym typeface="Arial"/>
              </a:rPr>
              <a:t>USE CASE REALIZATIONS </a:t>
            </a:r>
            <a:br>
              <a:rPr b="1" lang="en-US" sz="5400">
                <a:latin typeface="Arial"/>
                <a:ea typeface="Arial"/>
                <a:cs typeface="Arial"/>
                <a:sym typeface="Arial"/>
              </a:rPr>
            </a:br>
            <a:r>
              <a:rPr b="1" lang="en-US" sz="5400">
                <a:latin typeface="Arial"/>
                <a:ea typeface="Arial"/>
                <a:cs typeface="Arial"/>
                <a:sym typeface="Arial"/>
              </a:rPr>
              <a:t>WITH GRASP PATTERNS</a:t>
            </a:r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3047011" y="4022396"/>
            <a:ext cx="60979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4C4C4"/>
                </a:solidFill>
                <a:latin typeface="Calibri"/>
                <a:ea typeface="Calibri"/>
                <a:cs typeface="Calibri"/>
                <a:sym typeface="Calibri"/>
              </a:rPr>
              <a:t>System Sequence Diagram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 for each system event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Sequence Diagram</a:t>
            </a:r>
            <a:br>
              <a:rPr lang="en-US"/>
            </a:br>
            <a:r>
              <a:rPr lang="en-US" sz="3200"/>
              <a:t>(Add Car)</a:t>
            </a:r>
            <a:endParaRPr/>
          </a:p>
        </p:txBody>
      </p:sp>
      <p:sp>
        <p:nvSpPr>
          <p:cNvPr id="239" name="Google Shape;2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18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252" y="2117292"/>
            <a:ext cx="11379495" cy="407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Sequence Diagram</a:t>
            </a:r>
            <a:br>
              <a:rPr lang="en-US"/>
            </a:br>
            <a:r>
              <a:rPr lang="en-US" sz="3200"/>
              <a:t>(Rental Car)</a:t>
            </a:r>
            <a:endParaRPr/>
          </a:p>
        </p:txBody>
      </p:sp>
      <p:sp>
        <p:nvSpPr>
          <p:cNvPr id="248" name="Google Shape;2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19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7490" y="1028407"/>
            <a:ext cx="9500941" cy="564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PROBLEM STATEMENT 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目前常見的租車系統，並未有提供車輛相關的車況以及保養紀錄，租賃車發生事故的比例也是相當頻繁，主要是因為駕駛者對於車況的不熟悉，以及車輛的保修狀況問題的追蹤。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88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8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本APP希望除了有基本的租車系統的功能以外，新增車輛保修的管理系統，進行車輛的保修管理，並提供給承租人做為參考；並於駕駛者在使用車輛後，對於車況進行評分，提供給租賃公司進行車輛的管控，以此讓所有承租人可以安全且舒適的使用體驗。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Sequence Diagram</a:t>
            </a:r>
            <a:br>
              <a:rPr lang="en-US"/>
            </a:br>
            <a:r>
              <a:rPr lang="en-US" sz="3200"/>
              <a:t>(RepairCar)</a:t>
            </a:r>
            <a:endParaRPr/>
          </a:p>
        </p:txBody>
      </p:sp>
      <p:sp>
        <p:nvSpPr>
          <p:cNvPr id="257" name="Google Shape;2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0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212" y="1978025"/>
            <a:ext cx="10940588" cy="43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Sequence Diagram</a:t>
            </a:r>
            <a:br>
              <a:rPr lang="en-US"/>
            </a:br>
            <a:r>
              <a:rPr lang="en-US" sz="3200"/>
              <a:t>(AnalyzeCar)</a:t>
            </a:r>
            <a:endParaRPr/>
          </a:p>
        </p:txBody>
      </p:sp>
      <p:sp>
        <p:nvSpPr>
          <p:cNvPr id="266" name="Google Shape;26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247" y="1849417"/>
            <a:ext cx="11672761" cy="460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CLASS DIAGRAM</a:t>
            </a:r>
            <a:endParaRPr/>
          </a:p>
        </p:txBody>
      </p:sp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2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 b="0" l="0" r="0" t="54372"/>
          <a:stretch/>
        </p:blipFill>
        <p:spPr>
          <a:xfrm>
            <a:off x="1519052" y="1504712"/>
            <a:ext cx="4576948" cy="521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2"/>
          <p:cNvPicPr preferRelativeResize="0"/>
          <p:nvPr/>
        </p:nvPicPr>
        <p:blipFill rotWithShape="1">
          <a:blip r:embed="rId3">
            <a:alphaModFix/>
          </a:blip>
          <a:srcRect b="44762" l="0" r="0" t="0"/>
          <a:stretch/>
        </p:blipFill>
        <p:spPr>
          <a:xfrm>
            <a:off x="6574971" y="136525"/>
            <a:ext cx="4778829" cy="659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27bbfeece_0_0"/>
          <p:cNvSpPr txBox="1"/>
          <p:nvPr>
            <p:ph type="title"/>
          </p:nvPr>
        </p:nvSpPr>
        <p:spPr>
          <a:xfrm>
            <a:off x="35850" y="69825"/>
            <a:ext cx="34338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 </a:t>
            </a:r>
            <a:r>
              <a:rPr lang="en-US"/>
              <a:t>CLASS DIAGRAM</a:t>
            </a:r>
            <a:endParaRPr/>
          </a:p>
        </p:txBody>
      </p:sp>
      <p:sp>
        <p:nvSpPr>
          <p:cNvPr id="285" name="Google Shape;285;g2527bbfeece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g2527bbfeece_0_0"/>
          <p:cNvSpPr txBox="1"/>
          <p:nvPr/>
        </p:nvSpPr>
        <p:spPr>
          <a:xfrm>
            <a:off x="838200" y="1978025"/>
            <a:ext cx="10776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g2527bbfeec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73" y="0"/>
            <a:ext cx="643930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title"/>
          </p:nvPr>
        </p:nvSpPr>
        <p:spPr>
          <a:xfrm>
            <a:off x="123825" y="-119725"/>
            <a:ext cx="660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SOURCE CODE(Main)</a:t>
            </a:r>
            <a:endParaRPr/>
          </a:p>
        </p:txBody>
      </p:sp>
      <p:sp>
        <p:nvSpPr>
          <p:cNvPr id="294" name="Google Shape;29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23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5" y="393225"/>
            <a:ext cx="6752626" cy="62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 rotWithShape="1">
          <a:blip r:embed="rId4">
            <a:alphaModFix/>
          </a:blip>
          <a:srcRect b="0" l="0" r="46914" t="0"/>
          <a:stretch/>
        </p:blipFill>
        <p:spPr>
          <a:xfrm>
            <a:off x="219676" y="937931"/>
            <a:ext cx="4350029" cy="539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96441f973_0_14"/>
          <p:cNvSpPr txBox="1"/>
          <p:nvPr>
            <p:ph type="title"/>
          </p:nvPr>
        </p:nvSpPr>
        <p:spPr>
          <a:xfrm>
            <a:off x="123825" y="-81625"/>
            <a:ext cx="660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SOURCE CODE(Rental)</a:t>
            </a:r>
            <a:endParaRPr/>
          </a:p>
        </p:txBody>
      </p:sp>
      <p:sp>
        <p:nvSpPr>
          <p:cNvPr id="304" name="Google Shape;304;g2296441f973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g2296441f973_0_14"/>
          <p:cNvSpPr txBox="1"/>
          <p:nvPr/>
        </p:nvSpPr>
        <p:spPr>
          <a:xfrm>
            <a:off x="838200" y="1978025"/>
            <a:ext cx="10776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g2296441f97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903475"/>
            <a:ext cx="5267326" cy="58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296441f973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280" y="519650"/>
            <a:ext cx="6470300" cy="6273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96441f973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SOURCE CODE(DB)</a:t>
            </a:r>
            <a:endParaRPr/>
          </a:p>
        </p:txBody>
      </p:sp>
      <p:sp>
        <p:nvSpPr>
          <p:cNvPr id="314" name="Google Shape;314;g2296441f973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g2296441f973_0_1"/>
          <p:cNvSpPr txBox="1"/>
          <p:nvPr/>
        </p:nvSpPr>
        <p:spPr>
          <a:xfrm>
            <a:off x="838200" y="1978025"/>
            <a:ext cx="10776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g2296441f97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009" y="67375"/>
            <a:ext cx="6739692" cy="679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296441f973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25" y="1371600"/>
            <a:ext cx="4345075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UNIT TESTS RESULT</a:t>
            </a:r>
            <a:endParaRPr/>
          </a:p>
        </p:txBody>
      </p:sp>
      <p:sp>
        <p:nvSpPr>
          <p:cNvPr id="324" name="Google Shape;32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" y="2386025"/>
            <a:ext cx="11744075" cy="29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SOURCE CODE OF TEST CASE</a:t>
            </a:r>
            <a:endParaRPr/>
          </a:p>
        </p:txBody>
      </p:sp>
      <p:sp>
        <p:nvSpPr>
          <p:cNvPr id="333" name="Google Shape;33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25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5"/>
          <p:cNvPicPr preferRelativeResize="0"/>
          <p:nvPr/>
        </p:nvPicPr>
        <p:blipFill rotWithShape="1">
          <a:blip r:embed="rId3">
            <a:alphaModFix/>
          </a:blip>
          <a:srcRect b="0" l="1432" r="1244" t="53159"/>
          <a:stretch/>
        </p:blipFill>
        <p:spPr>
          <a:xfrm>
            <a:off x="838200" y="2236046"/>
            <a:ext cx="10019196" cy="32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SOURCE CODE OF TEST CASE</a:t>
            </a:r>
            <a:endParaRPr/>
          </a:p>
        </p:txBody>
      </p:sp>
      <p:sp>
        <p:nvSpPr>
          <p:cNvPr id="342" name="Google Shape;34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26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257300"/>
            <a:ext cx="5257800" cy="55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075" y="1257300"/>
            <a:ext cx="5867399" cy="55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CONTEXT DIAGRAM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250" y="2899076"/>
            <a:ext cx="11094755" cy="2509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INFORMATION</a:t>
            </a:r>
            <a:endParaRPr/>
          </a:p>
        </p:txBody>
      </p:sp>
      <p:sp>
        <p:nvSpPr>
          <p:cNvPr id="352" name="Google Shape;35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27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4" name="Google Shape;354;p27"/>
          <p:cNvGraphicFramePr/>
          <p:nvPr/>
        </p:nvGraphicFramePr>
        <p:xfrm>
          <a:off x="2039471" y="1643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{D34F8448-BE0A-43EA-8C51-B7E086B99106}</a:tableStyleId>
              </a:tblPr>
              <a:tblGrid>
                <a:gridCol w="5488775"/>
                <a:gridCol w="2453950"/>
              </a:tblGrid>
              <a:tr h="437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Project information 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 </a:t>
                      </a:r>
                      <a:endParaRPr/>
                    </a:p>
                  </a:txBody>
                  <a:tcPr marT="48175" marB="48175" marR="96375" marL="96375">
                    <a:lnL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1E42"/>
                    </a:solidFill>
                  </a:tcPr>
                </a:tc>
              </a:tr>
              <a:tr h="437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SOURCE CODE 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2725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7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The number Classes of production code 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101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5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The number of Methods of production code 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53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7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The number of unit tests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65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7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test code  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50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5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Team member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郭振洋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time efforts (hours) 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45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.5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5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Team member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郭駿頤 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time efforts (hours) 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45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.5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7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Total time efforts (hours)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91</a:t>
                      </a:r>
                      <a:endParaRPr sz="1800" u="none" cap="none" strike="noStrike"/>
                    </a:p>
                  </a:txBody>
                  <a:tcPr marT="48175" marB="48175" marR="96375" marL="96375">
                    <a:lnL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5" name="Google Shape;355;p27"/>
          <p:cNvSpPr/>
          <p:nvPr/>
        </p:nvSpPr>
        <p:spPr>
          <a:xfrm>
            <a:off x="3206750" y="18256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>
            <p:ph type="ctrTitle"/>
          </p:nvPr>
        </p:nvSpPr>
        <p:spPr>
          <a:xfrm>
            <a:off x="50334" y="3001858"/>
            <a:ext cx="12091332" cy="854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US" sz="5400">
                <a:latin typeface="Arial"/>
                <a:ea typeface="Arial"/>
                <a:cs typeface="Arial"/>
                <a:sym typeface="Arial"/>
              </a:rPr>
              <a:t>Thank you for your attention.</a:t>
            </a:r>
            <a:endParaRPr b="1" sz="5400"/>
          </a:p>
        </p:txBody>
      </p:sp>
      <p:sp>
        <p:nvSpPr>
          <p:cNvPr id="362" name="Google Shape;362;p28"/>
          <p:cNvSpPr txBox="1"/>
          <p:nvPr/>
        </p:nvSpPr>
        <p:spPr>
          <a:xfrm>
            <a:off x="3050797" y="5842337"/>
            <a:ext cx="619107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Information Engineering National Taipei University of Technology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Taipei, Taiwan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USE CASE DIAGRAM</a:t>
            </a:r>
            <a:endParaRPr/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838200" y="1978025"/>
            <a:ext cx="107768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8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8546" y="55320"/>
            <a:ext cx="5257058" cy="672943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6606987" y="5531222"/>
            <a:ext cx="1604683" cy="79813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606988" y="3514165"/>
            <a:ext cx="1604684" cy="77096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606988" y="528637"/>
            <a:ext cx="1604683" cy="79813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606987" y="4509106"/>
            <a:ext cx="1604683" cy="79813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ctrTitle"/>
          </p:nvPr>
        </p:nvSpPr>
        <p:spPr>
          <a:xfrm>
            <a:off x="50334" y="3001858"/>
            <a:ext cx="12091332" cy="854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US" sz="5400">
                <a:latin typeface="Arial"/>
                <a:ea typeface="Arial"/>
                <a:cs typeface="Arial"/>
                <a:sym typeface="Arial"/>
              </a:rPr>
              <a:t>DEMONSTRATION</a:t>
            </a:r>
            <a:endParaRPr b="1"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ctrTitle"/>
          </p:nvPr>
        </p:nvSpPr>
        <p:spPr>
          <a:xfrm>
            <a:off x="50334" y="3001858"/>
            <a:ext cx="12091332" cy="854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US" sz="5400">
                <a:latin typeface="Arial"/>
                <a:ea typeface="Arial"/>
                <a:cs typeface="Arial"/>
                <a:sym typeface="Arial"/>
              </a:rPr>
              <a:t>SIGNIFICANT USE CASES 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3047011" y="4022396"/>
            <a:ext cx="60979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Car Information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695696" y="143307"/>
            <a:ext cx="10515600" cy="715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Update Car Information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00" y="914475"/>
            <a:ext cx="5613424" cy="17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775" y="409348"/>
            <a:ext cx="4251751" cy="6240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01" y="2809078"/>
            <a:ext cx="5101350" cy="15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695696" y="143307"/>
            <a:ext cx="10515600" cy="715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透過系統進行租車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791" y="1159114"/>
            <a:ext cx="5301029" cy="58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792" y="1748117"/>
            <a:ext cx="5301028" cy="463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4040" y="1159114"/>
            <a:ext cx="5548695" cy="206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695696" y="143307"/>
            <a:ext cx="10515600" cy="715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車輛保養維修診斷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102" y="1013929"/>
            <a:ext cx="4983912" cy="528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8894" y="1013930"/>
            <a:ext cx="5881766" cy="119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2023-01-04T09:59:15Z</dcterms:created>
  <dc:creator>張建發</dc:creator>
</cp:coreProperties>
</file>