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5544800" cy="1005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31519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63039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194560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26079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657600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389120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120640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852159" algn="l" defTabSz="73151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EE2EA"/>
          </a:solidFill>
        </a:fill>
      </a:tcStyle>
    </a:wholeTbl>
    <a:band2H>
      <a:tcTxStyle b="def" i="def"/>
      <a:tcStyle>
        <a:tcBdr/>
        <a:fill>
          <a:solidFill>
            <a:srgbClr val="E8F1F5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EE2EA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F1F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463039" latinLnBrk="0">
      <a:defRPr sz="1900">
        <a:latin typeface="+mj-lt"/>
        <a:ea typeface="+mj-ea"/>
        <a:cs typeface="+mj-cs"/>
        <a:sym typeface="Calibri"/>
      </a:defRPr>
    </a:lvl1pPr>
    <a:lvl2pPr indent="228600" defTabSz="1463039" latinLnBrk="0">
      <a:defRPr sz="1900">
        <a:latin typeface="+mj-lt"/>
        <a:ea typeface="+mj-ea"/>
        <a:cs typeface="+mj-cs"/>
        <a:sym typeface="Calibri"/>
      </a:defRPr>
    </a:lvl2pPr>
    <a:lvl3pPr indent="457200" defTabSz="1463039" latinLnBrk="0">
      <a:defRPr sz="1900">
        <a:latin typeface="+mj-lt"/>
        <a:ea typeface="+mj-ea"/>
        <a:cs typeface="+mj-cs"/>
        <a:sym typeface="Calibri"/>
      </a:defRPr>
    </a:lvl3pPr>
    <a:lvl4pPr indent="685800" defTabSz="1463039" latinLnBrk="0">
      <a:defRPr sz="1900">
        <a:latin typeface="+mj-lt"/>
        <a:ea typeface="+mj-ea"/>
        <a:cs typeface="+mj-cs"/>
        <a:sym typeface="Calibri"/>
      </a:defRPr>
    </a:lvl4pPr>
    <a:lvl5pPr indent="914400" defTabSz="1463039" latinLnBrk="0">
      <a:defRPr sz="1900">
        <a:latin typeface="+mj-lt"/>
        <a:ea typeface="+mj-ea"/>
        <a:cs typeface="+mj-cs"/>
        <a:sym typeface="Calibri"/>
      </a:defRPr>
    </a:lvl5pPr>
    <a:lvl6pPr indent="1143000" defTabSz="1463039" latinLnBrk="0">
      <a:defRPr sz="1900">
        <a:latin typeface="+mj-lt"/>
        <a:ea typeface="+mj-ea"/>
        <a:cs typeface="+mj-cs"/>
        <a:sym typeface="Calibri"/>
      </a:defRPr>
    </a:lvl6pPr>
    <a:lvl7pPr indent="1371600" defTabSz="1463039" latinLnBrk="0">
      <a:defRPr sz="1900">
        <a:latin typeface="+mj-lt"/>
        <a:ea typeface="+mj-ea"/>
        <a:cs typeface="+mj-cs"/>
        <a:sym typeface="Calibri"/>
      </a:defRPr>
    </a:lvl7pPr>
    <a:lvl8pPr indent="1600200" defTabSz="1463039" latinLnBrk="0">
      <a:defRPr sz="1900">
        <a:latin typeface="+mj-lt"/>
        <a:ea typeface="+mj-ea"/>
        <a:cs typeface="+mj-cs"/>
        <a:sym typeface="Calibri"/>
      </a:defRPr>
    </a:lvl8pPr>
    <a:lvl9pPr indent="1828800" defTabSz="1463039" latinLnBrk="0">
      <a:defRPr sz="1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165860" y="3124624"/>
            <a:ext cx="13213081" cy="21560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31720" y="5699759"/>
            <a:ext cx="10881360" cy="25704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731519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463039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219456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926079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1269980" y="402803"/>
            <a:ext cx="3497581" cy="85822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777240" y="402803"/>
            <a:ext cx="10233660" cy="858223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27932" y="6463453"/>
            <a:ext cx="13213081" cy="1997711"/>
          </a:xfrm>
          <a:prstGeom prst="rect">
            <a:avLst/>
          </a:prstGeom>
        </p:spPr>
        <p:txBody>
          <a:bodyPr anchor="t"/>
          <a:lstStyle>
            <a:lvl1pPr algn="l">
              <a:defRPr b="1" cap="all" sz="64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227932" y="4263180"/>
            <a:ext cx="13213081" cy="22002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731519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1463039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2194560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2926079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777240" y="2346961"/>
            <a:ext cx="6865620" cy="663808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500"/>
            </a:lvl1pPr>
            <a:lvl2pPr marL="1272941" indent="-541421">
              <a:spcBef>
                <a:spcPts val="1000"/>
              </a:spcBef>
              <a:defRPr sz="4500"/>
            </a:lvl2pPr>
            <a:lvl3pPr marL="1977389" indent="-514350">
              <a:spcBef>
                <a:spcPts val="1000"/>
              </a:spcBef>
              <a:defRPr sz="4500"/>
            </a:lvl3pPr>
            <a:lvl4pPr marL="2762118" indent="-567558">
              <a:spcBef>
                <a:spcPts val="1000"/>
              </a:spcBef>
              <a:defRPr sz="4500"/>
            </a:lvl4pPr>
            <a:lvl5pPr marL="3493638" indent="-567558">
              <a:spcBef>
                <a:spcPts val="10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77240" y="2251499"/>
            <a:ext cx="6868321" cy="93831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b="1" sz="3800"/>
            </a:lvl1pPr>
            <a:lvl2pPr marL="0" indent="731519">
              <a:spcBef>
                <a:spcPts val="900"/>
              </a:spcBef>
              <a:buSzTx/>
              <a:buFontTx/>
              <a:buNone/>
              <a:defRPr b="1" sz="3800"/>
            </a:lvl2pPr>
            <a:lvl3pPr marL="0" indent="1463039">
              <a:spcBef>
                <a:spcPts val="900"/>
              </a:spcBef>
              <a:buSzTx/>
              <a:buFontTx/>
              <a:buNone/>
              <a:defRPr b="1" sz="3800"/>
            </a:lvl3pPr>
            <a:lvl4pPr marL="0" indent="2194560">
              <a:spcBef>
                <a:spcPts val="900"/>
              </a:spcBef>
              <a:buSzTx/>
              <a:buFontTx/>
              <a:buNone/>
              <a:defRPr b="1" sz="3800"/>
            </a:lvl4pPr>
            <a:lvl5pPr marL="0" indent="2926079">
              <a:spcBef>
                <a:spcPts val="900"/>
              </a:spcBef>
              <a:buSzTx/>
              <a:buFontTx/>
              <a:buNone/>
              <a:defRPr b="1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7896542" y="2251498"/>
            <a:ext cx="6871019" cy="93832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900"/>
              </a:spcBef>
              <a:buSzTx/>
              <a:buFontTx/>
              <a:buNone/>
              <a:defRPr b="1" sz="3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777240" y="400473"/>
            <a:ext cx="5114134" cy="1704340"/>
          </a:xfrm>
          <a:prstGeom prst="rect">
            <a:avLst/>
          </a:prstGeom>
        </p:spPr>
        <p:txBody>
          <a:bodyPr anchor="b"/>
          <a:lstStyle>
            <a:lvl1pPr algn="l">
              <a:defRPr b="1"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6077584" y="400474"/>
            <a:ext cx="8689976" cy="858456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777240" y="2104814"/>
            <a:ext cx="5114133" cy="68802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3046889" y="7040880"/>
            <a:ext cx="9326882" cy="831217"/>
          </a:xfrm>
          <a:prstGeom prst="rect">
            <a:avLst/>
          </a:prstGeom>
        </p:spPr>
        <p:txBody>
          <a:bodyPr anchor="b"/>
          <a:lstStyle>
            <a:lvl1pPr algn="l">
              <a:defRPr b="1"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046889" y="898737"/>
            <a:ext cx="9326882" cy="60350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046889" y="7872096"/>
            <a:ext cx="9326882" cy="11804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731519">
              <a:spcBef>
                <a:spcPts val="500"/>
              </a:spcBef>
              <a:buSzTx/>
              <a:buFontTx/>
              <a:buNone/>
              <a:defRPr sz="2200"/>
            </a:lvl2pPr>
            <a:lvl3pPr marL="0" indent="1463039">
              <a:spcBef>
                <a:spcPts val="500"/>
              </a:spcBef>
              <a:buSzTx/>
              <a:buFontTx/>
              <a:buNone/>
              <a:defRPr sz="2200"/>
            </a:lvl3pPr>
            <a:lvl4pPr marL="0" indent="2194560">
              <a:spcBef>
                <a:spcPts val="500"/>
              </a:spcBef>
              <a:buSzTx/>
              <a:buFontTx/>
              <a:buNone/>
              <a:defRPr sz="2200"/>
            </a:lvl4pPr>
            <a:lvl5pPr marL="0" indent="2926079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77240" y="402801"/>
            <a:ext cx="1399032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3152" tIns="73152" rIns="73152" bIns="7315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77240" y="2346961"/>
            <a:ext cx="13990320" cy="663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3152" tIns="73152" rIns="73152" bIns="7315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4355474" y="9377553"/>
            <a:ext cx="412087" cy="425705"/>
          </a:xfrm>
          <a:prstGeom prst="rect">
            <a:avLst/>
          </a:prstGeom>
          <a:ln w="12700">
            <a:miter lim="400000"/>
          </a:ln>
        </p:spPr>
        <p:txBody>
          <a:bodyPr wrap="none" lIns="73152" tIns="73152" rIns="73152" bIns="73152" anchor="ctr">
            <a:spAutoFit/>
          </a:bodyPr>
          <a:lstStyle>
            <a:lvl1pPr algn="r">
              <a:defRPr sz="1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548640" marR="0" indent="-548640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249679" marR="0" indent="-518159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953928" marR="0" indent="-490888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777490" marR="0" indent="-582930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3509010" marR="0" indent="-582930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4240529" marR="0" indent="-582929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972050" marR="0" indent="-582929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5703569" marR="0" indent="-582929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6435090" marR="0" indent="-582929" algn="l" defTabSz="731519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731519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463039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194560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926079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657600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4389120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5120640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5852159" algn="r" defTabSz="7315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1165859" y="3124624"/>
            <a:ext cx="13213082" cy="2156038"/>
          </a:xfrm>
          <a:prstGeom prst="rect">
            <a:avLst/>
          </a:prstGeom>
        </p:spPr>
        <p:txBody>
          <a:bodyPr/>
          <a:lstStyle/>
          <a:p>
            <a:pPr/>
            <a:r>
              <a:t>Current Board format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2331720" y="5699759"/>
            <a:ext cx="10881360" cy="2570481"/>
          </a:xfrm>
          <a:prstGeom prst="rect">
            <a:avLst/>
          </a:prstGeom>
        </p:spPr>
        <p:txBody>
          <a:bodyPr/>
          <a:lstStyle/>
          <a:p>
            <a:pPr/>
            <a:r>
              <a:t>The following slides are used in the current version of the game.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icture 44" descr="Picture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9096" y="6292398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43" descr="Picture 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9096" y="2450799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icture 42" descr="Picture 4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83210" y="315159"/>
            <a:ext cx="1168401" cy="1206501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Title 1"/>
          <p:cNvSpPr txBox="1"/>
          <p:nvPr>
            <p:ph type="ctrTitle"/>
          </p:nvPr>
        </p:nvSpPr>
        <p:spPr>
          <a:xfrm>
            <a:off x="308729" y="315158"/>
            <a:ext cx="7596719" cy="983069"/>
          </a:xfrm>
          <a:prstGeom prst="rect">
            <a:avLst/>
          </a:prstGeom>
        </p:spPr>
        <p:txBody>
          <a:bodyPr/>
          <a:lstStyle/>
          <a:p>
            <a:pPr algn="l">
              <a:defRPr sz="4500">
                <a:solidFill>
                  <a:srgbClr val="558ED5"/>
                </a:solidFill>
                <a:latin typeface="Bauhaus 93"/>
                <a:ea typeface="Bauhaus 93"/>
                <a:cs typeface="Bauhaus 93"/>
                <a:sym typeface="Bauhaus 93"/>
              </a:defRPr>
            </a:pPr>
            <a:r>
              <a:t>Scrum – </a:t>
            </a:r>
            <a:r>
              <a:rPr sz="3200"/>
              <a:t>The Collaborative Game</a:t>
            </a:r>
          </a:p>
        </p:txBody>
      </p:sp>
      <p:grpSp>
        <p:nvGrpSpPr>
          <p:cNvPr id="385" name="Group 33"/>
          <p:cNvGrpSpPr/>
          <p:nvPr/>
        </p:nvGrpSpPr>
        <p:grpSpPr>
          <a:xfrm>
            <a:off x="505111" y="2060691"/>
            <a:ext cx="9019846" cy="5852161"/>
            <a:chOff x="0" y="0"/>
            <a:chExt cx="9019844" cy="5852160"/>
          </a:xfrm>
        </p:grpSpPr>
        <p:sp>
          <p:nvSpPr>
            <p:cNvPr id="379" name="Pentagon 11"/>
            <p:cNvSpPr/>
            <p:nvPr/>
          </p:nvSpPr>
          <p:spPr>
            <a:xfrm>
              <a:off x="0" y="5029199"/>
              <a:ext cx="9019846" cy="64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34" y="0"/>
                  </a:lnTo>
                  <a:lnTo>
                    <a:pt x="21600" y="10800"/>
                  </a:lnTo>
                  <a:lnTo>
                    <a:pt x="20834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4" name="Group 10"/>
            <p:cNvGrpSpPr/>
            <p:nvPr/>
          </p:nvGrpSpPr>
          <p:grpSpPr>
            <a:xfrm>
              <a:off x="1342824" y="-1"/>
              <a:ext cx="5852161" cy="5852161"/>
              <a:chOff x="0" y="0"/>
              <a:chExt cx="5852160" cy="5852160"/>
            </a:xfrm>
          </p:grpSpPr>
          <p:sp>
            <p:nvSpPr>
              <p:cNvPr id="380" name="Oval 32"/>
              <p:cNvSpPr/>
              <p:nvPr/>
            </p:nvSpPr>
            <p:spPr>
              <a:xfrm>
                <a:off x="-1" y="-1"/>
                <a:ext cx="5852162" cy="585216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83" name="Group 5"/>
              <p:cNvGrpSpPr/>
              <p:nvPr/>
            </p:nvGrpSpPr>
            <p:grpSpPr>
              <a:xfrm>
                <a:off x="182880" y="182880"/>
                <a:ext cx="5486401" cy="5486401"/>
                <a:chOff x="0" y="0"/>
                <a:chExt cx="5486400" cy="5486400"/>
              </a:xfrm>
            </p:grpSpPr>
            <p:sp>
              <p:nvSpPr>
                <p:cNvPr id="381" name="Oval 2"/>
                <p:cNvSpPr/>
                <p:nvPr/>
              </p:nvSpPr>
              <p:spPr>
                <a:xfrm>
                  <a:off x="0" y="0"/>
                  <a:ext cx="5486400" cy="54864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F80CE"/>
                    </a:gs>
                    <a:gs pos="100000">
                      <a:schemeClr val="accent1">
                        <a:hueOff val="357503"/>
                        <a:satOff val="54545"/>
                        <a:lumOff val="29273"/>
                      </a:schemeClr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2" name="Oval 31"/>
                <p:cNvSpPr/>
                <p:nvPr/>
              </p:nvSpPr>
              <p:spPr>
                <a:xfrm>
                  <a:off x="640079" y="640079"/>
                  <a:ext cx="4206241" cy="42062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386" name="Rounded Rectangle 34"/>
          <p:cNvSpPr/>
          <p:nvPr/>
        </p:nvSpPr>
        <p:spPr>
          <a:xfrm>
            <a:off x="103376" y="158741"/>
            <a:ext cx="15295304" cy="9769780"/>
          </a:xfrm>
          <a:prstGeom prst="roundRect">
            <a:avLst>
              <a:gd name="adj" fmla="val 1969"/>
            </a:avLst>
          </a:prstGeom>
          <a:ln w="38100">
            <a:solidFill>
              <a:srgbClr val="95B3D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9" name="Rectangle: Rounded Corners 41"/>
          <p:cNvGrpSpPr/>
          <p:nvPr/>
        </p:nvGrpSpPr>
        <p:grpSpPr>
          <a:xfrm>
            <a:off x="3166666" y="4032637"/>
            <a:ext cx="3245950" cy="1923103"/>
            <a:chOff x="0" y="0"/>
            <a:chExt cx="3245948" cy="1923101"/>
          </a:xfrm>
        </p:grpSpPr>
        <p:sp>
          <p:nvSpPr>
            <p:cNvPr id="387" name="Rounded Rectangle"/>
            <p:cNvSpPr/>
            <p:nvPr/>
          </p:nvSpPr>
          <p:spPr>
            <a:xfrm>
              <a:off x="0" y="0"/>
              <a:ext cx="3245949" cy="1923102"/>
            </a:xfrm>
            <a:prstGeom prst="roundRect">
              <a:avLst>
                <a:gd name="adj" fmla="val 8412"/>
              </a:avLst>
            </a:prstGeom>
            <a:solidFill>
              <a:srgbClr val="EEECE1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FBFBF"/>
                  </a:solidFill>
                </a:defRPr>
              </a:pPr>
            </a:p>
          </p:txBody>
        </p:sp>
        <p:sp>
          <p:nvSpPr>
            <p:cNvPr id="388" name="happenchance…"/>
            <p:cNvSpPr txBox="1"/>
            <p:nvPr/>
          </p:nvSpPr>
          <p:spPr>
            <a:xfrm>
              <a:off x="47380" y="496731"/>
              <a:ext cx="3151189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i="1">
                  <a:solidFill>
                    <a:srgbClr val="BFBFBF"/>
                  </a:solidFill>
                </a:defRPr>
              </a:pPr>
              <a:r>
                <a:t>happenchance</a:t>
              </a:r>
            </a:p>
            <a:p>
              <a:pPr algn="ctr">
                <a:defRPr>
                  <a:solidFill>
                    <a:srgbClr val="BFBFBF"/>
                  </a:solidFill>
                </a:defRPr>
              </a:pPr>
              <a:r>
                <a:t>cards</a:t>
              </a:r>
            </a:p>
          </p:txBody>
        </p:sp>
      </p:grpSp>
      <p:sp>
        <p:nvSpPr>
          <p:cNvPr id="390" name="TextBox 3"/>
          <p:cNvSpPr txBox="1"/>
          <p:nvPr/>
        </p:nvSpPr>
        <p:spPr>
          <a:xfrm>
            <a:off x="10807040" y="9637476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  <p:pic>
        <p:nvPicPr>
          <p:cNvPr id="391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7042" y="7133152"/>
            <a:ext cx="1168401" cy="120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65721" y="7034531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46771" y="5581198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3" descr="Picture 1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23276" y="4103437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4" descr="Picture 1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83048" y="2592595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15" descr="Picture 1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60648" y="1521658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16" descr="Picture 16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323375" y="1521658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Picture 17" descr="Picture 1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819183" y="2592595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Picture 24" descr="Picture 24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72626" y="4158798"/>
            <a:ext cx="14224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Picture 29" descr="Picture 29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30181" y="5636559"/>
            <a:ext cx="1422401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TextBox 153"/>
          <p:cNvSpPr txBox="1"/>
          <p:nvPr/>
        </p:nvSpPr>
        <p:spPr>
          <a:xfrm>
            <a:off x="10562225" y="881139"/>
            <a:ext cx="4429167" cy="17011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FF0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On Sprint Planning day the morning is dedicated to Sprint Planning.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Select backlog items &amp; place on the Sprint Backlog.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Add tasks for each backlog item (See Sprint Planning Guide)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In the afternoon we can start the work.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Select a task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Update the Sprint Backlog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Draw a happenchance card</a:t>
            </a:r>
          </a:p>
        </p:txBody>
      </p:sp>
      <p:sp>
        <p:nvSpPr>
          <p:cNvPr id="402" name="TextBox 154"/>
          <p:cNvSpPr txBox="1"/>
          <p:nvPr/>
        </p:nvSpPr>
        <p:spPr>
          <a:xfrm>
            <a:off x="10562226" y="3112716"/>
            <a:ext cx="4429167" cy="33013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3366FF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Start each day (except planning day) with a Daily Scrum</a:t>
            </a:r>
          </a:p>
          <a:p>
            <a:pPr>
              <a:defRPr sz="1200"/>
            </a:pPr>
            <a:r>
              <a:t>For each task in progress, inform each other: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Did you finish the task?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Do you expect to finish it soon and if so when?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Is there an impediment or  anything the team should know?</a:t>
            </a:r>
            <a:br/>
          </a:p>
          <a:p>
            <a:pPr>
              <a:defRPr sz="1200"/>
            </a:pPr>
            <a:r>
              <a:t>After the Daily Scrum we do the work</a:t>
            </a:r>
          </a:p>
          <a:p>
            <a:pPr>
              <a:defRPr sz="1200"/>
            </a:pPr>
            <a:r>
              <a:t>If you finish a task</a:t>
            </a:r>
            <a:r>
              <a:t>…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Update the sprint backlog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Discard your happenchance card (unless card says otherwise)</a:t>
            </a:r>
            <a:br/>
          </a:p>
          <a:p>
            <a:pPr>
              <a:defRPr sz="1200"/>
            </a:pPr>
            <a:r>
              <a:t>If you are ready to start a new task</a:t>
            </a:r>
            <a:r>
              <a:t>…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Select another task (if there’s time)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Update the sprint backlog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Draw a new happenchance card (one per task in progress)</a:t>
            </a:r>
          </a:p>
          <a:p>
            <a:pPr marL="342900" indent="-342900">
              <a:buSzPct val="100000"/>
              <a:buFont typeface="Arial"/>
              <a:buChar char="•"/>
              <a:defRPr sz="1200"/>
            </a:pPr>
          </a:p>
          <a:p>
            <a:pPr>
              <a:defRPr sz="1200"/>
            </a:pPr>
            <a:r>
              <a:t>Finally, move the marker to the next day</a:t>
            </a:r>
          </a:p>
        </p:txBody>
      </p:sp>
      <p:sp>
        <p:nvSpPr>
          <p:cNvPr id="403" name="TextBox 155"/>
          <p:cNvSpPr txBox="1"/>
          <p:nvPr/>
        </p:nvSpPr>
        <p:spPr>
          <a:xfrm>
            <a:off x="10562225" y="6959820"/>
            <a:ext cx="4429167" cy="25901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008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On the final day, the morning is similar to prior days:</a:t>
            </a:r>
            <a:br/>
            <a:r>
              <a:t>we have a Daily Scrum and then do work.</a:t>
            </a:r>
            <a:br/>
          </a:p>
          <a:p>
            <a:pPr>
              <a:defRPr sz="1200"/>
            </a:pPr>
            <a:r>
              <a:t>In the afternoon we stop development work and hold a Review &amp; Retrospective.</a:t>
            </a:r>
          </a:p>
          <a:p>
            <a:pPr>
              <a:defRPr sz="1200"/>
            </a:pPr>
            <a:r>
              <a:t>Review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Product Owner reviews progress (see Sprint Review Guide)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Product Owner updates the Results</a:t>
            </a:r>
            <a:br/>
          </a:p>
          <a:p>
            <a:pPr>
              <a:defRPr sz="1200"/>
            </a:pPr>
            <a:r>
              <a:t>Retrospective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Discuss how you worked together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What worked well? What didn’t?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Decide what, if anything, to change.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Clear the Sprint Backlog.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/>
          <p:nvPr>
            <p:ph type="ctrTitle"/>
          </p:nvPr>
        </p:nvSpPr>
        <p:spPr>
          <a:xfrm>
            <a:off x="103377" y="158740"/>
            <a:ext cx="7596719" cy="983069"/>
          </a:xfrm>
          <a:prstGeom prst="rect">
            <a:avLst/>
          </a:prstGeom>
        </p:spPr>
        <p:txBody>
          <a:bodyPr/>
          <a:lstStyle/>
          <a:p>
            <a:pPr algn="l">
              <a:defRPr sz="4500">
                <a:solidFill>
                  <a:srgbClr val="558ED5"/>
                </a:solidFill>
                <a:latin typeface="Bauhaus 93"/>
                <a:ea typeface="Bauhaus 93"/>
                <a:cs typeface="Bauhaus 93"/>
                <a:sym typeface="Bauhaus 93"/>
              </a:defRPr>
            </a:pPr>
            <a:r>
              <a:t>Scrum – </a:t>
            </a:r>
            <a:r>
              <a:rPr sz="3200"/>
              <a:t>The Collaborative Game</a:t>
            </a:r>
          </a:p>
        </p:txBody>
      </p:sp>
      <p:grpSp>
        <p:nvGrpSpPr>
          <p:cNvPr id="408" name="Rectangle 35"/>
          <p:cNvGrpSpPr/>
          <p:nvPr/>
        </p:nvGrpSpPr>
        <p:grpSpPr>
          <a:xfrm>
            <a:off x="2685923" y="7775981"/>
            <a:ext cx="4102849" cy="476505"/>
            <a:chOff x="0" y="0"/>
            <a:chExt cx="4102848" cy="476504"/>
          </a:xfrm>
        </p:grpSpPr>
        <p:sp>
          <p:nvSpPr>
            <p:cNvPr id="406" name="Rectangle"/>
            <p:cNvSpPr/>
            <p:nvPr/>
          </p:nvSpPr>
          <p:spPr>
            <a:xfrm>
              <a:off x="0" y="62205"/>
              <a:ext cx="4102849" cy="35209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07" name="End of Sprint Results"/>
            <p:cNvSpPr txBox="1"/>
            <p:nvPr/>
          </p:nvSpPr>
          <p:spPr>
            <a:xfrm>
              <a:off x="0" y="0"/>
              <a:ext cx="4102849" cy="47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3152" tIns="73152" rIns="73152" bIns="73152" numCol="1" anchor="ctr">
              <a:spAutoFit/>
            </a:bodyPr>
            <a:lstStyle>
              <a:lvl1pPr algn="ctr">
                <a:defRPr cap="small" sz="2200"/>
              </a:lvl1pPr>
            </a:lstStyle>
            <a:p>
              <a:pPr/>
              <a:r>
                <a:t>End of Sprint Results</a:t>
              </a:r>
            </a:p>
          </p:txBody>
        </p:sp>
      </p:grpSp>
      <p:sp>
        <p:nvSpPr>
          <p:cNvPr id="409" name="TextBox 36"/>
          <p:cNvSpPr txBox="1"/>
          <p:nvPr/>
        </p:nvSpPr>
        <p:spPr>
          <a:xfrm>
            <a:off x="1518901" y="8771748"/>
            <a:ext cx="1167022" cy="4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3152" tIns="73152" rIns="73152" bIns="73152">
            <a:spAutoFit/>
          </a:bodyPr>
          <a:lstStyle>
            <a:lvl1pPr algn="r">
              <a:defRPr sz="1900">
                <a:solidFill>
                  <a:srgbClr val="404040"/>
                </a:solidFill>
              </a:defRPr>
            </a:lvl1pPr>
          </a:lstStyle>
          <a:p>
            <a:pPr/>
            <a:r>
              <a:t>Value</a:t>
            </a:r>
          </a:p>
        </p:txBody>
      </p:sp>
      <p:graphicFrame>
        <p:nvGraphicFramePr>
          <p:cNvPr id="410" name="Table 37"/>
          <p:cNvGraphicFramePr/>
          <p:nvPr/>
        </p:nvGraphicFramePr>
        <p:xfrm>
          <a:off x="2685923" y="8286167"/>
          <a:ext cx="4102848" cy="14305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12856"/>
                <a:gridCol w="512856"/>
                <a:gridCol w="512856"/>
                <a:gridCol w="512856"/>
                <a:gridCol w="512856"/>
                <a:gridCol w="512856"/>
                <a:gridCol w="512856"/>
                <a:gridCol w="512856"/>
              </a:tblGrid>
              <a:tr h="35763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1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2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3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4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5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6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7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8</a:t>
                      </a:r>
                    </a:p>
                  </a:txBody>
                  <a:tcPr marL="67056" marR="67056" marT="67056" marB="67056" anchor="t" anchorCtr="0" horzOverflow="overflow"/>
                </a:tc>
              </a:tr>
              <a:tr h="536448"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</a:tr>
              <a:tr h="536448"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</a:tr>
            </a:tbl>
          </a:graphicData>
        </a:graphic>
      </p:graphicFrame>
      <p:sp>
        <p:nvSpPr>
          <p:cNvPr id="411" name="TextBox 38"/>
          <p:cNvSpPr txBox="1"/>
          <p:nvPr/>
        </p:nvSpPr>
        <p:spPr>
          <a:xfrm>
            <a:off x="1483158" y="9318997"/>
            <a:ext cx="1167022" cy="4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3152" tIns="73152" rIns="73152" bIns="73152">
            <a:spAutoFit/>
          </a:bodyPr>
          <a:lstStyle>
            <a:lvl1pPr algn="r">
              <a:defRPr sz="1900">
                <a:solidFill>
                  <a:srgbClr val="404040"/>
                </a:solidFill>
              </a:defRPr>
            </a:lvl1pPr>
          </a:lstStyle>
          <a:p>
            <a:pPr/>
            <a:r>
              <a:t>Velocity</a:t>
            </a:r>
          </a:p>
        </p:txBody>
      </p:sp>
      <p:grpSp>
        <p:nvGrpSpPr>
          <p:cNvPr id="448" name="Group 33"/>
          <p:cNvGrpSpPr/>
          <p:nvPr/>
        </p:nvGrpSpPr>
        <p:grpSpPr>
          <a:xfrm>
            <a:off x="1298857" y="1359444"/>
            <a:ext cx="7129286" cy="6554413"/>
            <a:chOff x="0" y="0"/>
            <a:chExt cx="7129284" cy="6554412"/>
          </a:xfrm>
        </p:grpSpPr>
        <p:sp>
          <p:nvSpPr>
            <p:cNvPr id="412" name="Pentagon 11"/>
            <p:cNvSpPr/>
            <p:nvPr/>
          </p:nvSpPr>
          <p:spPr>
            <a:xfrm>
              <a:off x="0" y="5326379"/>
              <a:ext cx="7129286" cy="64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30" y="0"/>
                  </a:lnTo>
                  <a:lnTo>
                    <a:pt x="21600" y="10800"/>
                  </a:lnTo>
                  <a:lnTo>
                    <a:pt x="2063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17" name="Group 10"/>
            <p:cNvGrpSpPr/>
            <p:nvPr/>
          </p:nvGrpSpPr>
          <p:grpSpPr>
            <a:xfrm>
              <a:off x="549078" y="297179"/>
              <a:ext cx="5852161" cy="5852161"/>
              <a:chOff x="0" y="0"/>
              <a:chExt cx="5852160" cy="5852160"/>
            </a:xfrm>
          </p:grpSpPr>
          <p:sp>
            <p:nvSpPr>
              <p:cNvPr id="413" name="Oval 32"/>
              <p:cNvSpPr/>
              <p:nvPr/>
            </p:nvSpPr>
            <p:spPr>
              <a:xfrm>
                <a:off x="-1" y="-1"/>
                <a:ext cx="5852162" cy="585216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416" name="Group 5"/>
              <p:cNvGrpSpPr/>
              <p:nvPr/>
            </p:nvGrpSpPr>
            <p:grpSpPr>
              <a:xfrm>
                <a:off x="182880" y="182880"/>
                <a:ext cx="5486401" cy="5486401"/>
                <a:chOff x="0" y="0"/>
                <a:chExt cx="5486400" cy="5486400"/>
              </a:xfrm>
            </p:grpSpPr>
            <p:sp>
              <p:nvSpPr>
                <p:cNvPr id="414" name="Oval 2"/>
                <p:cNvSpPr/>
                <p:nvPr/>
              </p:nvSpPr>
              <p:spPr>
                <a:xfrm>
                  <a:off x="0" y="0"/>
                  <a:ext cx="5486400" cy="54864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F80CE"/>
                    </a:gs>
                    <a:gs pos="100000">
                      <a:schemeClr val="accent1">
                        <a:hueOff val="357503"/>
                        <a:satOff val="54545"/>
                        <a:lumOff val="29273"/>
                      </a:schemeClr>
                    </a:gs>
                  </a:gsLst>
                  <a:lin ang="16200000" scaled="0"/>
                </a:gradFill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5" name="Oval 31"/>
                <p:cNvSpPr/>
                <p:nvPr/>
              </p:nvSpPr>
              <p:spPr>
                <a:xfrm>
                  <a:off x="640079" y="640079"/>
                  <a:ext cx="4206241" cy="42062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grpSp>
          <p:nvGrpSpPr>
            <p:cNvPr id="420" name="Group 28"/>
            <p:cNvGrpSpPr/>
            <p:nvPr/>
          </p:nvGrpSpPr>
          <p:grpSpPr>
            <a:xfrm>
              <a:off x="130438" y="5457134"/>
              <a:ext cx="1097281" cy="1097279"/>
              <a:chOff x="0" y="1"/>
              <a:chExt cx="1097280" cy="1097277"/>
            </a:xfrm>
          </p:grpSpPr>
          <p:sp>
            <p:nvSpPr>
              <p:cNvPr id="418" name="Decagon 50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9" name="TextBox 19"/>
              <p:cNvSpPr txBox="1"/>
              <p:nvPr/>
            </p:nvSpPr>
            <p:spPr>
              <a:xfrm>
                <a:off x="284755" y="179183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1</a:t>
                </a:r>
              </a:p>
            </p:txBody>
          </p:sp>
        </p:grpSp>
        <p:grpSp>
          <p:nvGrpSpPr>
            <p:cNvPr id="423" name="Group 21"/>
            <p:cNvGrpSpPr/>
            <p:nvPr/>
          </p:nvGrpSpPr>
          <p:grpSpPr>
            <a:xfrm>
              <a:off x="5305772" y="4064570"/>
              <a:ext cx="1097281" cy="1097279"/>
              <a:chOff x="0" y="1"/>
              <a:chExt cx="1097280" cy="1097277"/>
            </a:xfrm>
          </p:grpSpPr>
          <p:sp>
            <p:nvSpPr>
              <p:cNvPr id="421" name="Decagon 18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2" name="TextBox 58"/>
              <p:cNvSpPr txBox="1"/>
              <p:nvPr/>
            </p:nvSpPr>
            <p:spPr>
              <a:xfrm>
                <a:off x="293379" y="165600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2</a:t>
                </a:r>
              </a:p>
            </p:txBody>
          </p:sp>
        </p:grpSp>
        <p:grpSp>
          <p:nvGrpSpPr>
            <p:cNvPr id="426" name="Group 22"/>
            <p:cNvGrpSpPr/>
            <p:nvPr/>
          </p:nvGrpSpPr>
          <p:grpSpPr>
            <a:xfrm>
              <a:off x="5688968" y="2513475"/>
              <a:ext cx="1097281" cy="1097279"/>
              <a:chOff x="0" y="1"/>
              <a:chExt cx="1097280" cy="1097277"/>
            </a:xfrm>
          </p:grpSpPr>
          <p:sp>
            <p:nvSpPr>
              <p:cNvPr id="424" name="Decagon 51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5" name="TextBox 59"/>
              <p:cNvSpPr txBox="1"/>
              <p:nvPr/>
            </p:nvSpPr>
            <p:spPr>
              <a:xfrm>
                <a:off x="311140" y="172579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3</a:t>
                </a:r>
              </a:p>
            </p:txBody>
          </p:sp>
        </p:grpSp>
        <p:grpSp>
          <p:nvGrpSpPr>
            <p:cNvPr id="429" name="Group 23"/>
            <p:cNvGrpSpPr/>
            <p:nvPr/>
          </p:nvGrpSpPr>
          <p:grpSpPr>
            <a:xfrm>
              <a:off x="5130439" y="973218"/>
              <a:ext cx="1097281" cy="1097279"/>
              <a:chOff x="0" y="1"/>
              <a:chExt cx="1097280" cy="1097277"/>
            </a:xfrm>
          </p:grpSpPr>
          <p:sp>
            <p:nvSpPr>
              <p:cNvPr id="427" name="Decagon 53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8" name="TextBox 60"/>
              <p:cNvSpPr txBox="1"/>
              <p:nvPr/>
            </p:nvSpPr>
            <p:spPr>
              <a:xfrm>
                <a:off x="295260" y="169594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4</a:t>
                </a:r>
              </a:p>
            </p:txBody>
          </p:sp>
        </p:grpSp>
        <p:grpSp>
          <p:nvGrpSpPr>
            <p:cNvPr id="432" name="Group 25"/>
            <p:cNvGrpSpPr/>
            <p:nvPr/>
          </p:nvGrpSpPr>
          <p:grpSpPr>
            <a:xfrm>
              <a:off x="712785" y="973218"/>
              <a:ext cx="1097281" cy="1097279"/>
              <a:chOff x="0" y="1"/>
              <a:chExt cx="1097280" cy="1097277"/>
            </a:xfrm>
          </p:grpSpPr>
          <p:sp>
            <p:nvSpPr>
              <p:cNvPr id="430" name="Decagon 55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1" name="TextBox 62"/>
              <p:cNvSpPr txBox="1"/>
              <p:nvPr/>
            </p:nvSpPr>
            <p:spPr>
              <a:xfrm>
                <a:off x="300095" y="169594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7</a:t>
                </a:r>
              </a:p>
            </p:txBody>
          </p:sp>
        </p:grpSp>
        <p:grpSp>
          <p:nvGrpSpPr>
            <p:cNvPr id="435" name="Group 26"/>
            <p:cNvGrpSpPr/>
            <p:nvPr/>
          </p:nvGrpSpPr>
          <p:grpSpPr>
            <a:xfrm>
              <a:off x="165053" y="2513475"/>
              <a:ext cx="1097281" cy="1097279"/>
              <a:chOff x="0" y="1"/>
              <a:chExt cx="1097280" cy="1097277"/>
            </a:xfrm>
          </p:grpSpPr>
          <p:sp>
            <p:nvSpPr>
              <p:cNvPr id="433" name="Decagon 56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4" name="TextBox 63"/>
              <p:cNvSpPr txBox="1"/>
              <p:nvPr/>
            </p:nvSpPr>
            <p:spPr>
              <a:xfrm>
                <a:off x="305358" y="187010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8</a:t>
                </a:r>
              </a:p>
            </p:txBody>
          </p:sp>
        </p:grpSp>
        <p:grpSp>
          <p:nvGrpSpPr>
            <p:cNvPr id="438" name="Group 27"/>
            <p:cNvGrpSpPr/>
            <p:nvPr/>
          </p:nvGrpSpPr>
          <p:grpSpPr>
            <a:xfrm>
              <a:off x="520326" y="4064570"/>
              <a:ext cx="1097281" cy="1097279"/>
              <a:chOff x="0" y="1"/>
              <a:chExt cx="1097280" cy="1097277"/>
            </a:xfrm>
          </p:grpSpPr>
          <p:sp>
            <p:nvSpPr>
              <p:cNvPr id="436" name="Decagon 57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7" name="TextBox 64"/>
              <p:cNvSpPr txBox="1"/>
              <p:nvPr/>
            </p:nvSpPr>
            <p:spPr>
              <a:xfrm>
                <a:off x="283037" y="165600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9</a:t>
                </a:r>
              </a:p>
            </p:txBody>
          </p:sp>
        </p:grpSp>
        <p:grpSp>
          <p:nvGrpSpPr>
            <p:cNvPr id="441" name="Group 20"/>
            <p:cNvGrpSpPr/>
            <p:nvPr/>
          </p:nvGrpSpPr>
          <p:grpSpPr>
            <a:xfrm>
              <a:off x="5594636" y="5457134"/>
              <a:ext cx="1097281" cy="1097279"/>
              <a:chOff x="0" y="1"/>
              <a:chExt cx="1097280" cy="1097277"/>
            </a:xfrm>
          </p:grpSpPr>
          <p:sp>
            <p:nvSpPr>
              <p:cNvPr id="439" name="Decagon 48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FF66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0" name="TextBox 65"/>
              <p:cNvSpPr txBox="1"/>
              <p:nvPr/>
            </p:nvSpPr>
            <p:spPr>
              <a:xfrm>
                <a:off x="286982" y="180348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10</a:t>
                </a:r>
              </a:p>
            </p:txBody>
          </p:sp>
        </p:grpSp>
        <p:grpSp>
          <p:nvGrpSpPr>
            <p:cNvPr id="444" name="Group 67"/>
            <p:cNvGrpSpPr/>
            <p:nvPr/>
          </p:nvGrpSpPr>
          <p:grpSpPr>
            <a:xfrm>
              <a:off x="3854070" y="0"/>
              <a:ext cx="1097282" cy="1097279"/>
              <a:chOff x="0" y="1"/>
              <a:chExt cx="1097280" cy="1097277"/>
            </a:xfrm>
          </p:grpSpPr>
          <p:sp>
            <p:nvSpPr>
              <p:cNvPr id="442" name="Decagon 68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3" name="TextBox 69"/>
              <p:cNvSpPr txBox="1"/>
              <p:nvPr/>
            </p:nvSpPr>
            <p:spPr>
              <a:xfrm>
                <a:off x="295260" y="169594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5</a:t>
                </a:r>
              </a:p>
            </p:txBody>
          </p:sp>
        </p:grpSp>
        <p:grpSp>
          <p:nvGrpSpPr>
            <p:cNvPr id="447" name="Group 70"/>
            <p:cNvGrpSpPr/>
            <p:nvPr/>
          </p:nvGrpSpPr>
          <p:grpSpPr>
            <a:xfrm>
              <a:off x="2063041" y="0"/>
              <a:ext cx="1097281" cy="1097279"/>
              <a:chOff x="0" y="1"/>
              <a:chExt cx="1097280" cy="1097277"/>
            </a:xfrm>
          </p:grpSpPr>
          <p:sp>
            <p:nvSpPr>
              <p:cNvPr id="445" name="Decagon 71"/>
              <p:cNvSpPr/>
              <p:nvPr/>
            </p:nvSpPr>
            <p:spPr>
              <a:xfrm>
                <a:off x="-1" y="1"/>
                <a:ext cx="1097282" cy="1097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2063" y="4125"/>
                    </a:lnTo>
                    <a:lnTo>
                      <a:pt x="7463" y="0"/>
                    </a:lnTo>
                    <a:lnTo>
                      <a:pt x="14137" y="0"/>
                    </a:lnTo>
                    <a:lnTo>
                      <a:pt x="19537" y="4125"/>
                    </a:lnTo>
                    <a:lnTo>
                      <a:pt x="21600" y="10800"/>
                    </a:lnTo>
                    <a:lnTo>
                      <a:pt x="19537" y="17475"/>
                    </a:lnTo>
                    <a:lnTo>
                      <a:pt x="14137" y="21600"/>
                    </a:lnTo>
                    <a:lnTo>
                      <a:pt x="7463" y="21600"/>
                    </a:lnTo>
                    <a:lnTo>
                      <a:pt x="2063" y="174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>
                <a:solidFill>
                  <a:srgbClr val="008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6" name="TextBox 72"/>
              <p:cNvSpPr txBox="1"/>
              <p:nvPr/>
            </p:nvSpPr>
            <p:spPr>
              <a:xfrm>
                <a:off x="300095" y="169594"/>
                <a:ext cx="523093" cy="713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800">
                    <a:solidFill>
                      <a:srgbClr val="A6A6A6"/>
                    </a:solidFill>
                  </a:defRPr>
                </a:pPr>
                <a:r>
                  <a:t>Day</a:t>
                </a:r>
                <a:endParaRPr sz="1200"/>
              </a:p>
              <a:p>
                <a:pPr algn="ctr">
                  <a:defRPr sz="2400">
                    <a:solidFill>
                      <a:srgbClr val="808080"/>
                    </a:solidFill>
                  </a:defRPr>
                </a:pPr>
                <a:r>
                  <a:t>6</a:t>
                </a:r>
              </a:p>
            </p:txBody>
          </p:sp>
        </p:grpSp>
      </p:grpSp>
      <p:sp>
        <p:nvSpPr>
          <p:cNvPr id="449" name="Rounded Rectangle 34"/>
          <p:cNvSpPr/>
          <p:nvPr/>
        </p:nvSpPr>
        <p:spPr>
          <a:xfrm>
            <a:off x="103376" y="158741"/>
            <a:ext cx="15295304" cy="9769780"/>
          </a:xfrm>
          <a:prstGeom prst="roundRect">
            <a:avLst>
              <a:gd name="adj" fmla="val 1969"/>
            </a:avLst>
          </a:prstGeom>
          <a:ln w="38100">
            <a:solidFill>
              <a:srgbClr val="95B3D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8" name="Group 40"/>
          <p:cNvGrpSpPr/>
          <p:nvPr/>
        </p:nvGrpSpPr>
        <p:grpSpPr>
          <a:xfrm>
            <a:off x="9087852" y="1262478"/>
            <a:ext cx="5574902" cy="3953444"/>
            <a:chOff x="0" y="0"/>
            <a:chExt cx="5574901" cy="3953442"/>
          </a:xfrm>
        </p:grpSpPr>
        <p:sp>
          <p:nvSpPr>
            <p:cNvPr id="450" name="Straight Arrow Connector 4"/>
            <p:cNvSpPr/>
            <p:nvPr/>
          </p:nvSpPr>
          <p:spPr>
            <a:xfrm>
              <a:off x="818147" y="3190970"/>
              <a:ext cx="4756755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Straight Arrow Connector 52"/>
            <p:cNvSpPr/>
            <p:nvPr/>
          </p:nvSpPr>
          <p:spPr>
            <a:xfrm flipV="1">
              <a:off x="970548" y="193769"/>
              <a:ext cx="1" cy="314960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TextBox 7"/>
            <p:cNvSpPr txBox="1"/>
            <p:nvPr/>
          </p:nvSpPr>
          <p:spPr>
            <a:xfrm>
              <a:off x="2736975" y="3569902"/>
              <a:ext cx="77845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Sprint</a:t>
              </a:r>
            </a:p>
          </p:txBody>
        </p:sp>
        <p:sp>
          <p:nvSpPr>
            <p:cNvPr id="453" name="Straight Arrow Connector 61"/>
            <p:cNvSpPr/>
            <p:nvPr/>
          </p:nvSpPr>
          <p:spPr>
            <a:xfrm>
              <a:off x="1064559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Straight Arrow Connector 66"/>
            <p:cNvSpPr/>
            <p:nvPr/>
          </p:nvSpPr>
          <p:spPr>
            <a:xfrm>
              <a:off x="1521762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Straight Arrow Connector 79"/>
            <p:cNvSpPr/>
            <p:nvPr/>
          </p:nvSpPr>
          <p:spPr>
            <a:xfrm>
              <a:off x="1978961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Straight Arrow Connector 80"/>
            <p:cNvSpPr/>
            <p:nvPr/>
          </p:nvSpPr>
          <p:spPr>
            <a:xfrm>
              <a:off x="2436164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Straight Arrow Connector 81"/>
            <p:cNvSpPr/>
            <p:nvPr/>
          </p:nvSpPr>
          <p:spPr>
            <a:xfrm>
              <a:off x="2876429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Straight Arrow Connector 82"/>
            <p:cNvSpPr/>
            <p:nvPr/>
          </p:nvSpPr>
          <p:spPr>
            <a:xfrm>
              <a:off x="3333632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Straight Arrow Connector 83"/>
            <p:cNvSpPr/>
            <p:nvPr/>
          </p:nvSpPr>
          <p:spPr>
            <a:xfrm>
              <a:off x="3790831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Straight Arrow Connector 84"/>
            <p:cNvSpPr/>
            <p:nvPr/>
          </p:nvSpPr>
          <p:spPr>
            <a:xfrm>
              <a:off x="4248034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Straight Arrow Connector 85"/>
            <p:cNvSpPr/>
            <p:nvPr/>
          </p:nvSpPr>
          <p:spPr>
            <a:xfrm>
              <a:off x="4705228" y="3258712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Rectangle 12"/>
            <p:cNvSpPr txBox="1"/>
            <p:nvPr/>
          </p:nvSpPr>
          <p:spPr>
            <a:xfrm>
              <a:off x="1570744" y="3304732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3" name="Rectangle 86"/>
            <p:cNvSpPr txBox="1"/>
            <p:nvPr/>
          </p:nvSpPr>
          <p:spPr>
            <a:xfrm>
              <a:off x="2011005" y="3304735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4" name="Rectangle 87"/>
            <p:cNvSpPr txBox="1"/>
            <p:nvPr/>
          </p:nvSpPr>
          <p:spPr>
            <a:xfrm>
              <a:off x="2485132" y="3304738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5" name="Rectangle 88"/>
            <p:cNvSpPr txBox="1"/>
            <p:nvPr/>
          </p:nvSpPr>
          <p:spPr>
            <a:xfrm>
              <a:off x="2959259" y="3304741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66" name="Rectangle 89"/>
            <p:cNvSpPr txBox="1"/>
            <p:nvPr/>
          </p:nvSpPr>
          <p:spPr>
            <a:xfrm>
              <a:off x="3399520" y="3304744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7" name="Rectangle 90"/>
            <p:cNvSpPr txBox="1"/>
            <p:nvPr/>
          </p:nvSpPr>
          <p:spPr>
            <a:xfrm>
              <a:off x="3856714" y="3304747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68" name="Rectangle 91"/>
            <p:cNvSpPr txBox="1"/>
            <p:nvPr/>
          </p:nvSpPr>
          <p:spPr>
            <a:xfrm>
              <a:off x="4313908" y="3304750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69" name="Rectangle 92"/>
            <p:cNvSpPr txBox="1"/>
            <p:nvPr/>
          </p:nvSpPr>
          <p:spPr>
            <a:xfrm>
              <a:off x="4754169" y="3304753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477" name="Group 30"/>
            <p:cNvGrpSpPr/>
            <p:nvPr/>
          </p:nvGrpSpPr>
          <p:grpSpPr>
            <a:xfrm>
              <a:off x="827426" y="498582"/>
              <a:ext cx="4376456" cy="2336791"/>
              <a:chOff x="0" y="0"/>
              <a:chExt cx="4376454" cy="2336790"/>
            </a:xfrm>
          </p:grpSpPr>
          <p:sp>
            <p:nvSpPr>
              <p:cNvPr id="470" name="Straight Arrow Connector 93"/>
              <p:cNvSpPr/>
              <p:nvPr/>
            </p:nvSpPr>
            <p:spPr>
              <a:xfrm>
                <a:off x="706" y="233679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1" name="Straight Arrow Connector 94"/>
              <p:cNvSpPr/>
              <p:nvPr/>
            </p:nvSpPr>
            <p:spPr>
              <a:xfrm>
                <a:off x="588" y="194732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2" name="Straight Arrow Connector 95"/>
              <p:cNvSpPr/>
              <p:nvPr/>
            </p:nvSpPr>
            <p:spPr>
              <a:xfrm>
                <a:off x="470" y="155786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3" name="Straight Arrow Connector 96"/>
              <p:cNvSpPr/>
              <p:nvPr/>
            </p:nvSpPr>
            <p:spPr>
              <a:xfrm>
                <a:off x="353" y="116839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4" name="Straight Arrow Connector 97"/>
              <p:cNvSpPr/>
              <p:nvPr/>
            </p:nvSpPr>
            <p:spPr>
              <a:xfrm>
                <a:off x="235" y="77893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5" name="Straight Arrow Connector 98"/>
              <p:cNvSpPr/>
              <p:nvPr/>
            </p:nvSpPr>
            <p:spPr>
              <a:xfrm>
                <a:off x="117" y="38946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6" name="Straight Arrow Connector 99"/>
              <p:cNvSpPr/>
              <p:nvPr/>
            </p:nvSpPr>
            <p:spPr>
              <a:xfrm>
                <a:off x="-1" y="0"/>
                <a:ext cx="4375750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85" name="Group 39"/>
            <p:cNvGrpSpPr/>
            <p:nvPr/>
          </p:nvGrpSpPr>
          <p:grpSpPr>
            <a:xfrm>
              <a:off x="426415" y="447329"/>
              <a:ext cx="358189" cy="2629878"/>
              <a:chOff x="0" y="0"/>
              <a:chExt cx="358187" cy="2629876"/>
            </a:xfrm>
          </p:grpSpPr>
          <p:sp>
            <p:nvSpPr>
              <p:cNvPr id="478" name="Rectangle 100"/>
              <p:cNvSpPr txBox="1"/>
              <p:nvPr/>
            </p:nvSpPr>
            <p:spPr>
              <a:xfrm rot="16200000">
                <a:off x="7118" y="2278855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479" name="Rectangle 101"/>
              <p:cNvSpPr txBox="1"/>
              <p:nvPr/>
            </p:nvSpPr>
            <p:spPr>
              <a:xfrm rot="16200000">
                <a:off x="7128" y="1889392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  <p:sp>
            <p:nvSpPr>
              <p:cNvPr id="480" name="Rectangle 102"/>
              <p:cNvSpPr txBox="1"/>
              <p:nvPr/>
            </p:nvSpPr>
            <p:spPr>
              <a:xfrm rot="16200000">
                <a:off x="7133" y="1482997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481" name="Rectangle 103"/>
              <p:cNvSpPr txBox="1"/>
              <p:nvPr/>
            </p:nvSpPr>
            <p:spPr>
              <a:xfrm rot="16200000">
                <a:off x="7141" y="1093535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482" name="Rectangle 104"/>
              <p:cNvSpPr txBox="1"/>
              <p:nvPr/>
            </p:nvSpPr>
            <p:spPr>
              <a:xfrm rot="16200000">
                <a:off x="7149" y="73793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50</a:t>
                </a:r>
              </a:p>
            </p:txBody>
          </p:sp>
          <p:sp>
            <p:nvSpPr>
              <p:cNvPr id="483" name="Rectangle 105"/>
              <p:cNvSpPr txBox="1"/>
              <p:nvPr/>
            </p:nvSpPr>
            <p:spPr>
              <a:xfrm rot="16200000">
                <a:off x="7157" y="365410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60</a:t>
                </a:r>
              </a:p>
            </p:txBody>
          </p:sp>
          <p:sp>
            <p:nvSpPr>
              <p:cNvPr id="484" name="Rectangle 106"/>
              <p:cNvSpPr txBox="1"/>
              <p:nvPr/>
            </p:nvSpPr>
            <p:spPr>
              <a:xfrm rot="16200000">
                <a:off x="7165" y="-711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70</a:t>
                </a:r>
              </a:p>
            </p:txBody>
          </p:sp>
        </p:grpSp>
        <p:sp>
          <p:nvSpPr>
            <p:cNvPr id="486" name="TextBox 108"/>
            <p:cNvSpPr txBox="1"/>
            <p:nvPr/>
          </p:nvSpPr>
          <p:spPr>
            <a:xfrm rot="16200000">
              <a:off x="-471302" y="1470971"/>
              <a:ext cx="1326144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Value ($m)</a:t>
              </a:r>
            </a:p>
          </p:txBody>
        </p:sp>
        <p:sp>
          <p:nvSpPr>
            <p:cNvPr id="487" name="TextBox 109"/>
            <p:cNvSpPr txBox="1"/>
            <p:nvPr/>
          </p:nvSpPr>
          <p:spPr>
            <a:xfrm>
              <a:off x="2522991" y="0"/>
              <a:ext cx="1582624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Earned Value</a:t>
              </a:r>
            </a:p>
          </p:txBody>
        </p:sp>
      </p:grpSp>
      <p:grpSp>
        <p:nvGrpSpPr>
          <p:cNvPr id="527" name="Group 110"/>
          <p:cNvGrpSpPr/>
          <p:nvPr/>
        </p:nvGrpSpPr>
        <p:grpSpPr>
          <a:xfrm>
            <a:off x="9087855" y="5614344"/>
            <a:ext cx="5574902" cy="3953443"/>
            <a:chOff x="0" y="0"/>
            <a:chExt cx="5574900" cy="3953442"/>
          </a:xfrm>
        </p:grpSpPr>
        <p:sp>
          <p:nvSpPr>
            <p:cNvPr id="489" name="Straight Arrow Connector 111"/>
            <p:cNvSpPr/>
            <p:nvPr/>
          </p:nvSpPr>
          <p:spPr>
            <a:xfrm>
              <a:off x="818147" y="3190970"/>
              <a:ext cx="4756754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Straight Arrow Connector 112"/>
            <p:cNvSpPr/>
            <p:nvPr/>
          </p:nvSpPr>
          <p:spPr>
            <a:xfrm flipV="1">
              <a:off x="970547" y="193769"/>
              <a:ext cx="1" cy="314960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TextBox 113"/>
            <p:cNvSpPr txBox="1"/>
            <p:nvPr/>
          </p:nvSpPr>
          <p:spPr>
            <a:xfrm>
              <a:off x="2736974" y="3569902"/>
              <a:ext cx="77845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Sprint</a:t>
              </a:r>
            </a:p>
          </p:txBody>
        </p:sp>
        <p:sp>
          <p:nvSpPr>
            <p:cNvPr id="492" name="Straight Arrow Connector 114"/>
            <p:cNvSpPr/>
            <p:nvPr/>
          </p:nvSpPr>
          <p:spPr>
            <a:xfrm>
              <a:off x="1064558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Straight Arrow Connector 115"/>
            <p:cNvSpPr/>
            <p:nvPr/>
          </p:nvSpPr>
          <p:spPr>
            <a:xfrm>
              <a:off x="1521761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Straight Arrow Connector 116"/>
            <p:cNvSpPr/>
            <p:nvPr/>
          </p:nvSpPr>
          <p:spPr>
            <a:xfrm>
              <a:off x="1978960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Straight Arrow Connector 117"/>
            <p:cNvSpPr/>
            <p:nvPr/>
          </p:nvSpPr>
          <p:spPr>
            <a:xfrm>
              <a:off x="2436163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Straight Arrow Connector 118"/>
            <p:cNvSpPr/>
            <p:nvPr/>
          </p:nvSpPr>
          <p:spPr>
            <a:xfrm>
              <a:off x="2876428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Straight Arrow Connector 119"/>
            <p:cNvSpPr/>
            <p:nvPr/>
          </p:nvSpPr>
          <p:spPr>
            <a:xfrm>
              <a:off x="3333631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Straight Arrow Connector 120"/>
            <p:cNvSpPr/>
            <p:nvPr/>
          </p:nvSpPr>
          <p:spPr>
            <a:xfrm>
              <a:off x="3790830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Straight Arrow Connector 121"/>
            <p:cNvSpPr/>
            <p:nvPr/>
          </p:nvSpPr>
          <p:spPr>
            <a:xfrm>
              <a:off x="4248033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Straight Arrow Connector 122"/>
            <p:cNvSpPr/>
            <p:nvPr/>
          </p:nvSpPr>
          <p:spPr>
            <a:xfrm>
              <a:off x="4705227" y="3258712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Rectangle 123"/>
            <p:cNvSpPr txBox="1"/>
            <p:nvPr/>
          </p:nvSpPr>
          <p:spPr>
            <a:xfrm>
              <a:off x="1570743" y="3304732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02" name="Rectangle 124"/>
            <p:cNvSpPr txBox="1"/>
            <p:nvPr/>
          </p:nvSpPr>
          <p:spPr>
            <a:xfrm>
              <a:off x="2011004" y="3304735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03" name="Rectangle 125"/>
            <p:cNvSpPr txBox="1"/>
            <p:nvPr/>
          </p:nvSpPr>
          <p:spPr>
            <a:xfrm>
              <a:off x="2485131" y="3304738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04" name="Rectangle 126"/>
            <p:cNvSpPr txBox="1"/>
            <p:nvPr/>
          </p:nvSpPr>
          <p:spPr>
            <a:xfrm>
              <a:off x="2959258" y="3304741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05" name="Rectangle 127"/>
            <p:cNvSpPr txBox="1"/>
            <p:nvPr/>
          </p:nvSpPr>
          <p:spPr>
            <a:xfrm>
              <a:off x="3399519" y="3304744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06" name="Rectangle 128"/>
            <p:cNvSpPr txBox="1"/>
            <p:nvPr/>
          </p:nvSpPr>
          <p:spPr>
            <a:xfrm>
              <a:off x="3856713" y="3304747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07" name="Rectangle 129"/>
            <p:cNvSpPr txBox="1"/>
            <p:nvPr/>
          </p:nvSpPr>
          <p:spPr>
            <a:xfrm>
              <a:off x="4313907" y="3304750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08" name="Rectangle 130"/>
            <p:cNvSpPr txBox="1"/>
            <p:nvPr/>
          </p:nvSpPr>
          <p:spPr>
            <a:xfrm>
              <a:off x="4754168" y="3304753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516" name="Group 131"/>
            <p:cNvGrpSpPr/>
            <p:nvPr/>
          </p:nvGrpSpPr>
          <p:grpSpPr>
            <a:xfrm>
              <a:off x="827426" y="498582"/>
              <a:ext cx="4376455" cy="2336791"/>
              <a:chOff x="0" y="0"/>
              <a:chExt cx="4376454" cy="2336790"/>
            </a:xfrm>
          </p:grpSpPr>
          <p:sp>
            <p:nvSpPr>
              <p:cNvPr id="509" name="Straight Arrow Connector 143"/>
              <p:cNvSpPr/>
              <p:nvPr/>
            </p:nvSpPr>
            <p:spPr>
              <a:xfrm>
                <a:off x="706" y="233679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0" name="Straight Arrow Connector 144"/>
              <p:cNvSpPr/>
              <p:nvPr/>
            </p:nvSpPr>
            <p:spPr>
              <a:xfrm>
                <a:off x="588" y="194732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1" name="Straight Arrow Connector 145"/>
              <p:cNvSpPr/>
              <p:nvPr/>
            </p:nvSpPr>
            <p:spPr>
              <a:xfrm>
                <a:off x="470" y="155786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2" name="Straight Arrow Connector 146"/>
              <p:cNvSpPr/>
              <p:nvPr/>
            </p:nvSpPr>
            <p:spPr>
              <a:xfrm>
                <a:off x="353" y="116839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3" name="Straight Arrow Connector 147"/>
              <p:cNvSpPr/>
              <p:nvPr/>
            </p:nvSpPr>
            <p:spPr>
              <a:xfrm>
                <a:off x="235" y="77893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4" name="Straight Arrow Connector 148"/>
              <p:cNvSpPr/>
              <p:nvPr/>
            </p:nvSpPr>
            <p:spPr>
              <a:xfrm>
                <a:off x="117" y="38946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5" name="Straight Arrow Connector 149"/>
              <p:cNvSpPr/>
              <p:nvPr/>
            </p:nvSpPr>
            <p:spPr>
              <a:xfrm>
                <a:off x="-1" y="0"/>
                <a:ext cx="4375750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24" name="Group 132"/>
            <p:cNvGrpSpPr/>
            <p:nvPr/>
          </p:nvGrpSpPr>
          <p:grpSpPr>
            <a:xfrm>
              <a:off x="426416" y="447331"/>
              <a:ext cx="358187" cy="2629878"/>
              <a:chOff x="0" y="0"/>
              <a:chExt cx="358186" cy="2629876"/>
            </a:xfrm>
          </p:grpSpPr>
          <p:sp>
            <p:nvSpPr>
              <p:cNvPr id="517" name="Rectangle 135"/>
              <p:cNvSpPr txBox="1"/>
              <p:nvPr/>
            </p:nvSpPr>
            <p:spPr>
              <a:xfrm rot="16200000">
                <a:off x="7118" y="2278855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518" name="Rectangle 136"/>
              <p:cNvSpPr txBox="1"/>
              <p:nvPr/>
            </p:nvSpPr>
            <p:spPr>
              <a:xfrm rot="16200000">
                <a:off x="7124" y="1889391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  <p:sp>
            <p:nvSpPr>
              <p:cNvPr id="519" name="Rectangle 137"/>
              <p:cNvSpPr txBox="1"/>
              <p:nvPr/>
            </p:nvSpPr>
            <p:spPr>
              <a:xfrm rot="16200000">
                <a:off x="7131" y="1482996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520" name="Rectangle 138"/>
              <p:cNvSpPr txBox="1"/>
              <p:nvPr/>
            </p:nvSpPr>
            <p:spPr>
              <a:xfrm rot="16200000">
                <a:off x="7139" y="1093534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521" name="Rectangle 139"/>
              <p:cNvSpPr txBox="1"/>
              <p:nvPr/>
            </p:nvSpPr>
            <p:spPr>
              <a:xfrm rot="16200000">
                <a:off x="7147" y="737938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50</a:t>
                </a:r>
              </a:p>
            </p:txBody>
          </p:sp>
          <p:sp>
            <p:nvSpPr>
              <p:cNvPr id="522" name="Rectangle 140"/>
              <p:cNvSpPr txBox="1"/>
              <p:nvPr/>
            </p:nvSpPr>
            <p:spPr>
              <a:xfrm rot="16200000">
                <a:off x="7155" y="36540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60</a:t>
                </a:r>
              </a:p>
            </p:txBody>
          </p:sp>
          <p:sp>
            <p:nvSpPr>
              <p:cNvPr id="523" name="Rectangle 141"/>
              <p:cNvSpPr txBox="1"/>
              <p:nvPr/>
            </p:nvSpPr>
            <p:spPr>
              <a:xfrm rot="16200000">
                <a:off x="7164" y="-711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70</a:t>
                </a:r>
              </a:p>
            </p:txBody>
          </p:sp>
        </p:grpSp>
        <p:sp>
          <p:nvSpPr>
            <p:cNvPr id="525" name="TextBox 133"/>
            <p:cNvSpPr txBox="1"/>
            <p:nvPr/>
          </p:nvSpPr>
          <p:spPr>
            <a:xfrm rot="16200000">
              <a:off x="-667879" y="1431103"/>
              <a:ext cx="171929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Effort (points)</a:t>
              </a:r>
            </a:p>
          </p:txBody>
        </p:sp>
        <p:sp>
          <p:nvSpPr>
            <p:cNvPr id="526" name="TextBox 134"/>
            <p:cNvSpPr txBox="1"/>
            <p:nvPr/>
          </p:nvSpPr>
          <p:spPr>
            <a:xfrm>
              <a:off x="2522990" y="0"/>
              <a:ext cx="122977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Burndown</a:t>
              </a:r>
            </a:p>
          </p:txBody>
        </p:sp>
      </p:grpSp>
      <p:grpSp>
        <p:nvGrpSpPr>
          <p:cNvPr id="530" name="Rectangle: Rounded Corners 41"/>
          <p:cNvGrpSpPr/>
          <p:nvPr/>
        </p:nvGrpSpPr>
        <p:grpSpPr>
          <a:xfrm>
            <a:off x="3166666" y="3628569"/>
            <a:ext cx="3245950" cy="1923103"/>
            <a:chOff x="0" y="0"/>
            <a:chExt cx="3245948" cy="1923101"/>
          </a:xfrm>
        </p:grpSpPr>
        <p:sp>
          <p:nvSpPr>
            <p:cNvPr id="528" name="Rounded Rectangle"/>
            <p:cNvSpPr/>
            <p:nvPr/>
          </p:nvSpPr>
          <p:spPr>
            <a:xfrm>
              <a:off x="0" y="0"/>
              <a:ext cx="3245949" cy="1923102"/>
            </a:xfrm>
            <a:prstGeom prst="roundRect">
              <a:avLst>
                <a:gd name="adj" fmla="val 12164"/>
              </a:avLst>
            </a:prstGeom>
            <a:solidFill>
              <a:srgbClr val="EEECE1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FBFBF"/>
                  </a:solidFill>
                </a:defRPr>
              </a:pPr>
            </a:p>
          </p:txBody>
        </p:sp>
        <p:sp>
          <p:nvSpPr>
            <p:cNvPr id="529" name="happenchance…"/>
            <p:cNvSpPr txBox="1"/>
            <p:nvPr/>
          </p:nvSpPr>
          <p:spPr>
            <a:xfrm>
              <a:off x="68515" y="496730"/>
              <a:ext cx="3108919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i="1">
                  <a:solidFill>
                    <a:srgbClr val="BFBFBF"/>
                  </a:solidFill>
                </a:defRPr>
              </a:pPr>
              <a:r>
                <a:t>happenchance</a:t>
              </a:r>
            </a:p>
            <a:p>
              <a:pPr algn="ctr">
                <a:defRPr>
                  <a:solidFill>
                    <a:srgbClr val="BFBFBF"/>
                  </a:solidFill>
                </a:defRPr>
              </a:pPr>
              <a:r>
                <a:t>cards</a:t>
              </a:r>
            </a:p>
          </p:txBody>
        </p:sp>
      </p:grpSp>
      <p:sp>
        <p:nvSpPr>
          <p:cNvPr id="531" name="TextBox 150"/>
          <p:cNvSpPr txBox="1"/>
          <p:nvPr/>
        </p:nvSpPr>
        <p:spPr>
          <a:xfrm>
            <a:off x="10929656" y="438401"/>
            <a:ext cx="33700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cap="small" sz="2800">
                <a:solidFill>
                  <a:srgbClr val="808080"/>
                </a:solidFill>
              </a:defRPr>
            </a:lvl1pPr>
          </a:lstStyle>
          <a:p>
            <a:pPr/>
            <a:r>
              <a:t>Information Radiators</a:t>
            </a:r>
          </a:p>
        </p:txBody>
      </p:sp>
      <p:sp>
        <p:nvSpPr>
          <p:cNvPr id="532" name="TextBox 3"/>
          <p:cNvSpPr txBox="1"/>
          <p:nvPr/>
        </p:nvSpPr>
        <p:spPr>
          <a:xfrm>
            <a:off x="10807040" y="9637476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/>
          <p:nvPr>
            <p:ph type="ctrTitle"/>
          </p:nvPr>
        </p:nvSpPr>
        <p:spPr>
          <a:xfrm>
            <a:off x="103377" y="158740"/>
            <a:ext cx="7596719" cy="98306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0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Daily Instructions</a:t>
            </a:r>
          </a:p>
        </p:txBody>
      </p:sp>
      <p:sp>
        <p:nvSpPr>
          <p:cNvPr id="535" name="Decagon 76"/>
          <p:cNvSpPr/>
          <p:nvPr/>
        </p:nvSpPr>
        <p:spPr>
          <a:xfrm>
            <a:off x="5271318" y="1041807"/>
            <a:ext cx="1097281" cy="10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063" y="4125"/>
                </a:lnTo>
                <a:lnTo>
                  <a:pt x="7463" y="0"/>
                </a:lnTo>
                <a:lnTo>
                  <a:pt x="14137" y="0"/>
                </a:lnTo>
                <a:lnTo>
                  <a:pt x="19537" y="4125"/>
                </a:lnTo>
                <a:lnTo>
                  <a:pt x="21600" y="10800"/>
                </a:lnTo>
                <a:lnTo>
                  <a:pt x="19537" y="17475"/>
                </a:lnTo>
                <a:lnTo>
                  <a:pt x="14137" y="21600"/>
                </a:lnTo>
                <a:lnTo>
                  <a:pt x="7463" y="21600"/>
                </a:lnTo>
                <a:lnTo>
                  <a:pt x="2063" y="17475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8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6" name="TextBox 73"/>
          <p:cNvSpPr txBox="1"/>
          <p:nvPr/>
        </p:nvSpPr>
        <p:spPr>
          <a:xfrm>
            <a:off x="5650258" y="1395428"/>
            <a:ext cx="4429167" cy="31235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008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Start each day (except planning day) with a Daily Scrum</a:t>
            </a:r>
          </a:p>
          <a:p>
            <a:pPr>
              <a:defRPr sz="1200"/>
            </a:pPr>
            <a:r>
              <a:t>For each task in progress, inform each other: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Did you finish the task?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Do you expect to finish it soon and if so when?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Is there an impediment or  anything the team should know?</a:t>
            </a:r>
            <a:br/>
          </a:p>
          <a:p>
            <a:pPr>
              <a:defRPr sz="1200"/>
            </a:pPr>
            <a:r>
              <a:t>After the Daily Scrum we do the work</a:t>
            </a:r>
          </a:p>
          <a:p>
            <a:pPr>
              <a:defRPr sz="1200"/>
            </a:pPr>
            <a:r>
              <a:t>If you finish a task</a:t>
            </a:r>
            <a:r>
              <a:t>…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Update the sprint backlog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Discard your chance card (unless card says otherwise)</a:t>
            </a:r>
            <a:br/>
          </a:p>
          <a:p>
            <a:pPr>
              <a:defRPr sz="1200"/>
            </a:pPr>
            <a:r>
              <a:t>If you are ready to start a new task</a:t>
            </a:r>
            <a:r>
              <a:t>…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Select another task (if there’s time)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Update the sprint backlog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Draw a new chance card (one per task in progress)</a:t>
            </a:r>
          </a:p>
          <a:p>
            <a:pPr marL="342900" indent="-342900">
              <a:buSzPct val="100000"/>
              <a:buFont typeface="Arial"/>
              <a:buChar char="•"/>
              <a:defRPr sz="1200"/>
            </a:pPr>
          </a:p>
          <a:p>
            <a:pPr>
              <a:defRPr sz="1200"/>
            </a:pPr>
            <a:r>
              <a:t>Finally, move the marker to the next day</a:t>
            </a:r>
          </a:p>
        </p:txBody>
      </p:sp>
      <p:sp>
        <p:nvSpPr>
          <p:cNvPr id="537" name="Decagon 77"/>
          <p:cNvSpPr/>
          <p:nvPr/>
        </p:nvSpPr>
        <p:spPr>
          <a:xfrm>
            <a:off x="239808" y="1096616"/>
            <a:ext cx="1097282" cy="10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063" y="4125"/>
                </a:lnTo>
                <a:lnTo>
                  <a:pt x="7463" y="0"/>
                </a:lnTo>
                <a:lnTo>
                  <a:pt x="14137" y="0"/>
                </a:lnTo>
                <a:lnTo>
                  <a:pt x="19537" y="4125"/>
                </a:lnTo>
                <a:lnTo>
                  <a:pt x="21600" y="10800"/>
                </a:lnTo>
                <a:lnTo>
                  <a:pt x="19537" y="17475"/>
                </a:lnTo>
                <a:lnTo>
                  <a:pt x="14137" y="21600"/>
                </a:lnTo>
                <a:lnTo>
                  <a:pt x="7463" y="21600"/>
                </a:lnTo>
                <a:lnTo>
                  <a:pt x="2063" y="17475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6600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8" name="TextBox 74"/>
          <p:cNvSpPr txBox="1"/>
          <p:nvPr/>
        </p:nvSpPr>
        <p:spPr>
          <a:xfrm>
            <a:off x="618749" y="1415457"/>
            <a:ext cx="4429168" cy="17011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66006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On Sprint Planning day the morning is dedicated to Sprint Planning.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Select backlog items &amp; place on the Sprint Backlog.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Add tasks for each backlog item (See Sprint Planning Guide)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In the afternoon we can start the work.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Select a task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Update the Sprint Backlog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Draw a chance card</a:t>
            </a:r>
          </a:p>
        </p:txBody>
      </p:sp>
      <p:sp>
        <p:nvSpPr>
          <p:cNvPr id="539" name="Decagon 78"/>
          <p:cNvSpPr/>
          <p:nvPr/>
        </p:nvSpPr>
        <p:spPr>
          <a:xfrm>
            <a:off x="10336693" y="1113549"/>
            <a:ext cx="1097281" cy="10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063" y="4125"/>
                </a:lnTo>
                <a:lnTo>
                  <a:pt x="7463" y="0"/>
                </a:lnTo>
                <a:lnTo>
                  <a:pt x="14137" y="0"/>
                </a:lnTo>
                <a:lnTo>
                  <a:pt x="19537" y="4125"/>
                </a:lnTo>
                <a:lnTo>
                  <a:pt x="21600" y="10800"/>
                </a:lnTo>
                <a:lnTo>
                  <a:pt x="19537" y="17475"/>
                </a:lnTo>
                <a:lnTo>
                  <a:pt x="14137" y="21600"/>
                </a:lnTo>
                <a:lnTo>
                  <a:pt x="7463" y="21600"/>
                </a:lnTo>
                <a:lnTo>
                  <a:pt x="2063" y="17475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6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0" name="TextBox 75"/>
          <p:cNvSpPr txBox="1"/>
          <p:nvPr/>
        </p:nvSpPr>
        <p:spPr>
          <a:xfrm>
            <a:off x="10715633" y="1435410"/>
            <a:ext cx="4429167" cy="25901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FF66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On the final day, the morning is similar to prior days:</a:t>
            </a:r>
            <a:br/>
            <a:r>
              <a:t>we have a Daily Scrum and then do work.</a:t>
            </a:r>
            <a:br/>
          </a:p>
          <a:p>
            <a:pPr>
              <a:defRPr sz="1200"/>
            </a:pPr>
            <a:r>
              <a:t>In the afternoon we stop development work and hold a Review &amp; Retrospective.</a:t>
            </a:r>
          </a:p>
          <a:p>
            <a:pPr>
              <a:defRPr sz="1200"/>
            </a:pPr>
            <a:r>
              <a:t>Review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Product Owner reviews progress (see Sprint Review Guide)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Product Owner updates the Results</a:t>
            </a:r>
            <a:br/>
          </a:p>
          <a:p>
            <a:pPr>
              <a:defRPr sz="1200"/>
            </a:pPr>
            <a:r>
              <a:t>Retrospective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Discuss how you worked together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What worked well? What didn’t?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Decide what, if anything, to change.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Clear the Sprint Backlog.</a:t>
            </a:r>
          </a:p>
        </p:txBody>
      </p:sp>
      <p:sp>
        <p:nvSpPr>
          <p:cNvPr id="541" name="Rounded Rectangle 34"/>
          <p:cNvSpPr/>
          <p:nvPr/>
        </p:nvSpPr>
        <p:spPr>
          <a:xfrm>
            <a:off x="103376" y="158741"/>
            <a:ext cx="15295304" cy="4734992"/>
          </a:xfrm>
          <a:prstGeom prst="roundRect">
            <a:avLst>
              <a:gd name="adj" fmla="val 1969"/>
            </a:avLst>
          </a:prstGeom>
          <a:ln w="38100">
            <a:solidFill>
              <a:srgbClr val="95B3D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84" name="Group 123"/>
          <p:cNvGrpSpPr/>
          <p:nvPr/>
        </p:nvGrpSpPr>
        <p:grpSpPr>
          <a:xfrm>
            <a:off x="3317874" y="3130549"/>
            <a:ext cx="1809417" cy="1576389"/>
            <a:chOff x="0" y="0"/>
            <a:chExt cx="1809415" cy="1576387"/>
          </a:xfrm>
        </p:grpSpPr>
        <p:grpSp>
          <p:nvGrpSpPr>
            <p:cNvPr id="544" name="Group 124"/>
            <p:cNvGrpSpPr/>
            <p:nvPr/>
          </p:nvGrpSpPr>
          <p:grpSpPr>
            <a:xfrm>
              <a:off x="72824" y="105624"/>
              <a:ext cx="354903" cy="331460"/>
              <a:chOff x="0" y="0"/>
              <a:chExt cx="354901" cy="331459"/>
            </a:xfrm>
          </p:grpSpPr>
          <p:sp>
            <p:nvSpPr>
              <p:cNvPr id="542" name="Rounded Rectangle 64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3" name="Oval 165"/>
              <p:cNvSpPr/>
              <p:nvPr/>
            </p:nvSpPr>
            <p:spPr>
              <a:xfrm>
                <a:off x="140310" y="12830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548" name="Group 125"/>
            <p:cNvGrpSpPr/>
            <p:nvPr/>
          </p:nvGrpSpPr>
          <p:grpSpPr>
            <a:xfrm>
              <a:off x="643371" y="106294"/>
              <a:ext cx="354902" cy="331460"/>
              <a:chOff x="0" y="0"/>
              <a:chExt cx="354901" cy="331459"/>
            </a:xfrm>
          </p:grpSpPr>
          <p:sp>
            <p:nvSpPr>
              <p:cNvPr id="545" name="Rounded Rectangle 66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6" name="Oval 162"/>
              <p:cNvSpPr/>
              <p:nvPr/>
            </p:nvSpPr>
            <p:spPr>
              <a:xfrm>
                <a:off x="67951" y="12830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47" name="Oval 163"/>
              <p:cNvSpPr/>
              <p:nvPr/>
            </p:nvSpPr>
            <p:spPr>
              <a:xfrm>
                <a:off x="213387" y="12897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553" name="Group 126"/>
            <p:cNvGrpSpPr/>
            <p:nvPr/>
          </p:nvGrpSpPr>
          <p:grpSpPr>
            <a:xfrm>
              <a:off x="72107" y="620248"/>
              <a:ext cx="354903" cy="331461"/>
              <a:chOff x="0" y="0"/>
              <a:chExt cx="354901" cy="331459"/>
            </a:xfrm>
          </p:grpSpPr>
          <p:sp>
            <p:nvSpPr>
              <p:cNvPr id="549" name="Rounded Rectangle 20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0" name="Oval 158"/>
              <p:cNvSpPr/>
              <p:nvPr/>
            </p:nvSpPr>
            <p:spPr>
              <a:xfrm>
                <a:off x="49861" y="43834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51" name="Oval 159"/>
              <p:cNvSpPr/>
              <p:nvPr/>
            </p:nvSpPr>
            <p:spPr>
              <a:xfrm>
                <a:off x="131983" y="120531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52" name="Oval 160"/>
              <p:cNvSpPr/>
              <p:nvPr/>
            </p:nvSpPr>
            <p:spPr>
              <a:xfrm>
                <a:off x="214104" y="19722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559" name="Group 127"/>
            <p:cNvGrpSpPr/>
            <p:nvPr/>
          </p:nvGrpSpPr>
          <p:grpSpPr>
            <a:xfrm>
              <a:off x="642654" y="620918"/>
              <a:ext cx="354902" cy="331461"/>
              <a:chOff x="0" y="0"/>
              <a:chExt cx="354901" cy="331459"/>
            </a:xfrm>
          </p:grpSpPr>
          <p:sp>
            <p:nvSpPr>
              <p:cNvPr id="554" name="Rounded Rectangle 56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5" name="Oval 153"/>
              <p:cNvSpPr/>
              <p:nvPr/>
            </p:nvSpPr>
            <p:spPr>
              <a:xfrm>
                <a:off x="67951" y="60729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56" name="Oval 154"/>
              <p:cNvSpPr/>
              <p:nvPr/>
            </p:nvSpPr>
            <p:spPr>
              <a:xfrm>
                <a:off x="213387" y="61399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57" name="Oval 155"/>
              <p:cNvSpPr/>
              <p:nvPr/>
            </p:nvSpPr>
            <p:spPr>
              <a:xfrm>
                <a:off x="68668" y="179663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58" name="Oval 156"/>
              <p:cNvSpPr/>
              <p:nvPr/>
            </p:nvSpPr>
            <p:spPr>
              <a:xfrm>
                <a:off x="214104" y="180333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566" name="Group 128"/>
            <p:cNvGrpSpPr/>
            <p:nvPr/>
          </p:nvGrpSpPr>
          <p:grpSpPr>
            <a:xfrm>
              <a:off x="72824" y="1144660"/>
              <a:ext cx="354903" cy="331460"/>
              <a:chOff x="0" y="0"/>
              <a:chExt cx="354901" cy="331459"/>
            </a:xfrm>
          </p:grpSpPr>
          <p:sp>
            <p:nvSpPr>
              <p:cNvPr id="560" name="Rounded Rectangle 59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1" name="Oval 147"/>
              <p:cNvSpPr/>
              <p:nvPr/>
            </p:nvSpPr>
            <p:spPr>
              <a:xfrm>
                <a:off x="140310" y="12830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62" name="Oval 148"/>
              <p:cNvSpPr/>
              <p:nvPr/>
            </p:nvSpPr>
            <p:spPr>
              <a:xfrm>
                <a:off x="68668" y="6984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63" name="Oval 149"/>
              <p:cNvSpPr/>
              <p:nvPr/>
            </p:nvSpPr>
            <p:spPr>
              <a:xfrm>
                <a:off x="214104" y="7051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64" name="Oval 150"/>
              <p:cNvSpPr/>
              <p:nvPr/>
            </p:nvSpPr>
            <p:spPr>
              <a:xfrm>
                <a:off x="69386" y="18878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65" name="Oval 151"/>
              <p:cNvSpPr/>
              <p:nvPr/>
            </p:nvSpPr>
            <p:spPr>
              <a:xfrm>
                <a:off x="214821" y="18945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574" name="Group 129"/>
            <p:cNvGrpSpPr/>
            <p:nvPr/>
          </p:nvGrpSpPr>
          <p:grpSpPr>
            <a:xfrm>
              <a:off x="643371" y="1145330"/>
              <a:ext cx="354902" cy="331460"/>
              <a:chOff x="0" y="0"/>
              <a:chExt cx="354901" cy="331459"/>
            </a:xfrm>
          </p:grpSpPr>
          <p:sp>
            <p:nvSpPr>
              <p:cNvPr id="567" name="Rounded Rectangle 61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8" name="Oval 140"/>
              <p:cNvSpPr/>
              <p:nvPr/>
            </p:nvSpPr>
            <p:spPr>
              <a:xfrm>
                <a:off x="67951" y="3538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69" name="Oval 141"/>
              <p:cNvSpPr/>
              <p:nvPr/>
            </p:nvSpPr>
            <p:spPr>
              <a:xfrm>
                <a:off x="213387" y="3605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70" name="Oval 142"/>
              <p:cNvSpPr/>
              <p:nvPr/>
            </p:nvSpPr>
            <p:spPr>
              <a:xfrm>
                <a:off x="68668" y="12897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71" name="Oval 143"/>
              <p:cNvSpPr/>
              <p:nvPr/>
            </p:nvSpPr>
            <p:spPr>
              <a:xfrm>
                <a:off x="214104" y="12964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72" name="Oval 144"/>
              <p:cNvSpPr/>
              <p:nvPr/>
            </p:nvSpPr>
            <p:spPr>
              <a:xfrm>
                <a:off x="69386" y="22257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573" name="Oval 145"/>
              <p:cNvSpPr/>
              <p:nvPr/>
            </p:nvSpPr>
            <p:spPr>
              <a:xfrm>
                <a:off x="214821" y="22324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sp>
          <p:nvSpPr>
            <p:cNvPr id="575" name="Rectangle 130"/>
            <p:cNvSpPr/>
            <p:nvPr/>
          </p:nvSpPr>
          <p:spPr>
            <a:xfrm>
              <a:off x="0" y="0"/>
              <a:ext cx="1680280" cy="527327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6" name="Rectangle 131"/>
            <p:cNvSpPr/>
            <p:nvPr/>
          </p:nvSpPr>
          <p:spPr>
            <a:xfrm>
              <a:off x="0" y="504711"/>
              <a:ext cx="1680280" cy="527327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Rectangle 132"/>
            <p:cNvSpPr/>
            <p:nvPr/>
          </p:nvSpPr>
          <p:spPr>
            <a:xfrm>
              <a:off x="0" y="1049061"/>
              <a:ext cx="1680280" cy="527327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8" name="TextBox 133"/>
            <p:cNvSpPr txBox="1"/>
            <p:nvPr/>
          </p:nvSpPr>
          <p:spPr>
            <a:xfrm>
              <a:off x="1059535" y="123706"/>
              <a:ext cx="67791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= 1 day</a:t>
              </a:r>
            </a:p>
          </p:txBody>
        </p:sp>
        <p:sp>
          <p:nvSpPr>
            <p:cNvPr id="579" name="TextBox 134"/>
            <p:cNvSpPr txBox="1"/>
            <p:nvPr/>
          </p:nvSpPr>
          <p:spPr>
            <a:xfrm>
              <a:off x="1059535" y="681647"/>
              <a:ext cx="74988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= 2 days</a:t>
              </a:r>
            </a:p>
          </p:txBody>
        </p:sp>
        <p:sp>
          <p:nvSpPr>
            <p:cNvPr id="580" name="TextBox 135"/>
            <p:cNvSpPr txBox="1"/>
            <p:nvPr/>
          </p:nvSpPr>
          <p:spPr>
            <a:xfrm>
              <a:off x="1059535" y="1189967"/>
              <a:ext cx="74988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= 3 days</a:t>
              </a:r>
            </a:p>
          </p:txBody>
        </p:sp>
        <p:sp>
          <p:nvSpPr>
            <p:cNvPr id="581" name="TextBox 136"/>
            <p:cNvSpPr txBox="1"/>
            <p:nvPr/>
          </p:nvSpPr>
          <p:spPr>
            <a:xfrm>
              <a:off x="422486" y="173372"/>
              <a:ext cx="2334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  <p:sp>
          <p:nvSpPr>
            <p:cNvPr id="582" name="TextBox 137"/>
            <p:cNvSpPr txBox="1"/>
            <p:nvPr/>
          </p:nvSpPr>
          <p:spPr>
            <a:xfrm>
              <a:off x="423204" y="672442"/>
              <a:ext cx="23340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  <p:sp>
          <p:nvSpPr>
            <p:cNvPr id="583" name="TextBox 138"/>
            <p:cNvSpPr txBox="1"/>
            <p:nvPr/>
          </p:nvSpPr>
          <p:spPr>
            <a:xfrm>
              <a:off x="423921" y="1188406"/>
              <a:ext cx="23340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</p:grpSp>
      <p:sp>
        <p:nvSpPr>
          <p:cNvPr id="585" name="Rectangle 166"/>
          <p:cNvSpPr txBox="1"/>
          <p:nvPr/>
        </p:nvSpPr>
        <p:spPr>
          <a:xfrm>
            <a:off x="582525" y="3196532"/>
            <a:ext cx="30531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Role die to estimate tasks</a:t>
            </a:r>
          </a:p>
        </p:txBody>
      </p:sp>
      <p:sp>
        <p:nvSpPr>
          <p:cNvPr id="586" name="Rectangle 167"/>
          <p:cNvSpPr txBox="1"/>
          <p:nvPr/>
        </p:nvSpPr>
        <p:spPr>
          <a:xfrm>
            <a:off x="1519053" y="994195"/>
            <a:ext cx="30531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Day 1 – Sprint Planning</a:t>
            </a:r>
          </a:p>
        </p:txBody>
      </p:sp>
      <p:sp>
        <p:nvSpPr>
          <p:cNvPr id="587" name="Rectangle 168"/>
          <p:cNvSpPr txBox="1"/>
          <p:nvPr/>
        </p:nvSpPr>
        <p:spPr>
          <a:xfrm>
            <a:off x="6593423" y="994195"/>
            <a:ext cx="30531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Work Day</a:t>
            </a:r>
          </a:p>
        </p:txBody>
      </p:sp>
      <p:sp>
        <p:nvSpPr>
          <p:cNvPr id="588" name="Rectangle 169"/>
          <p:cNvSpPr txBox="1"/>
          <p:nvPr/>
        </p:nvSpPr>
        <p:spPr>
          <a:xfrm>
            <a:off x="11813881" y="1046124"/>
            <a:ext cx="3483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Day 10 – Review &amp; Retrospective</a:t>
            </a:r>
          </a:p>
        </p:txBody>
      </p:sp>
      <p:sp>
        <p:nvSpPr>
          <p:cNvPr id="589" name="TextBox 2"/>
          <p:cNvSpPr txBox="1"/>
          <p:nvPr/>
        </p:nvSpPr>
        <p:spPr>
          <a:xfrm>
            <a:off x="10816952" y="4596824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itle 1"/>
          <p:cNvSpPr txBox="1"/>
          <p:nvPr>
            <p:ph type="ctrTitle"/>
          </p:nvPr>
        </p:nvSpPr>
        <p:spPr>
          <a:xfrm>
            <a:off x="103377" y="158740"/>
            <a:ext cx="7596719" cy="98306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0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Daily Instructions</a:t>
            </a:r>
          </a:p>
        </p:txBody>
      </p:sp>
      <p:sp>
        <p:nvSpPr>
          <p:cNvPr id="592" name="Decagon 76"/>
          <p:cNvSpPr/>
          <p:nvPr/>
        </p:nvSpPr>
        <p:spPr>
          <a:xfrm>
            <a:off x="5271318" y="1041807"/>
            <a:ext cx="1097281" cy="10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063" y="4125"/>
                </a:lnTo>
                <a:lnTo>
                  <a:pt x="7463" y="0"/>
                </a:lnTo>
                <a:lnTo>
                  <a:pt x="14137" y="0"/>
                </a:lnTo>
                <a:lnTo>
                  <a:pt x="19537" y="4125"/>
                </a:lnTo>
                <a:lnTo>
                  <a:pt x="21600" y="10800"/>
                </a:lnTo>
                <a:lnTo>
                  <a:pt x="19537" y="17475"/>
                </a:lnTo>
                <a:lnTo>
                  <a:pt x="14137" y="21600"/>
                </a:lnTo>
                <a:lnTo>
                  <a:pt x="7463" y="21600"/>
                </a:lnTo>
                <a:lnTo>
                  <a:pt x="2063" y="17475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8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3" name="TextBox 73"/>
          <p:cNvSpPr txBox="1"/>
          <p:nvPr/>
        </p:nvSpPr>
        <p:spPr>
          <a:xfrm>
            <a:off x="5650258" y="1395428"/>
            <a:ext cx="4429167" cy="31235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008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Start each day (except planning day) with a Daily Scrum</a:t>
            </a:r>
          </a:p>
          <a:p>
            <a:pPr>
              <a:defRPr sz="1200"/>
            </a:pPr>
            <a:r>
              <a:t>For each task in progress, inform each other: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Did you finish the task?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Do you expect to finish it soon and if so when?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Is there an impediment or  anything the team should know?</a:t>
            </a:r>
            <a:br/>
          </a:p>
          <a:p>
            <a:pPr>
              <a:defRPr sz="1200"/>
            </a:pPr>
            <a:r>
              <a:t>After the Daily Scrum we do the work</a:t>
            </a:r>
          </a:p>
          <a:p>
            <a:pPr>
              <a:defRPr sz="1200"/>
            </a:pPr>
            <a:r>
              <a:t>If you finish a task</a:t>
            </a:r>
            <a:r>
              <a:t>…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Update the sprint backlog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Discard your chance card (unless card says otherwise)</a:t>
            </a:r>
            <a:br/>
          </a:p>
          <a:p>
            <a:pPr>
              <a:defRPr sz="1200"/>
            </a:pPr>
            <a:r>
              <a:t>If you are ready to start a new task</a:t>
            </a:r>
            <a:r>
              <a:t>…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Select another task (if there’s time)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Update the sprint backlog</a:t>
            </a:r>
          </a:p>
          <a:p>
            <a:pPr marL="342900" indent="-342900">
              <a:buSzPct val="100000"/>
              <a:buAutoNum type="arabicPeriod" startAt="1"/>
              <a:defRPr sz="1200"/>
            </a:pPr>
            <a:r>
              <a:t>Draw a new chance card (one per task in progress)</a:t>
            </a:r>
          </a:p>
          <a:p>
            <a:pPr marL="342900" indent="-342900">
              <a:buSzPct val="100000"/>
              <a:buFont typeface="Arial"/>
              <a:buChar char="•"/>
              <a:defRPr sz="1200"/>
            </a:pPr>
          </a:p>
          <a:p>
            <a:pPr>
              <a:defRPr sz="1200"/>
            </a:pPr>
            <a:r>
              <a:t>Finally, move the marker to the next day</a:t>
            </a:r>
          </a:p>
        </p:txBody>
      </p:sp>
      <p:sp>
        <p:nvSpPr>
          <p:cNvPr id="594" name="Decagon 77"/>
          <p:cNvSpPr/>
          <p:nvPr/>
        </p:nvSpPr>
        <p:spPr>
          <a:xfrm>
            <a:off x="239808" y="1096616"/>
            <a:ext cx="1097282" cy="10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063" y="4125"/>
                </a:lnTo>
                <a:lnTo>
                  <a:pt x="7463" y="0"/>
                </a:lnTo>
                <a:lnTo>
                  <a:pt x="14137" y="0"/>
                </a:lnTo>
                <a:lnTo>
                  <a:pt x="19537" y="4125"/>
                </a:lnTo>
                <a:lnTo>
                  <a:pt x="21600" y="10800"/>
                </a:lnTo>
                <a:lnTo>
                  <a:pt x="19537" y="17475"/>
                </a:lnTo>
                <a:lnTo>
                  <a:pt x="14137" y="21600"/>
                </a:lnTo>
                <a:lnTo>
                  <a:pt x="7463" y="21600"/>
                </a:lnTo>
                <a:lnTo>
                  <a:pt x="2063" y="17475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660066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TextBox 74"/>
          <p:cNvSpPr txBox="1"/>
          <p:nvPr/>
        </p:nvSpPr>
        <p:spPr>
          <a:xfrm>
            <a:off x="618749" y="1415457"/>
            <a:ext cx="4429168" cy="17011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66006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On Sprint Planning day the morning is dedicated to Sprint Planning.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Select backlog items &amp; place on the Sprint Backlog.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Add tasks for each backlog item (See Sprint Planning Guide)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In the afternoon we can start the work.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Select a task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Update the Sprint Backlog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Draw a chance card</a:t>
            </a:r>
          </a:p>
        </p:txBody>
      </p:sp>
      <p:sp>
        <p:nvSpPr>
          <p:cNvPr id="596" name="Decagon 78"/>
          <p:cNvSpPr/>
          <p:nvPr/>
        </p:nvSpPr>
        <p:spPr>
          <a:xfrm>
            <a:off x="10336693" y="1113549"/>
            <a:ext cx="1097281" cy="10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063" y="4125"/>
                </a:lnTo>
                <a:lnTo>
                  <a:pt x="7463" y="0"/>
                </a:lnTo>
                <a:lnTo>
                  <a:pt x="14137" y="0"/>
                </a:lnTo>
                <a:lnTo>
                  <a:pt x="19537" y="4125"/>
                </a:lnTo>
                <a:lnTo>
                  <a:pt x="21600" y="10800"/>
                </a:lnTo>
                <a:lnTo>
                  <a:pt x="19537" y="17475"/>
                </a:lnTo>
                <a:lnTo>
                  <a:pt x="14137" y="21600"/>
                </a:lnTo>
                <a:lnTo>
                  <a:pt x="7463" y="21600"/>
                </a:lnTo>
                <a:lnTo>
                  <a:pt x="2063" y="17475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FF6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7" name="TextBox 75"/>
          <p:cNvSpPr txBox="1"/>
          <p:nvPr/>
        </p:nvSpPr>
        <p:spPr>
          <a:xfrm>
            <a:off x="10715633" y="1435410"/>
            <a:ext cx="4429167" cy="2590166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FF66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On the final day, the morning is similar to prior days:</a:t>
            </a:r>
            <a:br/>
            <a:r>
              <a:t>we have a Daily Scrum and then do work.</a:t>
            </a:r>
            <a:br/>
          </a:p>
          <a:p>
            <a:pPr>
              <a:defRPr sz="1200"/>
            </a:pPr>
            <a:r>
              <a:t>In the afternoon we stop development work and hold a Review &amp; Retrospective.</a:t>
            </a:r>
          </a:p>
          <a:p>
            <a:pPr>
              <a:defRPr sz="1200"/>
            </a:pPr>
            <a:r>
              <a:t>Review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Product Owner reviews progress (see Sprint Review Guide)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Product Owner updates the Results</a:t>
            </a:r>
            <a:br/>
          </a:p>
          <a:p>
            <a:pPr>
              <a:defRPr sz="1200"/>
            </a:pPr>
            <a:r>
              <a:t>Retrospective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Discuss how you worked together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What worked well? What didn’t?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Decide what, if anything, to change.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Clear the Sprint Backlog.</a:t>
            </a:r>
          </a:p>
        </p:txBody>
      </p:sp>
      <p:sp>
        <p:nvSpPr>
          <p:cNvPr id="598" name="Rounded Rectangle 34"/>
          <p:cNvSpPr/>
          <p:nvPr/>
        </p:nvSpPr>
        <p:spPr>
          <a:xfrm>
            <a:off x="103376" y="158741"/>
            <a:ext cx="15295304" cy="4734992"/>
          </a:xfrm>
          <a:prstGeom prst="roundRect">
            <a:avLst>
              <a:gd name="adj" fmla="val 1969"/>
            </a:avLst>
          </a:prstGeom>
          <a:ln w="38100">
            <a:solidFill>
              <a:srgbClr val="95B3D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41" name="Group 123"/>
          <p:cNvGrpSpPr/>
          <p:nvPr/>
        </p:nvGrpSpPr>
        <p:grpSpPr>
          <a:xfrm>
            <a:off x="3317874" y="3130549"/>
            <a:ext cx="1809417" cy="1576389"/>
            <a:chOff x="0" y="0"/>
            <a:chExt cx="1809415" cy="1576387"/>
          </a:xfrm>
        </p:grpSpPr>
        <p:grpSp>
          <p:nvGrpSpPr>
            <p:cNvPr id="601" name="Group 124"/>
            <p:cNvGrpSpPr/>
            <p:nvPr/>
          </p:nvGrpSpPr>
          <p:grpSpPr>
            <a:xfrm>
              <a:off x="72824" y="105624"/>
              <a:ext cx="354903" cy="331460"/>
              <a:chOff x="0" y="0"/>
              <a:chExt cx="354901" cy="331459"/>
            </a:xfrm>
          </p:grpSpPr>
          <p:sp>
            <p:nvSpPr>
              <p:cNvPr id="599" name="Rounded Rectangle 64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0" name="Oval 165"/>
              <p:cNvSpPr/>
              <p:nvPr/>
            </p:nvSpPr>
            <p:spPr>
              <a:xfrm>
                <a:off x="140310" y="12830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605" name="Group 125"/>
            <p:cNvGrpSpPr/>
            <p:nvPr/>
          </p:nvGrpSpPr>
          <p:grpSpPr>
            <a:xfrm>
              <a:off x="643371" y="106294"/>
              <a:ext cx="354902" cy="331460"/>
              <a:chOff x="0" y="0"/>
              <a:chExt cx="354901" cy="331459"/>
            </a:xfrm>
          </p:grpSpPr>
          <p:sp>
            <p:nvSpPr>
              <p:cNvPr id="602" name="Rounded Rectangle 66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3" name="Oval 162"/>
              <p:cNvSpPr/>
              <p:nvPr/>
            </p:nvSpPr>
            <p:spPr>
              <a:xfrm>
                <a:off x="67951" y="12830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04" name="Oval 163"/>
              <p:cNvSpPr/>
              <p:nvPr/>
            </p:nvSpPr>
            <p:spPr>
              <a:xfrm>
                <a:off x="213387" y="12897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610" name="Group 126"/>
            <p:cNvGrpSpPr/>
            <p:nvPr/>
          </p:nvGrpSpPr>
          <p:grpSpPr>
            <a:xfrm>
              <a:off x="72107" y="620248"/>
              <a:ext cx="354903" cy="331461"/>
              <a:chOff x="0" y="0"/>
              <a:chExt cx="354901" cy="331459"/>
            </a:xfrm>
          </p:grpSpPr>
          <p:sp>
            <p:nvSpPr>
              <p:cNvPr id="606" name="Rounded Rectangle 20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7" name="Oval 158"/>
              <p:cNvSpPr/>
              <p:nvPr/>
            </p:nvSpPr>
            <p:spPr>
              <a:xfrm>
                <a:off x="49861" y="43834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08" name="Oval 159"/>
              <p:cNvSpPr/>
              <p:nvPr/>
            </p:nvSpPr>
            <p:spPr>
              <a:xfrm>
                <a:off x="131983" y="120531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09" name="Oval 160"/>
              <p:cNvSpPr/>
              <p:nvPr/>
            </p:nvSpPr>
            <p:spPr>
              <a:xfrm>
                <a:off x="214104" y="19722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616" name="Group 127"/>
            <p:cNvGrpSpPr/>
            <p:nvPr/>
          </p:nvGrpSpPr>
          <p:grpSpPr>
            <a:xfrm>
              <a:off x="642654" y="620918"/>
              <a:ext cx="354902" cy="331461"/>
              <a:chOff x="0" y="0"/>
              <a:chExt cx="354901" cy="331459"/>
            </a:xfrm>
          </p:grpSpPr>
          <p:sp>
            <p:nvSpPr>
              <p:cNvPr id="611" name="Rounded Rectangle 56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12" name="Oval 153"/>
              <p:cNvSpPr/>
              <p:nvPr/>
            </p:nvSpPr>
            <p:spPr>
              <a:xfrm>
                <a:off x="67951" y="60729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13" name="Oval 154"/>
              <p:cNvSpPr/>
              <p:nvPr/>
            </p:nvSpPr>
            <p:spPr>
              <a:xfrm>
                <a:off x="213387" y="61399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14" name="Oval 155"/>
              <p:cNvSpPr/>
              <p:nvPr/>
            </p:nvSpPr>
            <p:spPr>
              <a:xfrm>
                <a:off x="68668" y="179663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15" name="Oval 156"/>
              <p:cNvSpPr/>
              <p:nvPr/>
            </p:nvSpPr>
            <p:spPr>
              <a:xfrm>
                <a:off x="214104" y="180333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623" name="Group 128"/>
            <p:cNvGrpSpPr/>
            <p:nvPr/>
          </p:nvGrpSpPr>
          <p:grpSpPr>
            <a:xfrm>
              <a:off x="72824" y="1144660"/>
              <a:ext cx="354903" cy="331460"/>
              <a:chOff x="0" y="0"/>
              <a:chExt cx="354901" cy="331459"/>
            </a:xfrm>
          </p:grpSpPr>
          <p:sp>
            <p:nvSpPr>
              <p:cNvPr id="617" name="Rounded Rectangle 59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18" name="Oval 147"/>
              <p:cNvSpPr/>
              <p:nvPr/>
            </p:nvSpPr>
            <p:spPr>
              <a:xfrm>
                <a:off x="140310" y="12830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19" name="Oval 148"/>
              <p:cNvSpPr/>
              <p:nvPr/>
            </p:nvSpPr>
            <p:spPr>
              <a:xfrm>
                <a:off x="68668" y="6984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20" name="Oval 149"/>
              <p:cNvSpPr/>
              <p:nvPr/>
            </p:nvSpPr>
            <p:spPr>
              <a:xfrm>
                <a:off x="214104" y="7051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21" name="Oval 150"/>
              <p:cNvSpPr/>
              <p:nvPr/>
            </p:nvSpPr>
            <p:spPr>
              <a:xfrm>
                <a:off x="69386" y="18878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22" name="Oval 151"/>
              <p:cNvSpPr/>
              <p:nvPr/>
            </p:nvSpPr>
            <p:spPr>
              <a:xfrm>
                <a:off x="214821" y="18945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grpSp>
          <p:nvGrpSpPr>
            <p:cNvPr id="631" name="Group 129"/>
            <p:cNvGrpSpPr/>
            <p:nvPr/>
          </p:nvGrpSpPr>
          <p:grpSpPr>
            <a:xfrm>
              <a:off x="643371" y="1145330"/>
              <a:ext cx="354902" cy="331460"/>
              <a:chOff x="0" y="0"/>
              <a:chExt cx="354901" cy="331459"/>
            </a:xfrm>
          </p:grpSpPr>
          <p:sp>
            <p:nvSpPr>
              <p:cNvPr id="624" name="Rounded Rectangle 61"/>
              <p:cNvSpPr/>
              <p:nvPr/>
            </p:nvSpPr>
            <p:spPr>
              <a:xfrm>
                <a:off x="0" y="0"/>
                <a:ext cx="354902" cy="3314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25" name="Oval 140"/>
              <p:cNvSpPr/>
              <p:nvPr/>
            </p:nvSpPr>
            <p:spPr>
              <a:xfrm>
                <a:off x="67951" y="3538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26" name="Oval 141"/>
              <p:cNvSpPr/>
              <p:nvPr/>
            </p:nvSpPr>
            <p:spPr>
              <a:xfrm>
                <a:off x="213387" y="36056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27" name="Oval 142"/>
              <p:cNvSpPr/>
              <p:nvPr/>
            </p:nvSpPr>
            <p:spPr>
              <a:xfrm>
                <a:off x="68668" y="12897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28" name="Oval 143"/>
              <p:cNvSpPr/>
              <p:nvPr/>
            </p:nvSpPr>
            <p:spPr>
              <a:xfrm>
                <a:off x="214104" y="129648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29" name="Oval 144"/>
              <p:cNvSpPr/>
              <p:nvPr/>
            </p:nvSpPr>
            <p:spPr>
              <a:xfrm>
                <a:off x="69386" y="22257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  <p:sp>
            <p:nvSpPr>
              <p:cNvPr id="630" name="Oval 145"/>
              <p:cNvSpPr/>
              <p:nvPr/>
            </p:nvSpPr>
            <p:spPr>
              <a:xfrm>
                <a:off x="214821" y="223240"/>
                <a:ext cx="80227" cy="79659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>
                      <a:solidFill>
                        <a:srgbClr val="000000"/>
                      </a:solidFill>
                    </a:ln>
                  </a:defRPr>
                </a:pPr>
              </a:p>
            </p:txBody>
          </p:sp>
        </p:grpSp>
        <p:sp>
          <p:nvSpPr>
            <p:cNvPr id="632" name="Rectangle 130"/>
            <p:cNvSpPr/>
            <p:nvPr/>
          </p:nvSpPr>
          <p:spPr>
            <a:xfrm>
              <a:off x="0" y="0"/>
              <a:ext cx="1680280" cy="527327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3" name="Rectangle 131"/>
            <p:cNvSpPr/>
            <p:nvPr/>
          </p:nvSpPr>
          <p:spPr>
            <a:xfrm>
              <a:off x="0" y="504711"/>
              <a:ext cx="1680280" cy="527327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4" name="Rectangle 132"/>
            <p:cNvSpPr/>
            <p:nvPr/>
          </p:nvSpPr>
          <p:spPr>
            <a:xfrm>
              <a:off x="0" y="1049061"/>
              <a:ext cx="1680280" cy="527327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TextBox 133"/>
            <p:cNvSpPr txBox="1"/>
            <p:nvPr/>
          </p:nvSpPr>
          <p:spPr>
            <a:xfrm>
              <a:off x="1059535" y="123706"/>
              <a:ext cx="67791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= 1 day</a:t>
              </a:r>
            </a:p>
          </p:txBody>
        </p:sp>
        <p:sp>
          <p:nvSpPr>
            <p:cNvPr id="636" name="TextBox 134"/>
            <p:cNvSpPr txBox="1"/>
            <p:nvPr/>
          </p:nvSpPr>
          <p:spPr>
            <a:xfrm>
              <a:off x="1059535" y="681647"/>
              <a:ext cx="74988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= 2 days</a:t>
              </a:r>
            </a:p>
          </p:txBody>
        </p:sp>
        <p:sp>
          <p:nvSpPr>
            <p:cNvPr id="637" name="TextBox 135"/>
            <p:cNvSpPr txBox="1"/>
            <p:nvPr/>
          </p:nvSpPr>
          <p:spPr>
            <a:xfrm>
              <a:off x="1059535" y="1189967"/>
              <a:ext cx="74988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= 3 days</a:t>
              </a:r>
            </a:p>
          </p:txBody>
        </p:sp>
        <p:sp>
          <p:nvSpPr>
            <p:cNvPr id="638" name="TextBox 136"/>
            <p:cNvSpPr txBox="1"/>
            <p:nvPr/>
          </p:nvSpPr>
          <p:spPr>
            <a:xfrm>
              <a:off x="422486" y="173372"/>
              <a:ext cx="2334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  <p:sp>
          <p:nvSpPr>
            <p:cNvPr id="639" name="TextBox 137"/>
            <p:cNvSpPr txBox="1"/>
            <p:nvPr/>
          </p:nvSpPr>
          <p:spPr>
            <a:xfrm>
              <a:off x="423204" y="672442"/>
              <a:ext cx="23340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  <p:sp>
          <p:nvSpPr>
            <p:cNvPr id="640" name="TextBox 138"/>
            <p:cNvSpPr txBox="1"/>
            <p:nvPr/>
          </p:nvSpPr>
          <p:spPr>
            <a:xfrm>
              <a:off x="423921" y="1188406"/>
              <a:ext cx="23340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808080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</p:grpSp>
      <p:sp>
        <p:nvSpPr>
          <p:cNvPr id="642" name="Rectangle 166"/>
          <p:cNvSpPr txBox="1"/>
          <p:nvPr/>
        </p:nvSpPr>
        <p:spPr>
          <a:xfrm>
            <a:off x="582525" y="3196532"/>
            <a:ext cx="30531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Role die to estimate tasks</a:t>
            </a:r>
          </a:p>
        </p:txBody>
      </p:sp>
      <p:sp>
        <p:nvSpPr>
          <p:cNvPr id="643" name="Rectangle 167"/>
          <p:cNvSpPr txBox="1"/>
          <p:nvPr/>
        </p:nvSpPr>
        <p:spPr>
          <a:xfrm>
            <a:off x="1519053" y="994195"/>
            <a:ext cx="30531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Day 1 – Sprint Planning</a:t>
            </a:r>
          </a:p>
        </p:txBody>
      </p:sp>
      <p:sp>
        <p:nvSpPr>
          <p:cNvPr id="644" name="Rectangle 168"/>
          <p:cNvSpPr txBox="1"/>
          <p:nvPr/>
        </p:nvSpPr>
        <p:spPr>
          <a:xfrm>
            <a:off x="6593423" y="994195"/>
            <a:ext cx="30531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Work Day</a:t>
            </a:r>
          </a:p>
        </p:txBody>
      </p:sp>
      <p:sp>
        <p:nvSpPr>
          <p:cNvPr id="645" name="Rectangle 169"/>
          <p:cNvSpPr txBox="1"/>
          <p:nvPr/>
        </p:nvSpPr>
        <p:spPr>
          <a:xfrm>
            <a:off x="11813881" y="1046124"/>
            <a:ext cx="3483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pPr/>
            <a:r>
              <a:t>Day 10 – Review &amp; Retrospective</a:t>
            </a:r>
          </a:p>
        </p:txBody>
      </p:sp>
      <p:sp>
        <p:nvSpPr>
          <p:cNvPr id="646" name="TextBox 2"/>
          <p:cNvSpPr txBox="1"/>
          <p:nvPr/>
        </p:nvSpPr>
        <p:spPr>
          <a:xfrm>
            <a:off x="10816952" y="4596824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roup 5"/>
          <p:cNvGrpSpPr/>
          <p:nvPr/>
        </p:nvGrpSpPr>
        <p:grpSpPr>
          <a:xfrm>
            <a:off x="289207" y="128170"/>
            <a:ext cx="15012704" cy="9822452"/>
            <a:chOff x="0" y="0"/>
            <a:chExt cx="15012702" cy="9822450"/>
          </a:xfrm>
        </p:grpSpPr>
        <p:sp>
          <p:nvSpPr>
            <p:cNvPr id="648" name="Rectangle 11"/>
            <p:cNvSpPr/>
            <p:nvPr/>
          </p:nvSpPr>
          <p:spPr>
            <a:xfrm>
              <a:off x="-1" y="-1"/>
              <a:ext cx="15012704" cy="9822452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9" name="Straight Connector 12"/>
            <p:cNvSpPr/>
            <p:nvPr/>
          </p:nvSpPr>
          <p:spPr>
            <a:xfrm>
              <a:off x="2888063" y="-1"/>
              <a:ext cx="26017" cy="9822452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0" name="Straight Connector 13"/>
            <p:cNvSpPr/>
            <p:nvPr/>
          </p:nvSpPr>
          <p:spPr>
            <a:xfrm>
              <a:off x="7654662" y="-1"/>
              <a:ext cx="26017" cy="9822452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Straight Connector 14"/>
            <p:cNvSpPr/>
            <p:nvPr/>
          </p:nvSpPr>
          <p:spPr>
            <a:xfrm>
              <a:off x="10964130" y="-1"/>
              <a:ext cx="26017" cy="9822452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3" name="TextBox 1"/>
          <p:cNvSpPr txBox="1"/>
          <p:nvPr/>
        </p:nvSpPr>
        <p:spPr>
          <a:xfrm>
            <a:off x="10816952" y="9633609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34"/>
          <p:cNvSpPr/>
          <p:nvPr/>
        </p:nvSpPr>
        <p:spPr>
          <a:xfrm>
            <a:off x="103376" y="158741"/>
            <a:ext cx="14528648" cy="9769780"/>
          </a:xfrm>
          <a:prstGeom prst="roundRect">
            <a:avLst>
              <a:gd name="adj" fmla="val 1969"/>
            </a:avLst>
          </a:prstGeom>
          <a:ln w="38100">
            <a:solidFill>
              <a:srgbClr val="95B3D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TextBox 3"/>
          <p:cNvSpPr txBox="1"/>
          <p:nvPr/>
        </p:nvSpPr>
        <p:spPr>
          <a:xfrm>
            <a:off x="308728" y="9604223"/>
            <a:ext cx="3929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  <p:grpSp>
        <p:nvGrpSpPr>
          <p:cNvPr id="137" name="Group 4"/>
          <p:cNvGrpSpPr/>
          <p:nvPr/>
        </p:nvGrpSpPr>
        <p:grpSpPr>
          <a:xfrm>
            <a:off x="770784" y="1240501"/>
            <a:ext cx="8351496" cy="6396241"/>
            <a:chOff x="0" y="0"/>
            <a:chExt cx="8351494" cy="6396239"/>
          </a:xfrm>
        </p:grpSpPr>
        <p:grpSp>
          <p:nvGrpSpPr>
            <p:cNvPr id="123" name="Group 33"/>
            <p:cNvGrpSpPr/>
            <p:nvPr/>
          </p:nvGrpSpPr>
          <p:grpSpPr>
            <a:xfrm>
              <a:off x="0" y="497137"/>
              <a:ext cx="8351496" cy="5397311"/>
              <a:chOff x="0" y="0"/>
              <a:chExt cx="8351494" cy="5397310"/>
            </a:xfrm>
          </p:grpSpPr>
          <p:sp>
            <p:nvSpPr>
              <p:cNvPr id="117" name="Pentagon 11"/>
              <p:cNvSpPr/>
              <p:nvPr/>
            </p:nvSpPr>
            <p:spPr>
              <a:xfrm>
                <a:off x="0" y="4638313"/>
                <a:ext cx="8351496" cy="590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0837" y="0"/>
                    </a:lnTo>
                    <a:lnTo>
                      <a:pt x="21600" y="10800"/>
                    </a:lnTo>
                    <a:lnTo>
                      <a:pt x="2083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22" name="Group 10"/>
              <p:cNvGrpSpPr/>
              <p:nvPr/>
            </p:nvGrpSpPr>
            <p:grpSpPr>
              <a:xfrm>
                <a:off x="1243324" y="-1"/>
                <a:ext cx="5418529" cy="5397312"/>
                <a:chOff x="0" y="0"/>
                <a:chExt cx="5418528" cy="5397310"/>
              </a:xfrm>
            </p:grpSpPr>
            <p:sp>
              <p:nvSpPr>
                <p:cNvPr id="118" name="Oval 32"/>
                <p:cNvSpPr/>
                <p:nvPr/>
              </p:nvSpPr>
              <p:spPr>
                <a:xfrm>
                  <a:off x="-1" y="-1"/>
                  <a:ext cx="5418530" cy="539731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21" name="Group 5"/>
                <p:cNvGrpSpPr/>
                <p:nvPr/>
              </p:nvGrpSpPr>
              <p:grpSpPr>
                <a:xfrm>
                  <a:off x="169328" y="168665"/>
                  <a:ext cx="5079872" cy="5059979"/>
                  <a:chOff x="0" y="0"/>
                  <a:chExt cx="5079870" cy="5059977"/>
                </a:xfrm>
              </p:grpSpPr>
              <p:sp>
                <p:nvSpPr>
                  <p:cNvPr id="119" name="Oval 2"/>
                  <p:cNvSpPr/>
                  <p:nvPr/>
                </p:nvSpPr>
                <p:spPr>
                  <a:xfrm>
                    <a:off x="-1" y="0"/>
                    <a:ext cx="5079872" cy="505997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F80CE"/>
                      </a:gs>
                      <a:gs pos="100000">
                        <a:schemeClr val="accent1">
                          <a:hueOff val="357503"/>
                          <a:satOff val="54545"/>
                          <a:lumOff val="29273"/>
                        </a:schemeClr>
                      </a:gs>
                    </a:gsLst>
                    <a:lin ang="16200000" scaled="0"/>
                  </a:gradFill>
                  <a:ln w="9525" cap="flat">
                    <a:solidFill>
                      <a:srgbClr val="4A7EBB"/>
                    </a:solidFill>
                    <a:prstDash val="solid"/>
                    <a:round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20" name="Oval 31"/>
                  <p:cNvSpPr/>
                  <p:nvPr/>
                </p:nvSpPr>
                <p:spPr>
                  <a:xfrm>
                    <a:off x="592651" y="590330"/>
                    <a:ext cx="3894569" cy="38793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>
                    <a:solidFill>
                      <a:srgbClr val="4A7EBB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</p:grpSp>
        </p:grpSp>
        <p:grpSp>
          <p:nvGrpSpPr>
            <p:cNvPr id="126" name="Rectangle: Rounded Corners 41"/>
            <p:cNvGrpSpPr/>
            <p:nvPr/>
          </p:nvGrpSpPr>
          <p:grpSpPr>
            <a:xfrm>
              <a:off x="2464340" y="2315817"/>
              <a:ext cx="3005433" cy="1773633"/>
              <a:chOff x="0" y="0"/>
              <a:chExt cx="3005431" cy="1773632"/>
            </a:xfrm>
          </p:grpSpPr>
          <p:sp>
            <p:nvSpPr>
              <p:cNvPr id="124" name="Rounded Rectangle"/>
              <p:cNvSpPr/>
              <p:nvPr/>
            </p:nvSpPr>
            <p:spPr>
              <a:xfrm>
                <a:off x="0" y="0"/>
                <a:ext cx="3005432" cy="1773633"/>
              </a:xfrm>
              <a:prstGeom prst="roundRect">
                <a:avLst>
                  <a:gd name="adj" fmla="val 8412"/>
                </a:avLst>
              </a:prstGeom>
              <a:solidFill>
                <a:srgbClr val="EEECE1"/>
              </a:soli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</a:defRPr>
                </a:pPr>
              </a:p>
            </p:txBody>
          </p:sp>
          <p:sp>
            <p:nvSpPr>
              <p:cNvPr id="125" name="happenchance…"/>
              <p:cNvSpPr txBox="1"/>
              <p:nvPr/>
            </p:nvSpPr>
            <p:spPr>
              <a:xfrm>
                <a:off x="43698" y="421995"/>
                <a:ext cx="2918035" cy="929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i="1">
                    <a:solidFill>
                      <a:srgbClr val="BFBFBF"/>
                    </a:solidFill>
                  </a:defRPr>
                </a:pPr>
                <a:r>
                  <a:t>happenchance</a:t>
                </a:r>
              </a:p>
              <a:p>
                <a:pPr algn="ctr">
                  <a:defRPr>
                    <a:solidFill>
                      <a:srgbClr val="BFBFBF"/>
                    </a:solidFill>
                  </a:defRPr>
                </a:pPr>
                <a:r>
                  <a:t>cards</a:t>
                </a:r>
              </a:p>
            </p:txBody>
          </p:sp>
        </p:grpSp>
        <p:pic>
          <p:nvPicPr>
            <p:cNvPr id="127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7336" y="5175348"/>
              <a:ext cx="1081825" cy="1112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Picture 8" descr="Picture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37434" y="5084392"/>
              <a:ext cx="1317005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93987" y="3744017"/>
              <a:ext cx="1317005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942594" y="2381113"/>
              <a:ext cx="1317004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34985" y="987699"/>
              <a:ext cx="1317004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Picture 15" descr="Picture 15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217982" y="-1"/>
              <a:ext cx="1317004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icture 16" descr="Picture 1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09437" y="-1"/>
              <a:ext cx="1317005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Picture 17" descr="Picture 1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16703" y="987699"/>
              <a:ext cx="1317004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Picture 24" descr="Picture 24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10643" y="2432171"/>
              <a:ext cx="1317005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icture 29" descr="Picture 29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49115" y="3795075"/>
              <a:ext cx="1317004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 12"/>
          <p:cNvGrpSpPr/>
          <p:nvPr/>
        </p:nvGrpSpPr>
        <p:grpSpPr>
          <a:xfrm>
            <a:off x="9809843" y="514045"/>
            <a:ext cx="4449477" cy="2032071"/>
            <a:chOff x="0" y="0"/>
            <a:chExt cx="4449476" cy="2032069"/>
          </a:xfrm>
        </p:grpSpPr>
        <p:pic>
          <p:nvPicPr>
            <p:cNvPr id="138" name="Picture 42" descr="Picture 42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896719" cy="1158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TextBox 153"/>
            <p:cNvSpPr txBox="1"/>
            <p:nvPr/>
          </p:nvSpPr>
          <p:spPr>
            <a:xfrm>
              <a:off x="448359" y="407105"/>
              <a:ext cx="4001118" cy="1624966"/>
            </a:xfrm>
            <a:prstGeom prst="rect">
              <a:avLst/>
            </a:prstGeom>
            <a:solidFill>
              <a:srgbClr val="DBEEF4"/>
            </a:solidFill>
            <a:ln w="9525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100"/>
              </a:pPr>
              <a:r>
                <a:t>On Sprint Planning day the morning is dedicated to </a:t>
              </a:r>
              <a:r>
                <a:rPr i="1"/>
                <a:t>planning</a:t>
              </a:r>
              <a:r>
                <a:t>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Select backlog items for the sprint &amp; place them on the </a:t>
              </a:r>
              <a:br/>
              <a:r>
                <a:t>Sprint Backlog.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Add tasks for each backlog item </a:t>
              </a:r>
              <a:br/>
              <a:r>
                <a:t>(see the Sprint Planning Guide)</a:t>
              </a:r>
            </a:p>
            <a:p>
              <a:pPr>
                <a:defRPr sz="1100"/>
              </a:pPr>
            </a:p>
            <a:p>
              <a:pPr>
                <a:defRPr sz="1100"/>
              </a:pPr>
              <a:r>
                <a:t>In the afternoon the team can start the work.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Select a task and move it to the “In Process” column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Place your player marker on your task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Draw a happenchance card</a:t>
              </a:r>
            </a:p>
          </p:txBody>
        </p:sp>
      </p:grpSp>
      <p:grpSp>
        <p:nvGrpSpPr>
          <p:cNvPr id="143" name="Group 18"/>
          <p:cNvGrpSpPr/>
          <p:nvPr/>
        </p:nvGrpSpPr>
        <p:grpSpPr>
          <a:xfrm>
            <a:off x="9712373" y="2771293"/>
            <a:ext cx="4546947" cy="3375414"/>
            <a:chOff x="0" y="0"/>
            <a:chExt cx="4546946" cy="3375413"/>
          </a:xfrm>
        </p:grpSpPr>
        <p:pic>
          <p:nvPicPr>
            <p:cNvPr id="141" name="Picture 43" descr="Picture 43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997732" cy="1365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TextBox 154"/>
            <p:cNvSpPr txBox="1"/>
            <p:nvPr/>
          </p:nvSpPr>
          <p:spPr>
            <a:xfrm>
              <a:off x="498865" y="531248"/>
              <a:ext cx="4048082" cy="2844166"/>
            </a:xfrm>
            <a:prstGeom prst="rect">
              <a:avLst/>
            </a:prstGeom>
            <a:solidFill>
              <a:srgbClr val="DBEEF4"/>
            </a:solidFill>
            <a:ln w="9525" cap="flat">
              <a:solidFill>
                <a:srgbClr val="3366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100"/>
              </a:pPr>
              <a:r>
                <a:t>Start each day (except planning day) with a Daily Scrum</a:t>
              </a:r>
            </a:p>
            <a:p>
              <a:pPr>
                <a:defRPr sz="1100"/>
              </a:pPr>
              <a:r>
                <a:t>For each task in progress, inform each other: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Did you finish the task?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Do you expect to finish it soon and if so when?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Is there an impediment or  anything the team should know?</a:t>
              </a:r>
              <a:br/>
            </a:p>
            <a:p>
              <a:pPr>
                <a:defRPr sz="1100"/>
              </a:pPr>
              <a:r>
                <a:t>After the Daily Scrum we do the work</a:t>
              </a:r>
            </a:p>
            <a:p>
              <a:pPr>
                <a:defRPr sz="1100"/>
              </a:pPr>
              <a:r>
                <a:t>If you finish a task</a:t>
              </a:r>
              <a:r>
                <a:t>…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Update the sprint backlog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Discard your happenchance card</a:t>
              </a:r>
              <a:br/>
            </a:p>
            <a:p>
              <a:pPr>
                <a:defRPr sz="1100"/>
              </a:pPr>
              <a:r>
                <a:t>If you are ready to start a new task</a:t>
              </a:r>
              <a:r>
                <a:t>…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Select another task (if there’s time in the sprint)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Update the sprint backlog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Draw a new happenchance card (one per task in progress)</a:t>
              </a:r>
            </a:p>
            <a:p>
              <a:pPr marL="342900" indent="-342900">
                <a:buSzPct val="100000"/>
                <a:buFont typeface="Arial"/>
                <a:buChar char="•"/>
                <a:defRPr sz="1100"/>
              </a:pPr>
            </a:p>
            <a:p>
              <a:pPr>
                <a:defRPr sz="1100"/>
              </a:pPr>
              <a:r>
                <a:t>Finally, move the marker to the next day</a:t>
              </a:r>
            </a:p>
          </p:txBody>
        </p:sp>
      </p:grpSp>
      <p:grpSp>
        <p:nvGrpSpPr>
          <p:cNvPr id="146" name="Group 19"/>
          <p:cNvGrpSpPr/>
          <p:nvPr/>
        </p:nvGrpSpPr>
        <p:grpSpPr>
          <a:xfrm>
            <a:off x="9712372" y="6464384"/>
            <a:ext cx="4546949" cy="2916009"/>
            <a:chOff x="0" y="0"/>
            <a:chExt cx="4546947" cy="2916007"/>
          </a:xfrm>
        </p:grpSpPr>
        <p:pic>
          <p:nvPicPr>
            <p:cNvPr id="144" name="Picture 44" descr="Picture 44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1091658" cy="1365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TextBox 155"/>
            <p:cNvSpPr txBox="1"/>
            <p:nvPr/>
          </p:nvSpPr>
          <p:spPr>
            <a:xfrm>
              <a:off x="533214" y="529043"/>
              <a:ext cx="4013734" cy="2386966"/>
            </a:xfrm>
            <a:prstGeom prst="rect">
              <a:avLst/>
            </a:prstGeom>
            <a:solidFill>
              <a:srgbClr val="DBEEF4"/>
            </a:solidFill>
            <a:ln w="9525" cap="flat">
              <a:solidFill>
                <a:srgbClr val="008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100"/>
              </a:pPr>
              <a:r>
                <a:t>On the final day, the morning is similar to prior days:</a:t>
              </a:r>
              <a:br/>
              <a:r>
                <a:t>we have a Daily Scrum and then do work.</a:t>
              </a:r>
              <a:br/>
            </a:p>
            <a:p>
              <a:pPr>
                <a:defRPr sz="1100"/>
              </a:pPr>
              <a:r>
                <a:t>In the afternoon we stop development work and hold a </a:t>
              </a:r>
              <a:br/>
              <a:r>
                <a:t>Review &amp; Retrospective.</a:t>
              </a:r>
            </a:p>
            <a:p>
              <a:pPr>
                <a:defRPr sz="1100"/>
              </a:pPr>
            </a:p>
            <a:p>
              <a:pPr>
                <a:defRPr sz="1100"/>
              </a:pPr>
              <a:r>
                <a:t>Review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Product Owner reviews progress (see Sprint Review Guide)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Product Owner updates the Results</a:t>
              </a:r>
              <a:br/>
            </a:p>
            <a:p>
              <a:pPr>
                <a:defRPr sz="1100"/>
              </a:pPr>
              <a:r>
                <a:t>Retrospective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Discuss how you worked together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What worked well? What didn’t?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Decide what, if anything, to change.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Clear the Sprint Backlog for the next sprint.</a:t>
              </a:r>
            </a:p>
          </p:txBody>
        </p:sp>
      </p:grpSp>
      <p:sp>
        <p:nvSpPr>
          <p:cNvPr id="147" name="Rounded Rectangle 21"/>
          <p:cNvSpPr/>
          <p:nvPr/>
        </p:nvSpPr>
        <p:spPr>
          <a:xfrm>
            <a:off x="9712373" y="404067"/>
            <a:ext cx="4712593" cy="9446220"/>
          </a:xfrm>
          <a:prstGeom prst="roundRect">
            <a:avLst>
              <a:gd name="adj" fmla="val 3902"/>
            </a:avLst>
          </a:prstGeom>
          <a:ln>
            <a:solidFill>
              <a:srgbClr val="948A54"/>
            </a:solidFill>
            <a:prstDash val="dashDot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TextBox 20"/>
          <p:cNvSpPr txBox="1"/>
          <p:nvPr/>
        </p:nvSpPr>
        <p:spPr>
          <a:xfrm>
            <a:off x="11309759" y="219401"/>
            <a:ext cx="1839068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cap="small" sz="1800">
                <a:solidFill>
                  <a:srgbClr val="808080"/>
                </a:solidFill>
              </a:defRPr>
            </a:lvl1pPr>
          </a:lstStyle>
          <a:p>
            <a:pPr/>
            <a:r>
              <a:t>Daily Instructions</a:t>
            </a:r>
          </a:p>
        </p:txBody>
      </p:sp>
      <p:grpSp>
        <p:nvGrpSpPr>
          <p:cNvPr id="161" name="Group 28"/>
          <p:cNvGrpSpPr/>
          <p:nvPr/>
        </p:nvGrpSpPr>
        <p:grpSpPr>
          <a:xfrm>
            <a:off x="1754750" y="7597071"/>
            <a:ext cx="6174845" cy="1875740"/>
            <a:chOff x="0" y="0"/>
            <a:chExt cx="6174843" cy="1875738"/>
          </a:xfrm>
        </p:grpSpPr>
        <p:pic>
          <p:nvPicPr>
            <p:cNvPr id="149" name="Picture 26" descr="Picture 26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4455" y="18736"/>
              <a:ext cx="1294068" cy="136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Rounded Rectangle 39"/>
            <p:cNvSpPr/>
            <p:nvPr/>
          </p:nvSpPr>
          <p:spPr>
            <a:xfrm>
              <a:off x="-1" y="0"/>
              <a:ext cx="6174845" cy="1875739"/>
            </a:xfrm>
            <a:prstGeom prst="roundRect">
              <a:avLst>
                <a:gd name="adj" fmla="val 3902"/>
              </a:avLst>
            </a:prstGeom>
            <a:noFill/>
            <a:ln w="9525" cap="flat">
              <a:solidFill>
                <a:srgbClr val="948A54"/>
              </a:solidFill>
              <a:prstDash val="dashDot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TextBox 45"/>
            <p:cNvSpPr txBox="1"/>
            <p:nvPr/>
          </p:nvSpPr>
          <p:spPr>
            <a:xfrm>
              <a:off x="186670" y="1343382"/>
              <a:ext cx="169989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cap="small" sz="1800"/>
              </a:pPr>
              <a:r>
                <a:t>Will Return In</a:t>
              </a:r>
              <a:r>
                <a:t>…</a:t>
              </a:r>
            </a:p>
          </p:txBody>
        </p:sp>
        <p:grpSp>
          <p:nvGrpSpPr>
            <p:cNvPr id="154" name="Oval 27"/>
            <p:cNvGrpSpPr/>
            <p:nvPr/>
          </p:nvGrpSpPr>
          <p:grpSpPr>
            <a:xfrm>
              <a:off x="1965599" y="308346"/>
              <a:ext cx="1230455" cy="1235094"/>
              <a:chOff x="0" y="0"/>
              <a:chExt cx="1230454" cy="1235092"/>
            </a:xfrm>
          </p:grpSpPr>
          <p:sp>
            <p:nvSpPr>
              <p:cNvPr id="152" name="Circle"/>
              <p:cNvSpPr/>
              <p:nvPr/>
            </p:nvSpPr>
            <p:spPr>
              <a:xfrm>
                <a:off x="-1" y="-1"/>
                <a:ext cx="1230456" cy="1235094"/>
              </a:xfrm>
              <a:prstGeom prst="ellipse">
                <a:avLst/>
              </a:prstGeom>
              <a:solidFill>
                <a:srgbClr val="F6E56D"/>
              </a:solidFill>
              <a:ln w="12700" cap="flat">
                <a:solidFill>
                  <a:srgbClr val="FF0000"/>
                </a:solidFill>
                <a:prstDash val="sysDash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153" name="3 days"/>
              <p:cNvSpPr txBox="1"/>
              <p:nvPr/>
            </p:nvSpPr>
            <p:spPr>
              <a:xfrm>
                <a:off x="180195" y="438475"/>
                <a:ext cx="870063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3 days</a:t>
                </a:r>
              </a:p>
            </p:txBody>
          </p:sp>
        </p:grpSp>
        <p:grpSp>
          <p:nvGrpSpPr>
            <p:cNvPr id="157" name="Oval 46"/>
            <p:cNvGrpSpPr/>
            <p:nvPr/>
          </p:nvGrpSpPr>
          <p:grpSpPr>
            <a:xfrm>
              <a:off x="3331222" y="308347"/>
              <a:ext cx="1230453" cy="1235091"/>
              <a:chOff x="0" y="0"/>
              <a:chExt cx="1230452" cy="1235090"/>
            </a:xfrm>
          </p:grpSpPr>
          <p:sp>
            <p:nvSpPr>
              <p:cNvPr id="155" name="Circle"/>
              <p:cNvSpPr/>
              <p:nvPr/>
            </p:nvSpPr>
            <p:spPr>
              <a:xfrm>
                <a:off x="-1" y="-1"/>
                <a:ext cx="1230454" cy="1235092"/>
              </a:xfrm>
              <a:prstGeom prst="ellipse">
                <a:avLst/>
              </a:prstGeom>
              <a:solidFill>
                <a:srgbClr val="F6E56D"/>
              </a:solidFill>
              <a:ln w="12700" cap="flat">
                <a:solidFill>
                  <a:srgbClr val="FF0000"/>
                </a:solidFill>
                <a:prstDash val="sysDash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156" name="2 days"/>
              <p:cNvSpPr txBox="1"/>
              <p:nvPr/>
            </p:nvSpPr>
            <p:spPr>
              <a:xfrm>
                <a:off x="180196" y="438475"/>
                <a:ext cx="87006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2 days</a:t>
                </a:r>
              </a:p>
            </p:txBody>
          </p:sp>
        </p:grpSp>
        <p:grpSp>
          <p:nvGrpSpPr>
            <p:cNvPr id="160" name="Oval 47"/>
            <p:cNvGrpSpPr/>
            <p:nvPr/>
          </p:nvGrpSpPr>
          <p:grpSpPr>
            <a:xfrm>
              <a:off x="4690338" y="308347"/>
              <a:ext cx="1266633" cy="1271407"/>
              <a:chOff x="0" y="0"/>
              <a:chExt cx="1266631" cy="1271406"/>
            </a:xfrm>
          </p:grpSpPr>
          <p:sp>
            <p:nvSpPr>
              <p:cNvPr id="158" name="Circle"/>
              <p:cNvSpPr/>
              <p:nvPr/>
            </p:nvSpPr>
            <p:spPr>
              <a:xfrm>
                <a:off x="0" y="-1"/>
                <a:ext cx="1266632" cy="1271408"/>
              </a:xfrm>
              <a:prstGeom prst="ellipse">
                <a:avLst/>
              </a:prstGeom>
              <a:solidFill>
                <a:srgbClr val="F6E56D"/>
              </a:solidFill>
              <a:ln w="12700" cap="flat">
                <a:solidFill>
                  <a:srgbClr val="FF0000"/>
                </a:solidFill>
                <a:prstDash val="sysDash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159" name="1 day"/>
              <p:cNvSpPr txBox="1"/>
              <p:nvPr/>
            </p:nvSpPr>
            <p:spPr>
              <a:xfrm>
                <a:off x="185493" y="456632"/>
                <a:ext cx="89564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1 day</a:t>
                </a:r>
              </a:p>
            </p:txBody>
          </p:sp>
        </p:grpSp>
      </p:grpSp>
      <p:sp>
        <p:nvSpPr>
          <p:cNvPr id="162" name="Straight Connector 35"/>
          <p:cNvSpPr/>
          <p:nvPr/>
        </p:nvSpPr>
        <p:spPr>
          <a:xfrm flipH="1">
            <a:off x="9472251" y="404068"/>
            <a:ext cx="14433" cy="944622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166" name="Group 48"/>
          <p:cNvGrpSpPr/>
          <p:nvPr/>
        </p:nvGrpSpPr>
        <p:grpSpPr>
          <a:xfrm>
            <a:off x="381187" y="176676"/>
            <a:ext cx="2912443" cy="1573134"/>
            <a:chOff x="0" y="0"/>
            <a:chExt cx="2912442" cy="1573133"/>
          </a:xfrm>
        </p:grpSpPr>
        <p:sp>
          <p:nvSpPr>
            <p:cNvPr id="163" name="TextBox 37"/>
            <p:cNvSpPr txBox="1"/>
            <p:nvPr/>
          </p:nvSpPr>
          <p:spPr>
            <a:xfrm>
              <a:off x="101352" y="0"/>
              <a:ext cx="2750119" cy="1069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cap="all" sz="6600">
                  <a:solidFill>
                    <a:srgbClr val="558ED5"/>
                  </a:solidFill>
                </a:defRPr>
              </a:lvl1pPr>
            </a:lstStyle>
            <a:p>
              <a:pPr/>
              <a:r>
                <a:t>Scrum</a:t>
              </a:r>
            </a:p>
          </p:txBody>
        </p:sp>
        <p:sp>
          <p:nvSpPr>
            <p:cNvPr id="164" name="TextBox 50"/>
            <p:cNvSpPr txBox="1"/>
            <p:nvPr/>
          </p:nvSpPr>
          <p:spPr>
            <a:xfrm>
              <a:off x="0" y="989568"/>
              <a:ext cx="2911448" cy="583566"/>
            </a:xfrm>
            <a:prstGeom prst="rect">
              <a:avLst/>
            </a:prstGeom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600">
                  <a:solidFill>
                    <a:srgbClr val="4A452A"/>
                  </a:solidFill>
                </a:defRPr>
              </a:lvl1pPr>
            </a:lstStyle>
            <a:p>
              <a:pPr/>
              <a:r>
                <a:t>The collaborative board game</a:t>
              </a:r>
            </a:p>
          </p:txBody>
        </p:sp>
        <p:sp>
          <p:nvSpPr>
            <p:cNvPr id="165" name="Rectangle 38"/>
            <p:cNvSpPr/>
            <p:nvPr/>
          </p:nvSpPr>
          <p:spPr>
            <a:xfrm>
              <a:off x="0" y="221921"/>
              <a:ext cx="2912443" cy="1133632"/>
            </a:xfrm>
            <a:prstGeom prst="rect">
              <a:avLst/>
            </a:prstGeom>
            <a:noFill/>
            <a:ln w="9525" cap="flat">
              <a:solidFill>
                <a:srgbClr val="558ED5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7" name="TextBox 49"/>
          <p:cNvSpPr txBox="1"/>
          <p:nvPr/>
        </p:nvSpPr>
        <p:spPr>
          <a:xfrm>
            <a:off x="6392403" y="268835"/>
            <a:ext cx="2729877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cap="small" sz="2400">
                <a:solidFill>
                  <a:srgbClr val="808080"/>
                </a:solidFill>
              </a:defRPr>
            </a:lvl1pPr>
          </a:lstStyle>
          <a:p>
            <a:pPr/>
            <a:r>
              <a:t>Game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Rectangle 4"/>
          <p:cNvGrpSpPr/>
          <p:nvPr/>
        </p:nvGrpSpPr>
        <p:grpSpPr>
          <a:xfrm>
            <a:off x="123560" y="182179"/>
            <a:ext cx="10960889" cy="535598"/>
            <a:chOff x="0" y="0"/>
            <a:chExt cx="10960887" cy="535597"/>
          </a:xfrm>
        </p:grpSpPr>
        <p:sp>
          <p:nvSpPr>
            <p:cNvPr id="169" name="Rectangle"/>
            <p:cNvSpPr/>
            <p:nvPr/>
          </p:nvSpPr>
          <p:spPr>
            <a:xfrm>
              <a:off x="-1" y="0"/>
              <a:ext cx="10960889" cy="53559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0" name="Sprint Backlog"/>
            <p:cNvSpPr txBox="1"/>
            <p:nvPr/>
          </p:nvSpPr>
          <p:spPr>
            <a:xfrm>
              <a:off x="-1" y="44278"/>
              <a:ext cx="1096088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cap="small" sz="2400"/>
              </a:lvl1pPr>
            </a:lstStyle>
            <a:p>
              <a:pPr/>
              <a:r>
                <a:t>Sprint Backlog</a:t>
              </a:r>
            </a:p>
          </p:txBody>
        </p:sp>
      </p:grpSp>
      <p:grpSp>
        <p:nvGrpSpPr>
          <p:cNvPr id="182" name="Group 2"/>
          <p:cNvGrpSpPr/>
          <p:nvPr/>
        </p:nvGrpSpPr>
        <p:grpSpPr>
          <a:xfrm>
            <a:off x="112196" y="811830"/>
            <a:ext cx="10972253" cy="9011296"/>
            <a:chOff x="0" y="0"/>
            <a:chExt cx="10972251" cy="9011295"/>
          </a:xfrm>
        </p:grpSpPr>
        <p:grpSp>
          <p:nvGrpSpPr>
            <p:cNvPr id="176" name="Group 1"/>
            <p:cNvGrpSpPr/>
            <p:nvPr/>
          </p:nvGrpSpPr>
          <p:grpSpPr>
            <a:xfrm>
              <a:off x="0" y="0"/>
              <a:ext cx="10972252" cy="9011296"/>
              <a:chOff x="0" y="0"/>
              <a:chExt cx="10972251" cy="9011295"/>
            </a:xfrm>
          </p:grpSpPr>
          <p:sp>
            <p:nvSpPr>
              <p:cNvPr id="172" name="Rectangle 5"/>
              <p:cNvSpPr/>
              <p:nvPr/>
            </p:nvSpPr>
            <p:spPr>
              <a:xfrm>
                <a:off x="-1" y="0"/>
                <a:ext cx="10972253" cy="8984834"/>
              </a:xfrm>
              <a:prstGeom prst="rect">
                <a:avLst/>
              </a:prstGeom>
              <a:solidFill>
                <a:srgbClr val="FFE4CD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3" name="Straight Connector 6"/>
              <p:cNvSpPr/>
              <p:nvPr/>
            </p:nvSpPr>
            <p:spPr>
              <a:xfrm>
                <a:off x="2088770" y="0"/>
                <a:ext cx="21128" cy="8984834"/>
              </a:xfrm>
              <a:prstGeom prst="line">
                <a:avLst/>
              </a:prstGeom>
              <a:solidFill>
                <a:srgbClr val="FFE4CD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4" name="Straight Connector 7"/>
              <p:cNvSpPr/>
              <p:nvPr/>
            </p:nvSpPr>
            <p:spPr>
              <a:xfrm flipH="1">
                <a:off x="5652345" y="403934"/>
                <a:ext cx="1" cy="8580899"/>
              </a:xfrm>
              <a:prstGeom prst="line">
                <a:avLst/>
              </a:prstGeom>
              <a:solidFill>
                <a:srgbClr val="FFE4CD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5" name="Straight Connector 8"/>
              <p:cNvSpPr/>
              <p:nvPr/>
            </p:nvSpPr>
            <p:spPr>
              <a:xfrm>
                <a:off x="8618337" y="26462"/>
                <a:ext cx="21128" cy="8984834"/>
              </a:xfrm>
              <a:prstGeom prst="line">
                <a:avLst/>
              </a:prstGeom>
              <a:solidFill>
                <a:srgbClr val="FFE4CD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77" name="Straight Connector 9"/>
            <p:cNvSpPr/>
            <p:nvPr/>
          </p:nvSpPr>
          <p:spPr>
            <a:xfrm>
              <a:off x="0" y="653314"/>
              <a:ext cx="10972253" cy="1"/>
            </a:xfrm>
            <a:prstGeom prst="line">
              <a:avLst/>
            </a:prstGeom>
            <a:solidFill>
              <a:srgbClr val="FFE4CD"/>
            </a:solidFill>
            <a:ln w="952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TextBox 10"/>
            <p:cNvSpPr txBox="1"/>
            <p:nvPr/>
          </p:nvSpPr>
          <p:spPr>
            <a:xfrm>
              <a:off x="37178" y="26463"/>
              <a:ext cx="1892088" cy="5740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Backlog Items</a:t>
              </a:r>
            </a:p>
            <a:p>
              <a:pPr algn="ctr">
                <a:defRPr sz="1400">
                  <a:solidFill>
                    <a:srgbClr val="404040"/>
                  </a:solidFill>
                </a:defRPr>
              </a:pPr>
              <a:r>
                <a:t>(in-scope this sprint)</a:t>
              </a:r>
            </a:p>
          </p:txBody>
        </p:sp>
        <p:sp>
          <p:nvSpPr>
            <p:cNvPr id="179" name="TextBox 11"/>
            <p:cNvSpPr txBox="1"/>
            <p:nvPr/>
          </p:nvSpPr>
          <p:spPr>
            <a:xfrm>
              <a:off x="2326563" y="27484"/>
              <a:ext cx="2995741" cy="3708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Tasks </a:t>
              </a:r>
              <a:r>
                <a:rPr b="1"/>
                <a:t>Pending</a:t>
              </a:r>
            </a:p>
          </p:txBody>
        </p:sp>
        <p:sp>
          <p:nvSpPr>
            <p:cNvPr id="180" name="TextBox 12"/>
            <p:cNvSpPr txBox="1"/>
            <p:nvPr/>
          </p:nvSpPr>
          <p:spPr>
            <a:xfrm>
              <a:off x="5744027" y="27610"/>
              <a:ext cx="2708664" cy="3708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Tasks </a:t>
              </a:r>
              <a:r>
                <a:rPr b="1"/>
                <a:t>In Progress</a:t>
              </a:r>
            </a:p>
          </p:txBody>
        </p:sp>
        <p:sp>
          <p:nvSpPr>
            <p:cNvPr id="181" name="TextBox 13"/>
            <p:cNvSpPr txBox="1"/>
            <p:nvPr/>
          </p:nvSpPr>
          <p:spPr>
            <a:xfrm>
              <a:off x="8756375" y="67598"/>
              <a:ext cx="2091643" cy="3708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Tasks </a:t>
              </a:r>
              <a:r>
                <a:rPr b="1"/>
                <a:t>Done</a:t>
              </a:r>
            </a:p>
          </p:txBody>
        </p:sp>
      </p:grpSp>
      <p:sp>
        <p:nvSpPr>
          <p:cNvPr id="183" name="TextBox 3"/>
          <p:cNvSpPr txBox="1"/>
          <p:nvPr/>
        </p:nvSpPr>
        <p:spPr>
          <a:xfrm>
            <a:off x="264039" y="9796664"/>
            <a:ext cx="51704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  <p:sp>
        <p:nvSpPr>
          <p:cNvPr id="184" name="Rectangle 15"/>
          <p:cNvSpPr txBox="1"/>
          <p:nvPr/>
        </p:nvSpPr>
        <p:spPr>
          <a:xfrm>
            <a:off x="11741996" y="201988"/>
            <a:ext cx="290350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cap="small" sz="2400"/>
            </a:lvl1pPr>
          </a:lstStyle>
          <a:p>
            <a:pPr/>
            <a:r>
              <a:t>Information Radiators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ctrTitle"/>
          </p:nvPr>
        </p:nvSpPr>
        <p:spPr>
          <a:xfrm>
            <a:off x="1165859" y="3124624"/>
            <a:ext cx="13213082" cy="2156038"/>
          </a:xfrm>
          <a:prstGeom prst="rect">
            <a:avLst/>
          </a:prstGeom>
        </p:spPr>
        <p:txBody>
          <a:bodyPr/>
          <a:lstStyle/>
          <a:p>
            <a:pPr/>
            <a:r>
              <a:t>Proposed Board format design</a:t>
            </a:r>
          </a:p>
        </p:txBody>
      </p:sp>
      <p:sp>
        <p:nvSpPr>
          <p:cNvPr id="187" name="Subtitle 2"/>
          <p:cNvSpPr txBox="1"/>
          <p:nvPr>
            <p:ph type="subTitle" sz="quarter" idx="1"/>
          </p:nvPr>
        </p:nvSpPr>
        <p:spPr>
          <a:xfrm>
            <a:off x="2331720" y="5699759"/>
            <a:ext cx="10881360" cy="2570481"/>
          </a:xfrm>
          <a:prstGeom prst="rect">
            <a:avLst/>
          </a:prstGeom>
        </p:spPr>
        <p:txBody>
          <a:bodyPr/>
          <a:lstStyle/>
          <a:p>
            <a:pPr/>
            <a:r>
              <a:t>The following slides are in development and not yet ready to be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ounded Rectangle 34"/>
          <p:cNvSpPr/>
          <p:nvPr/>
        </p:nvSpPr>
        <p:spPr>
          <a:xfrm>
            <a:off x="103376" y="158741"/>
            <a:ext cx="14528648" cy="9769780"/>
          </a:xfrm>
          <a:prstGeom prst="roundRect">
            <a:avLst>
              <a:gd name="adj" fmla="val 1969"/>
            </a:avLst>
          </a:prstGeom>
          <a:ln w="38100">
            <a:solidFill>
              <a:srgbClr val="95B3D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extBox 3"/>
          <p:cNvSpPr txBox="1"/>
          <p:nvPr/>
        </p:nvSpPr>
        <p:spPr>
          <a:xfrm>
            <a:off x="308728" y="9604223"/>
            <a:ext cx="3929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  <p:grpSp>
        <p:nvGrpSpPr>
          <p:cNvPr id="211" name="Group 4"/>
          <p:cNvGrpSpPr/>
          <p:nvPr/>
        </p:nvGrpSpPr>
        <p:grpSpPr>
          <a:xfrm>
            <a:off x="770784" y="1240501"/>
            <a:ext cx="8351495" cy="6396241"/>
            <a:chOff x="0" y="0"/>
            <a:chExt cx="8351494" cy="6396239"/>
          </a:xfrm>
        </p:grpSpPr>
        <p:grpSp>
          <p:nvGrpSpPr>
            <p:cNvPr id="197" name="Group 33"/>
            <p:cNvGrpSpPr/>
            <p:nvPr/>
          </p:nvGrpSpPr>
          <p:grpSpPr>
            <a:xfrm>
              <a:off x="0" y="497137"/>
              <a:ext cx="8351495" cy="5397311"/>
              <a:chOff x="0" y="0"/>
              <a:chExt cx="8351494" cy="5397310"/>
            </a:xfrm>
          </p:grpSpPr>
          <p:sp>
            <p:nvSpPr>
              <p:cNvPr id="191" name="Pentagon 11"/>
              <p:cNvSpPr/>
              <p:nvPr/>
            </p:nvSpPr>
            <p:spPr>
              <a:xfrm>
                <a:off x="0" y="4638313"/>
                <a:ext cx="8351495" cy="590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0837" y="0"/>
                    </a:lnTo>
                    <a:lnTo>
                      <a:pt x="21600" y="10800"/>
                    </a:lnTo>
                    <a:lnTo>
                      <a:pt x="2083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96" name="Group 10"/>
              <p:cNvGrpSpPr/>
              <p:nvPr/>
            </p:nvGrpSpPr>
            <p:grpSpPr>
              <a:xfrm>
                <a:off x="1243324" y="-1"/>
                <a:ext cx="5418529" cy="5397312"/>
                <a:chOff x="0" y="0"/>
                <a:chExt cx="5418528" cy="5397310"/>
              </a:xfrm>
            </p:grpSpPr>
            <p:sp>
              <p:nvSpPr>
                <p:cNvPr id="192" name="Oval 32"/>
                <p:cNvSpPr/>
                <p:nvPr/>
              </p:nvSpPr>
              <p:spPr>
                <a:xfrm>
                  <a:off x="-1" y="-1"/>
                  <a:ext cx="5418530" cy="539731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95" name="Group 5"/>
                <p:cNvGrpSpPr/>
                <p:nvPr/>
              </p:nvGrpSpPr>
              <p:grpSpPr>
                <a:xfrm>
                  <a:off x="169328" y="168665"/>
                  <a:ext cx="5079872" cy="5059979"/>
                  <a:chOff x="0" y="0"/>
                  <a:chExt cx="5079870" cy="5059977"/>
                </a:xfrm>
              </p:grpSpPr>
              <p:sp>
                <p:nvSpPr>
                  <p:cNvPr id="193" name="Oval 2"/>
                  <p:cNvSpPr/>
                  <p:nvPr/>
                </p:nvSpPr>
                <p:spPr>
                  <a:xfrm>
                    <a:off x="-1" y="0"/>
                    <a:ext cx="5079872" cy="505997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F80CE"/>
                      </a:gs>
                      <a:gs pos="100000">
                        <a:schemeClr val="accent1">
                          <a:hueOff val="357503"/>
                          <a:satOff val="54545"/>
                          <a:lumOff val="29273"/>
                        </a:schemeClr>
                      </a:gs>
                    </a:gsLst>
                    <a:lin ang="16200000" scaled="0"/>
                  </a:gradFill>
                  <a:ln w="9525" cap="flat">
                    <a:solidFill>
                      <a:srgbClr val="4A7EBB"/>
                    </a:solidFill>
                    <a:prstDash val="solid"/>
                    <a:round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94" name="Oval 31"/>
                  <p:cNvSpPr/>
                  <p:nvPr/>
                </p:nvSpPr>
                <p:spPr>
                  <a:xfrm>
                    <a:off x="592651" y="590330"/>
                    <a:ext cx="3894569" cy="38793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>
                    <a:solidFill>
                      <a:srgbClr val="4A7EBB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</p:grpSp>
        </p:grpSp>
        <p:grpSp>
          <p:nvGrpSpPr>
            <p:cNvPr id="200" name="Rectangle: Rounded Corners 41"/>
            <p:cNvGrpSpPr/>
            <p:nvPr/>
          </p:nvGrpSpPr>
          <p:grpSpPr>
            <a:xfrm>
              <a:off x="2464340" y="2315817"/>
              <a:ext cx="3005433" cy="1773633"/>
              <a:chOff x="0" y="0"/>
              <a:chExt cx="3005431" cy="1773632"/>
            </a:xfrm>
          </p:grpSpPr>
          <p:sp>
            <p:nvSpPr>
              <p:cNvPr id="198" name="Rounded Rectangle"/>
              <p:cNvSpPr/>
              <p:nvPr/>
            </p:nvSpPr>
            <p:spPr>
              <a:xfrm>
                <a:off x="0" y="0"/>
                <a:ext cx="3005432" cy="1773633"/>
              </a:xfrm>
              <a:prstGeom prst="roundRect">
                <a:avLst>
                  <a:gd name="adj" fmla="val 8412"/>
                </a:avLst>
              </a:prstGeom>
              <a:solidFill>
                <a:srgbClr val="EEECE1"/>
              </a:soli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</a:defRPr>
                </a:pPr>
              </a:p>
            </p:txBody>
          </p:sp>
          <p:sp>
            <p:nvSpPr>
              <p:cNvPr id="199" name="Happenchance…"/>
              <p:cNvSpPr txBox="1"/>
              <p:nvPr/>
            </p:nvSpPr>
            <p:spPr>
              <a:xfrm>
                <a:off x="43698" y="421996"/>
                <a:ext cx="2918035" cy="929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i="1">
                    <a:solidFill>
                      <a:srgbClr val="BFBFBF"/>
                    </a:solidFill>
                  </a:defRPr>
                </a:pPr>
                <a:r>
                  <a:t>Happenchance</a:t>
                </a:r>
              </a:p>
              <a:p>
                <a:pPr algn="ctr">
                  <a:defRPr>
                    <a:solidFill>
                      <a:srgbClr val="BFBFBF"/>
                    </a:solidFill>
                  </a:defRPr>
                </a:pPr>
                <a:r>
                  <a:rPr i="1"/>
                  <a:t>C</a:t>
                </a:r>
                <a:r>
                  <a:t>ards</a:t>
                </a:r>
              </a:p>
            </p:txBody>
          </p:sp>
        </p:grpSp>
        <p:pic>
          <p:nvPicPr>
            <p:cNvPr id="201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7336" y="5175348"/>
              <a:ext cx="1081825" cy="1112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Picture 8" descr="Picture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37435" y="5084392"/>
              <a:ext cx="1317004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Picture 9" descr="Picture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93987" y="3744017"/>
              <a:ext cx="1317005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942594" y="2381113"/>
              <a:ext cx="1317005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34985" y="987699"/>
              <a:ext cx="1317004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Picture 15" descr="Picture 15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217982" y="-1"/>
              <a:ext cx="1317004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Picture 16" descr="Picture 1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09437" y="-1"/>
              <a:ext cx="1317005" cy="131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Picture 17" descr="Picture 1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16703" y="987699"/>
              <a:ext cx="1317004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Picture 24" descr="Picture 24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10643" y="2432171"/>
              <a:ext cx="1317005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29" descr="Picture 29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49115" y="3795076"/>
              <a:ext cx="1317004" cy="13118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4" name="Group 12"/>
          <p:cNvGrpSpPr/>
          <p:nvPr/>
        </p:nvGrpSpPr>
        <p:grpSpPr>
          <a:xfrm>
            <a:off x="9823955" y="425145"/>
            <a:ext cx="4449477" cy="2336871"/>
            <a:chOff x="0" y="0"/>
            <a:chExt cx="4449476" cy="2336869"/>
          </a:xfrm>
        </p:grpSpPr>
        <p:pic>
          <p:nvPicPr>
            <p:cNvPr id="212" name="Picture 42" descr="Picture 42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896719" cy="1158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extBox 153"/>
            <p:cNvSpPr txBox="1"/>
            <p:nvPr/>
          </p:nvSpPr>
          <p:spPr>
            <a:xfrm>
              <a:off x="448359" y="407104"/>
              <a:ext cx="4001118" cy="1929766"/>
            </a:xfrm>
            <a:prstGeom prst="rect">
              <a:avLst/>
            </a:prstGeom>
            <a:solidFill>
              <a:srgbClr val="DBEEF4"/>
            </a:solidFill>
            <a:ln w="9525" cap="flat">
              <a:solidFill>
                <a:srgbClr val="FF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100"/>
              </a:pPr>
              <a:r>
                <a:t>On Sprint Planning day the morning is dedicated to </a:t>
              </a:r>
              <a:r>
                <a:rPr i="1"/>
                <a:t>planning</a:t>
              </a:r>
              <a:r>
                <a:t>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Select Product Backlog items for the Sprint &amp; place them on the Sprint Backlog.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Add tasks for each Sprint Backlog item </a:t>
              </a:r>
              <a:br/>
              <a:r>
                <a:t>(see the Sprint Planning Guide).</a:t>
              </a:r>
            </a:p>
            <a:p>
              <a:pPr>
                <a:defRPr sz="1100"/>
              </a:pPr>
            </a:p>
            <a:p>
              <a:pPr>
                <a:defRPr sz="1100"/>
              </a:pPr>
              <a:r>
                <a:t>In the afternoon the team can start the work.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Select a task and move it to the “In Progress” column.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Place your player marker on your task.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Draw a Happenchance card.</a:t>
              </a:r>
            </a:p>
            <a:p>
              <a:pPr marL="342900" indent="-342900">
                <a:buSzPct val="100000"/>
                <a:buFont typeface="Arial"/>
                <a:buChar char="•"/>
                <a:defRPr sz="1100"/>
              </a:pPr>
            </a:p>
            <a:p>
              <a:pPr>
                <a:defRPr sz="1100"/>
              </a:pPr>
              <a:r>
                <a:t>Finally, move the marker to the next day.</a:t>
              </a:r>
            </a:p>
          </p:txBody>
        </p:sp>
      </p:grpSp>
      <p:grpSp>
        <p:nvGrpSpPr>
          <p:cNvPr id="217" name="Group 18"/>
          <p:cNvGrpSpPr/>
          <p:nvPr/>
        </p:nvGrpSpPr>
        <p:grpSpPr>
          <a:xfrm>
            <a:off x="9712373" y="2938193"/>
            <a:ext cx="4546947" cy="3375414"/>
            <a:chOff x="0" y="0"/>
            <a:chExt cx="4546946" cy="3375413"/>
          </a:xfrm>
        </p:grpSpPr>
        <p:pic>
          <p:nvPicPr>
            <p:cNvPr id="215" name="Picture 43" descr="Picture 43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997732" cy="1365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TextBox 154"/>
            <p:cNvSpPr txBox="1"/>
            <p:nvPr/>
          </p:nvSpPr>
          <p:spPr>
            <a:xfrm>
              <a:off x="498865" y="531248"/>
              <a:ext cx="4048082" cy="2844166"/>
            </a:xfrm>
            <a:prstGeom prst="rect">
              <a:avLst/>
            </a:prstGeom>
            <a:solidFill>
              <a:srgbClr val="DBEEF4"/>
            </a:solidFill>
            <a:ln w="9525" cap="flat">
              <a:solidFill>
                <a:srgbClr val="3366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100"/>
              </a:pPr>
              <a:r>
                <a:t>Start each day (except planning day) with a Daily Scrum</a:t>
              </a:r>
            </a:p>
            <a:p>
              <a:pPr>
                <a:defRPr sz="1100"/>
              </a:pPr>
              <a:r>
                <a:t>For each task in progress, inform each other: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Did you finish the task?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Do you expect to finish it soon and if so when?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Is there an impediment or anything the team should know?</a:t>
              </a:r>
              <a:br/>
            </a:p>
            <a:p>
              <a:pPr>
                <a:defRPr sz="1100"/>
              </a:pPr>
              <a:r>
                <a:t>After the Daily Scrum we do the work</a:t>
              </a:r>
            </a:p>
            <a:p>
              <a:pPr>
                <a:defRPr sz="1100"/>
              </a:pPr>
              <a:r>
                <a:t>If you finish a task</a:t>
              </a:r>
              <a:r>
                <a:t>…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Update the Sprint Backlog.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Discard your Happenchance card.</a:t>
              </a:r>
              <a:br/>
            </a:p>
            <a:p>
              <a:pPr>
                <a:defRPr sz="1100"/>
              </a:pPr>
              <a:r>
                <a:t>If you are ready to start a new task</a:t>
              </a:r>
              <a:r>
                <a:t>…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Select another task (if there’s time in the Sprint).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Update the Sprint Backlog.</a:t>
              </a:r>
            </a:p>
            <a:p>
              <a:pPr marL="342900" indent="-342900">
                <a:buSzPct val="100000"/>
                <a:buAutoNum type="arabicPeriod" startAt="1"/>
                <a:defRPr sz="1100"/>
              </a:pPr>
              <a:r>
                <a:t>Draw a new Happenchance card (one per task in progress).</a:t>
              </a:r>
            </a:p>
            <a:p>
              <a:pPr marL="342900" indent="-342900">
                <a:buSzPct val="100000"/>
                <a:buFont typeface="Arial"/>
                <a:buChar char="•"/>
                <a:defRPr sz="1100"/>
              </a:pPr>
            </a:p>
            <a:p>
              <a:pPr>
                <a:defRPr sz="1100"/>
              </a:pPr>
              <a:r>
                <a:t>Finally, move the marker to the next day.</a:t>
              </a:r>
            </a:p>
          </p:txBody>
        </p:sp>
      </p:grpSp>
      <p:grpSp>
        <p:nvGrpSpPr>
          <p:cNvPr id="220" name="Group 19"/>
          <p:cNvGrpSpPr/>
          <p:nvPr/>
        </p:nvGrpSpPr>
        <p:grpSpPr>
          <a:xfrm>
            <a:off x="9712373" y="6489784"/>
            <a:ext cx="4546948" cy="3220809"/>
            <a:chOff x="0" y="0"/>
            <a:chExt cx="4546947" cy="3220807"/>
          </a:xfrm>
        </p:grpSpPr>
        <p:pic>
          <p:nvPicPr>
            <p:cNvPr id="218" name="Picture 44" descr="Picture 44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1091658" cy="1365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TextBox 155"/>
            <p:cNvSpPr txBox="1"/>
            <p:nvPr/>
          </p:nvSpPr>
          <p:spPr>
            <a:xfrm>
              <a:off x="533214" y="529042"/>
              <a:ext cx="4013734" cy="2691766"/>
            </a:xfrm>
            <a:prstGeom prst="rect">
              <a:avLst/>
            </a:prstGeom>
            <a:solidFill>
              <a:srgbClr val="DBEEF4"/>
            </a:solidFill>
            <a:ln w="9525" cap="flat">
              <a:solidFill>
                <a:srgbClr val="008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100"/>
              </a:pPr>
              <a:r>
                <a:t>On the final day, the morning is similar to prior days:</a:t>
              </a:r>
              <a:br/>
              <a:r>
                <a:t>we have a Daily Scrum and then do work.</a:t>
              </a:r>
              <a:br/>
            </a:p>
            <a:p>
              <a:pPr>
                <a:defRPr sz="1100"/>
              </a:pPr>
              <a:r>
                <a:t>In the afternoon we stop development work and hold a </a:t>
              </a:r>
              <a:br/>
              <a:r>
                <a:t>Review &amp; Retrospective.</a:t>
              </a:r>
            </a:p>
            <a:p>
              <a:pPr>
                <a:defRPr sz="1100"/>
              </a:pPr>
            </a:p>
            <a:p>
              <a:pPr>
                <a:defRPr sz="1100"/>
              </a:pPr>
              <a:r>
                <a:t>Review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Product Owner reviews progress (see Sprint Review Guide).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Product Owner updates the Results.</a:t>
              </a:r>
              <a:br/>
            </a:p>
            <a:p>
              <a:pPr>
                <a:defRPr sz="1100"/>
              </a:pPr>
              <a:r>
                <a:t>Retrospective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Discuss how you worked together.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What worked well? What didn’t?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Decide what, if anything, to change.</a:t>
              </a:r>
            </a:p>
            <a:p>
              <a:pPr marL="171450" indent="-171450">
                <a:buSzPct val="100000"/>
                <a:buFont typeface="Arial"/>
                <a:buChar char="•"/>
                <a:defRPr sz="1100"/>
              </a:pPr>
              <a:r>
                <a:t>Clear the Sprint Backlog for the next sprint.</a:t>
              </a:r>
            </a:p>
            <a:p>
              <a:pPr marL="342900" indent="-342900">
                <a:buSzPct val="100000"/>
                <a:buFont typeface="Arial"/>
                <a:buChar char="•"/>
                <a:defRPr sz="1100"/>
              </a:pPr>
            </a:p>
            <a:p>
              <a:pPr>
                <a:defRPr sz="1100"/>
              </a:pPr>
              <a:r>
                <a:t>Finally, move the marker to Day 1.</a:t>
              </a:r>
            </a:p>
          </p:txBody>
        </p:sp>
      </p:grpSp>
      <p:sp>
        <p:nvSpPr>
          <p:cNvPr id="221" name="Rounded Rectangle 21"/>
          <p:cNvSpPr/>
          <p:nvPr/>
        </p:nvSpPr>
        <p:spPr>
          <a:xfrm>
            <a:off x="9712373" y="404067"/>
            <a:ext cx="4712593" cy="9446220"/>
          </a:xfrm>
          <a:prstGeom prst="roundRect">
            <a:avLst>
              <a:gd name="adj" fmla="val 3902"/>
            </a:avLst>
          </a:prstGeom>
          <a:ln>
            <a:solidFill>
              <a:srgbClr val="948A54"/>
            </a:solidFill>
            <a:prstDash val="dashDot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TextBox 20"/>
          <p:cNvSpPr txBox="1"/>
          <p:nvPr/>
        </p:nvSpPr>
        <p:spPr>
          <a:xfrm>
            <a:off x="11309759" y="219401"/>
            <a:ext cx="1839068" cy="358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cap="small" sz="1800">
                <a:solidFill>
                  <a:srgbClr val="808080"/>
                </a:solidFill>
              </a:defRPr>
            </a:lvl1pPr>
          </a:lstStyle>
          <a:p>
            <a:pPr/>
            <a:r>
              <a:t>Daily Instructions</a:t>
            </a:r>
          </a:p>
        </p:txBody>
      </p:sp>
      <p:grpSp>
        <p:nvGrpSpPr>
          <p:cNvPr id="235" name="Group 28"/>
          <p:cNvGrpSpPr/>
          <p:nvPr/>
        </p:nvGrpSpPr>
        <p:grpSpPr>
          <a:xfrm>
            <a:off x="1754750" y="7597071"/>
            <a:ext cx="6174845" cy="1875740"/>
            <a:chOff x="0" y="0"/>
            <a:chExt cx="6174843" cy="1875738"/>
          </a:xfrm>
        </p:grpSpPr>
        <p:pic>
          <p:nvPicPr>
            <p:cNvPr id="223" name="Picture 26" descr="Picture 26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4455" y="18736"/>
              <a:ext cx="1294068" cy="136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Rounded Rectangle 39"/>
            <p:cNvSpPr/>
            <p:nvPr/>
          </p:nvSpPr>
          <p:spPr>
            <a:xfrm>
              <a:off x="-1" y="0"/>
              <a:ext cx="6174845" cy="1875739"/>
            </a:xfrm>
            <a:prstGeom prst="roundRect">
              <a:avLst>
                <a:gd name="adj" fmla="val 3902"/>
              </a:avLst>
            </a:prstGeom>
            <a:noFill/>
            <a:ln w="9525" cap="flat">
              <a:solidFill>
                <a:srgbClr val="948A54"/>
              </a:solidFill>
              <a:prstDash val="dashDot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TextBox 45"/>
            <p:cNvSpPr txBox="1"/>
            <p:nvPr/>
          </p:nvSpPr>
          <p:spPr>
            <a:xfrm>
              <a:off x="186670" y="1343383"/>
              <a:ext cx="169989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cap="small" sz="1800"/>
              </a:pPr>
              <a:r>
                <a:t>Will Return In</a:t>
              </a:r>
              <a:r>
                <a:t>…</a:t>
              </a:r>
            </a:p>
          </p:txBody>
        </p:sp>
        <p:grpSp>
          <p:nvGrpSpPr>
            <p:cNvPr id="228" name="Oval 27"/>
            <p:cNvGrpSpPr/>
            <p:nvPr/>
          </p:nvGrpSpPr>
          <p:grpSpPr>
            <a:xfrm>
              <a:off x="1965599" y="308346"/>
              <a:ext cx="1230456" cy="1235094"/>
              <a:chOff x="0" y="0"/>
              <a:chExt cx="1230454" cy="1235092"/>
            </a:xfrm>
          </p:grpSpPr>
          <p:sp>
            <p:nvSpPr>
              <p:cNvPr id="226" name="Circle"/>
              <p:cNvSpPr/>
              <p:nvPr/>
            </p:nvSpPr>
            <p:spPr>
              <a:xfrm>
                <a:off x="-1" y="-1"/>
                <a:ext cx="1230456" cy="1235094"/>
              </a:xfrm>
              <a:prstGeom prst="ellipse">
                <a:avLst/>
              </a:prstGeom>
              <a:solidFill>
                <a:srgbClr val="F6E56D"/>
              </a:solidFill>
              <a:ln w="12700" cap="flat">
                <a:solidFill>
                  <a:srgbClr val="FF0000"/>
                </a:solidFill>
                <a:prstDash val="sysDash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227" name="3 days"/>
              <p:cNvSpPr txBox="1"/>
              <p:nvPr/>
            </p:nvSpPr>
            <p:spPr>
              <a:xfrm>
                <a:off x="180195" y="438475"/>
                <a:ext cx="870063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3 days</a:t>
                </a:r>
              </a:p>
            </p:txBody>
          </p:sp>
        </p:grpSp>
        <p:grpSp>
          <p:nvGrpSpPr>
            <p:cNvPr id="231" name="Oval 46"/>
            <p:cNvGrpSpPr/>
            <p:nvPr/>
          </p:nvGrpSpPr>
          <p:grpSpPr>
            <a:xfrm>
              <a:off x="3331223" y="308347"/>
              <a:ext cx="1230453" cy="1235092"/>
              <a:chOff x="0" y="0"/>
              <a:chExt cx="1230452" cy="1235090"/>
            </a:xfrm>
          </p:grpSpPr>
          <p:sp>
            <p:nvSpPr>
              <p:cNvPr id="229" name="Circle"/>
              <p:cNvSpPr/>
              <p:nvPr/>
            </p:nvSpPr>
            <p:spPr>
              <a:xfrm>
                <a:off x="-1" y="-1"/>
                <a:ext cx="1230454" cy="1235092"/>
              </a:xfrm>
              <a:prstGeom prst="ellipse">
                <a:avLst/>
              </a:prstGeom>
              <a:solidFill>
                <a:srgbClr val="F6E56D"/>
              </a:solidFill>
              <a:ln w="12700" cap="flat">
                <a:solidFill>
                  <a:srgbClr val="FF0000"/>
                </a:solidFill>
                <a:prstDash val="sysDash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230" name="2 days"/>
              <p:cNvSpPr txBox="1"/>
              <p:nvPr/>
            </p:nvSpPr>
            <p:spPr>
              <a:xfrm>
                <a:off x="180196" y="438475"/>
                <a:ext cx="87006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2 days</a:t>
                </a:r>
              </a:p>
            </p:txBody>
          </p:sp>
        </p:grpSp>
        <p:grpSp>
          <p:nvGrpSpPr>
            <p:cNvPr id="234" name="Oval 47"/>
            <p:cNvGrpSpPr/>
            <p:nvPr/>
          </p:nvGrpSpPr>
          <p:grpSpPr>
            <a:xfrm>
              <a:off x="4690338" y="308347"/>
              <a:ext cx="1266633" cy="1271407"/>
              <a:chOff x="0" y="0"/>
              <a:chExt cx="1266631" cy="1271406"/>
            </a:xfrm>
          </p:grpSpPr>
          <p:sp>
            <p:nvSpPr>
              <p:cNvPr id="232" name="Circle"/>
              <p:cNvSpPr/>
              <p:nvPr/>
            </p:nvSpPr>
            <p:spPr>
              <a:xfrm>
                <a:off x="0" y="-1"/>
                <a:ext cx="1266632" cy="1271408"/>
              </a:xfrm>
              <a:prstGeom prst="ellipse">
                <a:avLst/>
              </a:prstGeom>
              <a:solidFill>
                <a:srgbClr val="F6E56D"/>
              </a:solidFill>
              <a:ln w="12700" cap="flat">
                <a:solidFill>
                  <a:srgbClr val="FF0000"/>
                </a:solidFill>
                <a:prstDash val="sysDash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808080"/>
                    </a:solidFill>
                  </a:defRPr>
                </a:pPr>
              </a:p>
            </p:txBody>
          </p:sp>
          <p:sp>
            <p:nvSpPr>
              <p:cNvPr id="233" name="1 day"/>
              <p:cNvSpPr txBox="1"/>
              <p:nvPr/>
            </p:nvSpPr>
            <p:spPr>
              <a:xfrm>
                <a:off x="185493" y="456632"/>
                <a:ext cx="89564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1 day</a:t>
                </a:r>
              </a:p>
            </p:txBody>
          </p:sp>
        </p:grpSp>
      </p:grpSp>
      <p:sp>
        <p:nvSpPr>
          <p:cNvPr id="236" name="Straight Connector 35"/>
          <p:cNvSpPr/>
          <p:nvPr/>
        </p:nvSpPr>
        <p:spPr>
          <a:xfrm flipH="1">
            <a:off x="9472252" y="404068"/>
            <a:ext cx="14431" cy="944622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240" name="Group 48"/>
          <p:cNvGrpSpPr/>
          <p:nvPr/>
        </p:nvGrpSpPr>
        <p:grpSpPr>
          <a:xfrm>
            <a:off x="381187" y="176676"/>
            <a:ext cx="2912443" cy="1573134"/>
            <a:chOff x="0" y="0"/>
            <a:chExt cx="2912442" cy="1573133"/>
          </a:xfrm>
        </p:grpSpPr>
        <p:sp>
          <p:nvSpPr>
            <p:cNvPr id="237" name="TextBox 37"/>
            <p:cNvSpPr txBox="1"/>
            <p:nvPr/>
          </p:nvSpPr>
          <p:spPr>
            <a:xfrm>
              <a:off x="101352" y="0"/>
              <a:ext cx="2750119" cy="1069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b="1" cap="all" sz="6600">
                  <a:solidFill>
                    <a:srgbClr val="558ED5"/>
                  </a:solidFill>
                </a:defRPr>
              </a:lvl1pPr>
            </a:lstStyle>
            <a:p>
              <a:pPr/>
              <a:r>
                <a:t>Scrum</a:t>
              </a:r>
            </a:p>
          </p:txBody>
        </p:sp>
        <p:sp>
          <p:nvSpPr>
            <p:cNvPr id="238" name="TextBox 50"/>
            <p:cNvSpPr txBox="1"/>
            <p:nvPr/>
          </p:nvSpPr>
          <p:spPr>
            <a:xfrm>
              <a:off x="0" y="989568"/>
              <a:ext cx="2911448" cy="583566"/>
            </a:xfrm>
            <a:prstGeom prst="rect">
              <a:avLst/>
            </a:prstGeom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600">
                  <a:solidFill>
                    <a:srgbClr val="4A452A"/>
                  </a:solidFill>
                </a:defRPr>
              </a:lvl1pPr>
            </a:lstStyle>
            <a:p>
              <a:pPr/>
              <a:r>
                <a:t>The collaborative board game</a:t>
              </a:r>
            </a:p>
          </p:txBody>
        </p:sp>
        <p:sp>
          <p:nvSpPr>
            <p:cNvPr id="239" name="Rectangle 38"/>
            <p:cNvSpPr/>
            <p:nvPr/>
          </p:nvSpPr>
          <p:spPr>
            <a:xfrm>
              <a:off x="0" y="221921"/>
              <a:ext cx="2912443" cy="1133632"/>
            </a:xfrm>
            <a:prstGeom prst="rect">
              <a:avLst/>
            </a:prstGeom>
            <a:noFill/>
            <a:ln w="9525" cap="flat">
              <a:solidFill>
                <a:srgbClr val="558ED5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1" name="TextBox 49"/>
          <p:cNvSpPr txBox="1"/>
          <p:nvPr/>
        </p:nvSpPr>
        <p:spPr>
          <a:xfrm>
            <a:off x="6392404" y="268835"/>
            <a:ext cx="2729876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cap="small" sz="2400">
                <a:solidFill>
                  <a:srgbClr val="808080"/>
                </a:solidFill>
              </a:defRPr>
            </a:lvl1pPr>
          </a:lstStyle>
          <a:p>
            <a:pPr/>
            <a:r>
              <a:t>Game Board</a:t>
            </a:r>
          </a:p>
        </p:txBody>
      </p:sp>
      <p:sp>
        <p:nvSpPr>
          <p:cNvPr id="242" name="TextBox 3"/>
          <p:cNvSpPr txBox="1"/>
          <p:nvPr/>
        </p:nvSpPr>
        <p:spPr>
          <a:xfrm>
            <a:off x="13314678" y="9796664"/>
            <a:ext cx="189882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/>
            </a:lvl1pPr>
          </a:lstStyle>
          <a:p>
            <a:pPr/>
            <a:r>
              <a:t>v.0.7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Rectangle 4"/>
          <p:cNvGrpSpPr/>
          <p:nvPr/>
        </p:nvGrpSpPr>
        <p:grpSpPr>
          <a:xfrm>
            <a:off x="123560" y="182179"/>
            <a:ext cx="10960889" cy="535598"/>
            <a:chOff x="0" y="0"/>
            <a:chExt cx="10960887" cy="535597"/>
          </a:xfrm>
        </p:grpSpPr>
        <p:sp>
          <p:nvSpPr>
            <p:cNvPr id="244" name="Rectangle"/>
            <p:cNvSpPr/>
            <p:nvPr/>
          </p:nvSpPr>
          <p:spPr>
            <a:xfrm>
              <a:off x="-1" y="0"/>
              <a:ext cx="10960889" cy="53559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5" name="Sprint Backlog"/>
            <p:cNvSpPr txBox="1"/>
            <p:nvPr/>
          </p:nvSpPr>
          <p:spPr>
            <a:xfrm>
              <a:off x="-1" y="44278"/>
              <a:ext cx="1096088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cap="small" sz="2400"/>
              </a:lvl1pPr>
            </a:lstStyle>
            <a:p>
              <a:pPr/>
              <a:r>
                <a:t>Sprint Backlog</a:t>
              </a:r>
            </a:p>
          </p:txBody>
        </p:sp>
      </p:grpSp>
      <p:grpSp>
        <p:nvGrpSpPr>
          <p:cNvPr id="257" name="Group 2"/>
          <p:cNvGrpSpPr/>
          <p:nvPr/>
        </p:nvGrpSpPr>
        <p:grpSpPr>
          <a:xfrm>
            <a:off x="112196" y="811830"/>
            <a:ext cx="10972252" cy="9011296"/>
            <a:chOff x="0" y="0"/>
            <a:chExt cx="10972251" cy="9011295"/>
          </a:xfrm>
        </p:grpSpPr>
        <p:grpSp>
          <p:nvGrpSpPr>
            <p:cNvPr id="251" name="Group 1"/>
            <p:cNvGrpSpPr/>
            <p:nvPr/>
          </p:nvGrpSpPr>
          <p:grpSpPr>
            <a:xfrm>
              <a:off x="0" y="-1"/>
              <a:ext cx="10972252" cy="9011297"/>
              <a:chOff x="0" y="0"/>
              <a:chExt cx="10972251" cy="9011295"/>
            </a:xfrm>
          </p:grpSpPr>
          <p:sp>
            <p:nvSpPr>
              <p:cNvPr id="247" name="Rectangle 5"/>
              <p:cNvSpPr/>
              <p:nvPr/>
            </p:nvSpPr>
            <p:spPr>
              <a:xfrm>
                <a:off x="-1" y="0"/>
                <a:ext cx="10972253" cy="8984834"/>
              </a:xfrm>
              <a:prstGeom prst="rect">
                <a:avLst/>
              </a:prstGeom>
              <a:solidFill>
                <a:srgbClr val="FFE4CD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48" name="Straight Connector 6"/>
              <p:cNvSpPr/>
              <p:nvPr/>
            </p:nvSpPr>
            <p:spPr>
              <a:xfrm>
                <a:off x="2088769" y="0"/>
                <a:ext cx="21130" cy="8984833"/>
              </a:xfrm>
              <a:prstGeom prst="line">
                <a:avLst/>
              </a:prstGeom>
              <a:solidFill>
                <a:srgbClr val="FFE4CD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9" name="Straight Connector 7"/>
              <p:cNvSpPr/>
              <p:nvPr/>
            </p:nvSpPr>
            <p:spPr>
              <a:xfrm flipH="1">
                <a:off x="5652345" y="403934"/>
                <a:ext cx="1" cy="8580899"/>
              </a:xfrm>
              <a:prstGeom prst="line">
                <a:avLst/>
              </a:prstGeom>
              <a:solidFill>
                <a:srgbClr val="FFE4CD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0" name="Straight Connector 8"/>
              <p:cNvSpPr/>
              <p:nvPr/>
            </p:nvSpPr>
            <p:spPr>
              <a:xfrm>
                <a:off x="8618336" y="26462"/>
                <a:ext cx="21130" cy="8984834"/>
              </a:xfrm>
              <a:prstGeom prst="line">
                <a:avLst/>
              </a:prstGeom>
              <a:solidFill>
                <a:srgbClr val="FFE4CD"/>
              </a:solidFill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52" name="Straight Connector 9"/>
            <p:cNvSpPr/>
            <p:nvPr/>
          </p:nvSpPr>
          <p:spPr>
            <a:xfrm>
              <a:off x="0" y="653314"/>
              <a:ext cx="10972252" cy="1"/>
            </a:xfrm>
            <a:prstGeom prst="line">
              <a:avLst/>
            </a:prstGeom>
            <a:solidFill>
              <a:srgbClr val="FFE4CD"/>
            </a:solidFill>
            <a:ln w="952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TextBox 10"/>
            <p:cNvSpPr txBox="1"/>
            <p:nvPr/>
          </p:nvSpPr>
          <p:spPr>
            <a:xfrm>
              <a:off x="37178" y="26463"/>
              <a:ext cx="1892088" cy="5740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Backlog Items</a:t>
              </a:r>
            </a:p>
            <a:p>
              <a:pPr algn="ctr">
                <a:defRPr sz="1400">
                  <a:solidFill>
                    <a:srgbClr val="404040"/>
                  </a:solidFill>
                </a:defRPr>
              </a:pPr>
              <a:r>
                <a:t>(in-scope this Sprint)</a:t>
              </a:r>
            </a:p>
          </p:txBody>
        </p:sp>
        <p:sp>
          <p:nvSpPr>
            <p:cNvPr id="254" name="TextBox 11"/>
            <p:cNvSpPr txBox="1"/>
            <p:nvPr/>
          </p:nvSpPr>
          <p:spPr>
            <a:xfrm>
              <a:off x="2326563" y="27484"/>
              <a:ext cx="2995741" cy="3708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Tasks </a:t>
              </a:r>
              <a:r>
                <a:rPr b="1"/>
                <a:t>Pending</a:t>
              </a:r>
            </a:p>
          </p:txBody>
        </p:sp>
        <p:sp>
          <p:nvSpPr>
            <p:cNvPr id="255" name="TextBox 12"/>
            <p:cNvSpPr txBox="1"/>
            <p:nvPr/>
          </p:nvSpPr>
          <p:spPr>
            <a:xfrm>
              <a:off x="5744027" y="27610"/>
              <a:ext cx="2708664" cy="3708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Tasks </a:t>
              </a:r>
              <a:r>
                <a:rPr b="1"/>
                <a:t>In Progress</a:t>
              </a:r>
            </a:p>
          </p:txBody>
        </p:sp>
        <p:sp>
          <p:nvSpPr>
            <p:cNvPr id="256" name="TextBox 13"/>
            <p:cNvSpPr txBox="1"/>
            <p:nvPr/>
          </p:nvSpPr>
          <p:spPr>
            <a:xfrm>
              <a:off x="8756375" y="67598"/>
              <a:ext cx="2091643" cy="370841"/>
            </a:xfrm>
            <a:prstGeom prst="rect">
              <a:avLst/>
            </a:prstGeom>
            <a:solidFill>
              <a:srgbClr val="FFE4C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Tasks </a:t>
              </a:r>
              <a:r>
                <a:rPr b="1"/>
                <a:t>Done</a:t>
              </a:r>
            </a:p>
          </p:txBody>
        </p:sp>
      </p:grpSp>
      <p:sp>
        <p:nvSpPr>
          <p:cNvPr id="258" name="TextBox 3"/>
          <p:cNvSpPr txBox="1"/>
          <p:nvPr/>
        </p:nvSpPr>
        <p:spPr>
          <a:xfrm>
            <a:off x="264038" y="9796664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  <p:sp>
        <p:nvSpPr>
          <p:cNvPr id="259" name="Rectangle 15"/>
          <p:cNvSpPr txBox="1"/>
          <p:nvPr/>
        </p:nvSpPr>
        <p:spPr>
          <a:xfrm>
            <a:off x="11741995" y="201987"/>
            <a:ext cx="290350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cap="small" sz="2400"/>
            </a:lvl1pPr>
          </a:lstStyle>
          <a:p>
            <a:pPr/>
            <a:r>
              <a:t>Information Radiators</a:t>
            </a:r>
          </a:p>
        </p:txBody>
      </p:sp>
      <p:sp>
        <p:nvSpPr>
          <p:cNvPr id="260" name="TextBox 3"/>
          <p:cNvSpPr txBox="1"/>
          <p:nvPr/>
        </p:nvSpPr>
        <p:spPr>
          <a:xfrm>
            <a:off x="13314678" y="9796664"/>
            <a:ext cx="189882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/>
            </a:lvl1pPr>
          </a:lstStyle>
          <a:p>
            <a:pPr/>
            <a:r>
              <a:t>v.0.7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/>
          <p:nvPr>
            <p:ph type="ctrTitle"/>
          </p:nvPr>
        </p:nvSpPr>
        <p:spPr>
          <a:xfrm>
            <a:off x="1165859" y="3124624"/>
            <a:ext cx="13213082" cy="2156038"/>
          </a:xfrm>
          <a:prstGeom prst="rect">
            <a:avLst/>
          </a:prstGeom>
        </p:spPr>
        <p:txBody>
          <a:bodyPr/>
          <a:lstStyle/>
          <a:p>
            <a:pPr/>
            <a:r>
              <a:t>Deprecated Board format design</a:t>
            </a:r>
          </a:p>
        </p:txBody>
      </p:sp>
      <p:sp>
        <p:nvSpPr>
          <p:cNvPr id="263" name="Subtitle 2"/>
          <p:cNvSpPr txBox="1"/>
          <p:nvPr>
            <p:ph type="subTitle" sz="quarter" idx="1"/>
          </p:nvPr>
        </p:nvSpPr>
        <p:spPr>
          <a:xfrm>
            <a:off x="2331720" y="5699759"/>
            <a:ext cx="10881360" cy="2570481"/>
          </a:xfrm>
          <a:prstGeom prst="rect">
            <a:avLst/>
          </a:prstGeom>
        </p:spPr>
        <p:txBody>
          <a:bodyPr/>
          <a:lstStyle>
            <a:lvl1pPr defTabSz="716889">
              <a:lnSpc>
                <a:spcPct val="80000"/>
              </a:lnSpc>
              <a:spcBef>
                <a:spcPts val="1100"/>
              </a:spcBef>
              <a:defRPr sz="4606"/>
            </a:lvl1pPr>
          </a:lstStyle>
          <a:p>
            <a:pPr/>
            <a:r>
              <a:t>The following slides were either used in a prior version of the game and are now deprecated, or are abandoned designs that were never completed or accepted.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Rectangle 35"/>
          <p:cNvGrpSpPr/>
          <p:nvPr/>
        </p:nvGrpSpPr>
        <p:grpSpPr>
          <a:xfrm>
            <a:off x="2685923" y="7775981"/>
            <a:ext cx="4102849" cy="476505"/>
            <a:chOff x="0" y="0"/>
            <a:chExt cx="4102848" cy="476504"/>
          </a:xfrm>
        </p:grpSpPr>
        <p:sp>
          <p:nvSpPr>
            <p:cNvPr id="265" name="Rectangle"/>
            <p:cNvSpPr/>
            <p:nvPr/>
          </p:nvSpPr>
          <p:spPr>
            <a:xfrm>
              <a:off x="0" y="62205"/>
              <a:ext cx="4102849" cy="35209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6" name="End of Sprint Results"/>
            <p:cNvSpPr txBox="1"/>
            <p:nvPr/>
          </p:nvSpPr>
          <p:spPr>
            <a:xfrm>
              <a:off x="0" y="0"/>
              <a:ext cx="4102849" cy="476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3152" tIns="73152" rIns="73152" bIns="73152" numCol="1" anchor="ctr">
              <a:spAutoFit/>
            </a:bodyPr>
            <a:lstStyle>
              <a:lvl1pPr algn="ctr">
                <a:defRPr cap="small" sz="2200"/>
              </a:lvl1pPr>
            </a:lstStyle>
            <a:p>
              <a:pPr/>
              <a:r>
                <a:t>End of Sprint Results</a:t>
              </a:r>
            </a:p>
          </p:txBody>
        </p:sp>
      </p:grpSp>
      <p:sp>
        <p:nvSpPr>
          <p:cNvPr id="268" name="TextBox 36"/>
          <p:cNvSpPr txBox="1"/>
          <p:nvPr/>
        </p:nvSpPr>
        <p:spPr>
          <a:xfrm>
            <a:off x="1518901" y="8771748"/>
            <a:ext cx="1167022" cy="4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3152" tIns="73152" rIns="73152" bIns="73152">
            <a:spAutoFit/>
          </a:bodyPr>
          <a:lstStyle>
            <a:lvl1pPr algn="r">
              <a:defRPr sz="1900">
                <a:solidFill>
                  <a:srgbClr val="404040"/>
                </a:solidFill>
              </a:defRPr>
            </a:lvl1pPr>
          </a:lstStyle>
          <a:p>
            <a:pPr/>
            <a:r>
              <a:t>Value</a:t>
            </a:r>
          </a:p>
        </p:txBody>
      </p:sp>
      <p:graphicFrame>
        <p:nvGraphicFramePr>
          <p:cNvPr id="269" name="Table 37"/>
          <p:cNvGraphicFramePr/>
          <p:nvPr/>
        </p:nvGraphicFramePr>
        <p:xfrm>
          <a:off x="2685923" y="8286167"/>
          <a:ext cx="4102848" cy="14305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12856"/>
                <a:gridCol w="512856"/>
                <a:gridCol w="512856"/>
                <a:gridCol w="512856"/>
                <a:gridCol w="512856"/>
                <a:gridCol w="512856"/>
                <a:gridCol w="512856"/>
                <a:gridCol w="512856"/>
              </a:tblGrid>
              <a:tr h="35763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1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2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3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4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5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6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7</a:t>
                      </a: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8</a:t>
                      </a:r>
                    </a:p>
                  </a:txBody>
                  <a:tcPr marL="67056" marR="67056" marT="67056" marB="67056" anchor="t" anchorCtr="0" horzOverflow="overflow"/>
                </a:tc>
              </a:tr>
              <a:tr h="536448"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</a:tr>
              <a:tr h="536448"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67056" marR="67056" marT="67056" marB="67056" anchor="t" anchorCtr="0" horzOverflow="overflow"/>
                </a:tc>
              </a:tr>
            </a:tbl>
          </a:graphicData>
        </a:graphic>
      </p:graphicFrame>
      <p:sp>
        <p:nvSpPr>
          <p:cNvPr id="270" name="TextBox 38"/>
          <p:cNvSpPr txBox="1"/>
          <p:nvPr/>
        </p:nvSpPr>
        <p:spPr>
          <a:xfrm>
            <a:off x="1483158" y="9318997"/>
            <a:ext cx="1167022" cy="4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3152" tIns="73152" rIns="73152" bIns="73152">
            <a:spAutoFit/>
          </a:bodyPr>
          <a:lstStyle>
            <a:lvl1pPr algn="r">
              <a:defRPr sz="1900">
                <a:solidFill>
                  <a:srgbClr val="404040"/>
                </a:solidFill>
              </a:defRPr>
            </a:lvl1pPr>
          </a:lstStyle>
          <a:p>
            <a:pPr/>
            <a:r>
              <a:t>Velocity</a:t>
            </a:r>
          </a:p>
        </p:txBody>
      </p:sp>
      <p:sp>
        <p:nvSpPr>
          <p:cNvPr id="271" name="Rounded Rectangle 34"/>
          <p:cNvSpPr/>
          <p:nvPr/>
        </p:nvSpPr>
        <p:spPr>
          <a:xfrm>
            <a:off x="103376" y="158741"/>
            <a:ext cx="15295304" cy="9769780"/>
          </a:xfrm>
          <a:prstGeom prst="roundRect">
            <a:avLst>
              <a:gd name="adj" fmla="val 1969"/>
            </a:avLst>
          </a:prstGeom>
          <a:ln w="38100">
            <a:solidFill>
              <a:srgbClr val="95B3D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0" name="Group 40"/>
          <p:cNvGrpSpPr/>
          <p:nvPr/>
        </p:nvGrpSpPr>
        <p:grpSpPr>
          <a:xfrm>
            <a:off x="9087852" y="1262478"/>
            <a:ext cx="5574902" cy="3953444"/>
            <a:chOff x="0" y="0"/>
            <a:chExt cx="5574901" cy="3953442"/>
          </a:xfrm>
        </p:grpSpPr>
        <p:sp>
          <p:nvSpPr>
            <p:cNvPr id="272" name="Straight Arrow Connector 4"/>
            <p:cNvSpPr/>
            <p:nvPr/>
          </p:nvSpPr>
          <p:spPr>
            <a:xfrm>
              <a:off x="818147" y="3190970"/>
              <a:ext cx="4756755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traight Arrow Connector 52"/>
            <p:cNvSpPr/>
            <p:nvPr/>
          </p:nvSpPr>
          <p:spPr>
            <a:xfrm flipV="1">
              <a:off x="970548" y="193769"/>
              <a:ext cx="1" cy="314960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TextBox 7"/>
            <p:cNvSpPr txBox="1"/>
            <p:nvPr/>
          </p:nvSpPr>
          <p:spPr>
            <a:xfrm>
              <a:off x="2736975" y="3569902"/>
              <a:ext cx="77845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Sprint</a:t>
              </a:r>
            </a:p>
          </p:txBody>
        </p:sp>
        <p:sp>
          <p:nvSpPr>
            <p:cNvPr id="275" name="Straight Arrow Connector 61"/>
            <p:cNvSpPr/>
            <p:nvPr/>
          </p:nvSpPr>
          <p:spPr>
            <a:xfrm>
              <a:off x="1064559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traight Arrow Connector 66"/>
            <p:cNvSpPr/>
            <p:nvPr/>
          </p:nvSpPr>
          <p:spPr>
            <a:xfrm>
              <a:off x="1521762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Straight Arrow Connector 79"/>
            <p:cNvSpPr/>
            <p:nvPr/>
          </p:nvSpPr>
          <p:spPr>
            <a:xfrm>
              <a:off x="1978961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Straight Arrow Connector 80"/>
            <p:cNvSpPr/>
            <p:nvPr/>
          </p:nvSpPr>
          <p:spPr>
            <a:xfrm>
              <a:off x="2436164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Straight Arrow Connector 81"/>
            <p:cNvSpPr/>
            <p:nvPr/>
          </p:nvSpPr>
          <p:spPr>
            <a:xfrm>
              <a:off x="2876429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traight Arrow Connector 82"/>
            <p:cNvSpPr/>
            <p:nvPr/>
          </p:nvSpPr>
          <p:spPr>
            <a:xfrm>
              <a:off x="3333632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traight Arrow Connector 83"/>
            <p:cNvSpPr/>
            <p:nvPr/>
          </p:nvSpPr>
          <p:spPr>
            <a:xfrm>
              <a:off x="3790831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traight Arrow Connector 84"/>
            <p:cNvSpPr/>
            <p:nvPr/>
          </p:nvSpPr>
          <p:spPr>
            <a:xfrm>
              <a:off x="4248034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traight Arrow Connector 85"/>
            <p:cNvSpPr/>
            <p:nvPr/>
          </p:nvSpPr>
          <p:spPr>
            <a:xfrm>
              <a:off x="4705228" y="3258712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Rectangle 12"/>
            <p:cNvSpPr txBox="1"/>
            <p:nvPr/>
          </p:nvSpPr>
          <p:spPr>
            <a:xfrm>
              <a:off x="1570744" y="3304732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" name="Rectangle 86"/>
            <p:cNvSpPr txBox="1"/>
            <p:nvPr/>
          </p:nvSpPr>
          <p:spPr>
            <a:xfrm>
              <a:off x="2011005" y="3304735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6" name="Rectangle 87"/>
            <p:cNvSpPr txBox="1"/>
            <p:nvPr/>
          </p:nvSpPr>
          <p:spPr>
            <a:xfrm>
              <a:off x="2485132" y="3304738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7" name="Rectangle 88"/>
            <p:cNvSpPr txBox="1"/>
            <p:nvPr/>
          </p:nvSpPr>
          <p:spPr>
            <a:xfrm>
              <a:off x="2959259" y="3304741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8" name="Rectangle 89"/>
            <p:cNvSpPr txBox="1"/>
            <p:nvPr/>
          </p:nvSpPr>
          <p:spPr>
            <a:xfrm>
              <a:off x="3399520" y="3304744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9" name="Rectangle 90"/>
            <p:cNvSpPr txBox="1"/>
            <p:nvPr/>
          </p:nvSpPr>
          <p:spPr>
            <a:xfrm>
              <a:off x="3856714" y="3304747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0" name="Rectangle 91"/>
            <p:cNvSpPr txBox="1"/>
            <p:nvPr/>
          </p:nvSpPr>
          <p:spPr>
            <a:xfrm>
              <a:off x="4313908" y="3304750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91" name="Rectangle 92"/>
            <p:cNvSpPr txBox="1"/>
            <p:nvPr/>
          </p:nvSpPr>
          <p:spPr>
            <a:xfrm>
              <a:off x="4754169" y="3304753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299" name="Group 30"/>
            <p:cNvGrpSpPr/>
            <p:nvPr/>
          </p:nvGrpSpPr>
          <p:grpSpPr>
            <a:xfrm>
              <a:off x="827426" y="498582"/>
              <a:ext cx="4376456" cy="2336791"/>
              <a:chOff x="0" y="0"/>
              <a:chExt cx="4376454" cy="2336790"/>
            </a:xfrm>
          </p:grpSpPr>
          <p:sp>
            <p:nvSpPr>
              <p:cNvPr id="292" name="Straight Arrow Connector 93"/>
              <p:cNvSpPr/>
              <p:nvPr/>
            </p:nvSpPr>
            <p:spPr>
              <a:xfrm>
                <a:off x="706" y="233679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3" name="Straight Arrow Connector 94"/>
              <p:cNvSpPr/>
              <p:nvPr/>
            </p:nvSpPr>
            <p:spPr>
              <a:xfrm>
                <a:off x="588" y="194732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4" name="Straight Arrow Connector 95"/>
              <p:cNvSpPr/>
              <p:nvPr/>
            </p:nvSpPr>
            <p:spPr>
              <a:xfrm>
                <a:off x="470" y="155786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5" name="Straight Arrow Connector 96"/>
              <p:cNvSpPr/>
              <p:nvPr/>
            </p:nvSpPr>
            <p:spPr>
              <a:xfrm>
                <a:off x="353" y="116839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6" name="Straight Arrow Connector 97"/>
              <p:cNvSpPr/>
              <p:nvPr/>
            </p:nvSpPr>
            <p:spPr>
              <a:xfrm>
                <a:off x="235" y="77893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7" name="Straight Arrow Connector 98"/>
              <p:cNvSpPr/>
              <p:nvPr/>
            </p:nvSpPr>
            <p:spPr>
              <a:xfrm>
                <a:off x="117" y="38946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Straight Arrow Connector 99"/>
              <p:cNvSpPr/>
              <p:nvPr/>
            </p:nvSpPr>
            <p:spPr>
              <a:xfrm>
                <a:off x="-1" y="0"/>
                <a:ext cx="4375750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07" name="Group 39"/>
            <p:cNvGrpSpPr/>
            <p:nvPr/>
          </p:nvGrpSpPr>
          <p:grpSpPr>
            <a:xfrm>
              <a:off x="426415" y="447329"/>
              <a:ext cx="358189" cy="2629878"/>
              <a:chOff x="0" y="0"/>
              <a:chExt cx="358187" cy="2629876"/>
            </a:xfrm>
          </p:grpSpPr>
          <p:sp>
            <p:nvSpPr>
              <p:cNvPr id="300" name="Rectangle 100"/>
              <p:cNvSpPr txBox="1"/>
              <p:nvPr/>
            </p:nvSpPr>
            <p:spPr>
              <a:xfrm rot="16200000">
                <a:off x="7118" y="2278855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01" name="Rectangle 101"/>
              <p:cNvSpPr txBox="1"/>
              <p:nvPr/>
            </p:nvSpPr>
            <p:spPr>
              <a:xfrm rot="16200000">
                <a:off x="7128" y="1889392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  <p:sp>
            <p:nvSpPr>
              <p:cNvPr id="302" name="Rectangle 102"/>
              <p:cNvSpPr txBox="1"/>
              <p:nvPr/>
            </p:nvSpPr>
            <p:spPr>
              <a:xfrm rot="16200000">
                <a:off x="7133" y="1482997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303" name="Rectangle 103"/>
              <p:cNvSpPr txBox="1"/>
              <p:nvPr/>
            </p:nvSpPr>
            <p:spPr>
              <a:xfrm rot="16200000">
                <a:off x="7141" y="1093535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304" name="Rectangle 104"/>
              <p:cNvSpPr txBox="1"/>
              <p:nvPr/>
            </p:nvSpPr>
            <p:spPr>
              <a:xfrm rot="16200000">
                <a:off x="7149" y="73793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50</a:t>
                </a:r>
              </a:p>
            </p:txBody>
          </p:sp>
          <p:sp>
            <p:nvSpPr>
              <p:cNvPr id="305" name="Rectangle 105"/>
              <p:cNvSpPr txBox="1"/>
              <p:nvPr/>
            </p:nvSpPr>
            <p:spPr>
              <a:xfrm rot="16200000">
                <a:off x="7157" y="365410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60</a:t>
                </a:r>
              </a:p>
            </p:txBody>
          </p:sp>
          <p:sp>
            <p:nvSpPr>
              <p:cNvPr id="306" name="Rectangle 106"/>
              <p:cNvSpPr txBox="1"/>
              <p:nvPr/>
            </p:nvSpPr>
            <p:spPr>
              <a:xfrm rot="16200000">
                <a:off x="7165" y="-711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70</a:t>
                </a:r>
              </a:p>
            </p:txBody>
          </p:sp>
        </p:grpSp>
        <p:sp>
          <p:nvSpPr>
            <p:cNvPr id="308" name="TextBox 108"/>
            <p:cNvSpPr txBox="1"/>
            <p:nvPr/>
          </p:nvSpPr>
          <p:spPr>
            <a:xfrm rot="16200000">
              <a:off x="-471302" y="1470971"/>
              <a:ext cx="1326144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Value ($m)</a:t>
              </a:r>
            </a:p>
          </p:txBody>
        </p:sp>
        <p:sp>
          <p:nvSpPr>
            <p:cNvPr id="309" name="TextBox 109"/>
            <p:cNvSpPr txBox="1"/>
            <p:nvPr/>
          </p:nvSpPr>
          <p:spPr>
            <a:xfrm>
              <a:off x="2522991" y="0"/>
              <a:ext cx="1582624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Earned Value</a:t>
              </a:r>
            </a:p>
          </p:txBody>
        </p:sp>
      </p:grpSp>
      <p:grpSp>
        <p:nvGrpSpPr>
          <p:cNvPr id="349" name="Group 110"/>
          <p:cNvGrpSpPr/>
          <p:nvPr/>
        </p:nvGrpSpPr>
        <p:grpSpPr>
          <a:xfrm>
            <a:off x="9087855" y="5614344"/>
            <a:ext cx="5574902" cy="3953443"/>
            <a:chOff x="0" y="0"/>
            <a:chExt cx="5574900" cy="3953442"/>
          </a:xfrm>
        </p:grpSpPr>
        <p:sp>
          <p:nvSpPr>
            <p:cNvPr id="311" name="Straight Arrow Connector 111"/>
            <p:cNvSpPr/>
            <p:nvPr/>
          </p:nvSpPr>
          <p:spPr>
            <a:xfrm>
              <a:off x="818147" y="3190970"/>
              <a:ext cx="4756754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Straight Arrow Connector 112"/>
            <p:cNvSpPr/>
            <p:nvPr/>
          </p:nvSpPr>
          <p:spPr>
            <a:xfrm flipV="1">
              <a:off x="970547" y="193769"/>
              <a:ext cx="1" cy="314960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TextBox 113"/>
            <p:cNvSpPr txBox="1"/>
            <p:nvPr/>
          </p:nvSpPr>
          <p:spPr>
            <a:xfrm>
              <a:off x="2736974" y="3569902"/>
              <a:ext cx="77845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Sprint</a:t>
              </a:r>
            </a:p>
          </p:txBody>
        </p:sp>
        <p:sp>
          <p:nvSpPr>
            <p:cNvPr id="314" name="Straight Arrow Connector 114"/>
            <p:cNvSpPr/>
            <p:nvPr/>
          </p:nvSpPr>
          <p:spPr>
            <a:xfrm>
              <a:off x="1064558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Straight Arrow Connector 115"/>
            <p:cNvSpPr/>
            <p:nvPr/>
          </p:nvSpPr>
          <p:spPr>
            <a:xfrm>
              <a:off x="1521761" y="3258703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Straight Arrow Connector 116"/>
            <p:cNvSpPr/>
            <p:nvPr/>
          </p:nvSpPr>
          <p:spPr>
            <a:xfrm>
              <a:off x="1978960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Straight Arrow Connector 117"/>
            <p:cNvSpPr/>
            <p:nvPr/>
          </p:nvSpPr>
          <p:spPr>
            <a:xfrm>
              <a:off x="2436163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Straight Arrow Connector 118"/>
            <p:cNvSpPr/>
            <p:nvPr/>
          </p:nvSpPr>
          <p:spPr>
            <a:xfrm>
              <a:off x="2876428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Straight Arrow Connector 119"/>
            <p:cNvSpPr/>
            <p:nvPr/>
          </p:nvSpPr>
          <p:spPr>
            <a:xfrm>
              <a:off x="3333631" y="3258706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Straight Arrow Connector 120"/>
            <p:cNvSpPr/>
            <p:nvPr/>
          </p:nvSpPr>
          <p:spPr>
            <a:xfrm>
              <a:off x="3790830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Straight Arrow Connector 121"/>
            <p:cNvSpPr/>
            <p:nvPr/>
          </p:nvSpPr>
          <p:spPr>
            <a:xfrm>
              <a:off x="4248033" y="3258709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Straight Arrow Connector 122"/>
            <p:cNvSpPr/>
            <p:nvPr/>
          </p:nvSpPr>
          <p:spPr>
            <a:xfrm>
              <a:off x="4705227" y="3258712"/>
              <a:ext cx="371751" cy="1"/>
            </a:xfrm>
            <a:prstGeom prst="line">
              <a:avLst/>
            </a:prstGeom>
            <a:noFill/>
            <a:ln w="57150" cap="flat">
              <a:solidFill>
                <a:srgbClr val="00B0F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Rectangle 123"/>
            <p:cNvSpPr txBox="1"/>
            <p:nvPr/>
          </p:nvSpPr>
          <p:spPr>
            <a:xfrm>
              <a:off x="1570743" y="3304732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" name="Rectangle 124"/>
            <p:cNvSpPr txBox="1"/>
            <p:nvPr/>
          </p:nvSpPr>
          <p:spPr>
            <a:xfrm>
              <a:off x="2011004" y="3304735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5" name="Rectangle 125"/>
            <p:cNvSpPr txBox="1"/>
            <p:nvPr/>
          </p:nvSpPr>
          <p:spPr>
            <a:xfrm>
              <a:off x="2485131" y="3304738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6" name="Rectangle 126"/>
            <p:cNvSpPr txBox="1"/>
            <p:nvPr/>
          </p:nvSpPr>
          <p:spPr>
            <a:xfrm>
              <a:off x="2959258" y="3304741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7" name="Rectangle 127"/>
            <p:cNvSpPr txBox="1"/>
            <p:nvPr/>
          </p:nvSpPr>
          <p:spPr>
            <a:xfrm>
              <a:off x="3399519" y="3304744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8" name="Rectangle 128"/>
            <p:cNvSpPr txBox="1"/>
            <p:nvPr/>
          </p:nvSpPr>
          <p:spPr>
            <a:xfrm>
              <a:off x="3856713" y="3304747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9" name="Rectangle 129"/>
            <p:cNvSpPr txBox="1"/>
            <p:nvPr/>
          </p:nvSpPr>
          <p:spPr>
            <a:xfrm>
              <a:off x="4313907" y="3304750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30" name="Rectangle 130"/>
            <p:cNvSpPr txBox="1"/>
            <p:nvPr/>
          </p:nvSpPr>
          <p:spPr>
            <a:xfrm>
              <a:off x="4754168" y="3304753"/>
              <a:ext cx="2240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808080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grpSp>
          <p:nvGrpSpPr>
            <p:cNvPr id="338" name="Group 131"/>
            <p:cNvGrpSpPr/>
            <p:nvPr/>
          </p:nvGrpSpPr>
          <p:grpSpPr>
            <a:xfrm>
              <a:off x="827426" y="498582"/>
              <a:ext cx="4376455" cy="2336791"/>
              <a:chOff x="0" y="0"/>
              <a:chExt cx="4376454" cy="2336790"/>
            </a:xfrm>
          </p:grpSpPr>
          <p:sp>
            <p:nvSpPr>
              <p:cNvPr id="331" name="Straight Arrow Connector 143"/>
              <p:cNvSpPr/>
              <p:nvPr/>
            </p:nvSpPr>
            <p:spPr>
              <a:xfrm>
                <a:off x="706" y="233679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2" name="Straight Arrow Connector 144"/>
              <p:cNvSpPr/>
              <p:nvPr/>
            </p:nvSpPr>
            <p:spPr>
              <a:xfrm>
                <a:off x="588" y="194732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3" name="Straight Arrow Connector 145"/>
              <p:cNvSpPr/>
              <p:nvPr/>
            </p:nvSpPr>
            <p:spPr>
              <a:xfrm>
                <a:off x="470" y="155786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4" name="Straight Arrow Connector 146"/>
              <p:cNvSpPr/>
              <p:nvPr/>
            </p:nvSpPr>
            <p:spPr>
              <a:xfrm>
                <a:off x="353" y="116839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5" name="Straight Arrow Connector 147"/>
              <p:cNvSpPr/>
              <p:nvPr/>
            </p:nvSpPr>
            <p:spPr>
              <a:xfrm>
                <a:off x="235" y="778930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6" name="Straight Arrow Connector 148"/>
              <p:cNvSpPr/>
              <p:nvPr/>
            </p:nvSpPr>
            <p:spPr>
              <a:xfrm>
                <a:off x="117" y="389465"/>
                <a:ext cx="4375749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7" name="Straight Arrow Connector 149"/>
              <p:cNvSpPr/>
              <p:nvPr/>
            </p:nvSpPr>
            <p:spPr>
              <a:xfrm>
                <a:off x="-1" y="0"/>
                <a:ext cx="4375750" cy="1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46" name="Group 132"/>
            <p:cNvGrpSpPr/>
            <p:nvPr/>
          </p:nvGrpSpPr>
          <p:grpSpPr>
            <a:xfrm>
              <a:off x="426416" y="447331"/>
              <a:ext cx="358187" cy="2629878"/>
              <a:chOff x="0" y="0"/>
              <a:chExt cx="358186" cy="2629876"/>
            </a:xfrm>
          </p:grpSpPr>
          <p:sp>
            <p:nvSpPr>
              <p:cNvPr id="339" name="Rectangle 135"/>
              <p:cNvSpPr txBox="1"/>
              <p:nvPr/>
            </p:nvSpPr>
            <p:spPr>
              <a:xfrm rot="16200000">
                <a:off x="7118" y="2278855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40" name="Rectangle 136"/>
              <p:cNvSpPr txBox="1"/>
              <p:nvPr/>
            </p:nvSpPr>
            <p:spPr>
              <a:xfrm rot="16200000">
                <a:off x="7124" y="1889391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  <p:sp>
            <p:nvSpPr>
              <p:cNvPr id="341" name="Rectangle 137"/>
              <p:cNvSpPr txBox="1"/>
              <p:nvPr/>
            </p:nvSpPr>
            <p:spPr>
              <a:xfrm rot="16200000">
                <a:off x="7131" y="1482996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342" name="Rectangle 138"/>
              <p:cNvSpPr txBox="1"/>
              <p:nvPr/>
            </p:nvSpPr>
            <p:spPr>
              <a:xfrm rot="16200000">
                <a:off x="7139" y="1093534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343" name="Rectangle 139"/>
              <p:cNvSpPr txBox="1"/>
              <p:nvPr/>
            </p:nvSpPr>
            <p:spPr>
              <a:xfrm rot="16200000">
                <a:off x="7147" y="737938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50</a:t>
                </a:r>
              </a:p>
            </p:txBody>
          </p:sp>
          <p:sp>
            <p:nvSpPr>
              <p:cNvPr id="344" name="Rectangle 140"/>
              <p:cNvSpPr txBox="1"/>
              <p:nvPr/>
            </p:nvSpPr>
            <p:spPr>
              <a:xfrm rot="16200000">
                <a:off x="7155" y="36540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60</a:t>
                </a:r>
              </a:p>
            </p:txBody>
          </p:sp>
          <p:sp>
            <p:nvSpPr>
              <p:cNvPr id="345" name="Rectangle 141"/>
              <p:cNvSpPr txBox="1"/>
              <p:nvPr/>
            </p:nvSpPr>
            <p:spPr>
              <a:xfrm rot="16200000">
                <a:off x="7164" y="-7119"/>
                <a:ext cx="343904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70</a:t>
                </a:r>
              </a:p>
            </p:txBody>
          </p:sp>
        </p:grpSp>
        <p:sp>
          <p:nvSpPr>
            <p:cNvPr id="347" name="TextBox 133"/>
            <p:cNvSpPr txBox="1"/>
            <p:nvPr/>
          </p:nvSpPr>
          <p:spPr>
            <a:xfrm rot="16200000">
              <a:off x="-667879" y="1431103"/>
              <a:ext cx="171929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Effort (points)</a:t>
              </a:r>
            </a:p>
          </p:txBody>
        </p:sp>
        <p:sp>
          <p:nvSpPr>
            <p:cNvPr id="348" name="TextBox 134"/>
            <p:cNvSpPr txBox="1"/>
            <p:nvPr/>
          </p:nvSpPr>
          <p:spPr>
            <a:xfrm>
              <a:off x="2522990" y="0"/>
              <a:ext cx="122977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</a:defRPr>
              </a:lvl1pPr>
            </a:lstStyle>
            <a:p>
              <a:pPr/>
              <a:r>
                <a:t>Burndown</a:t>
              </a:r>
            </a:p>
          </p:txBody>
        </p:sp>
      </p:grpSp>
      <p:sp>
        <p:nvSpPr>
          <p:cNvPr id="350" name="TextBox 150"/>
          <p:cNvSpPr txBox="1"/>
          <p:nvPr/>
        </p:nvSpPr>
        <p:spPr>
          <a:xfrm>
            <a:off x="10929656" y="438401"/>
            <a:ext cx="33700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cap="small" sz="2800">
                <a:solidFill>
                  <a:srgbClr val="808080"/>
                </a:solidFill>
              </a:defRPr>
            </a:lvl1pPr>
          </a:lstStyle>
          <a:p>
            <a:pPr/>
            <a:r>
              <a:t>Information Radiators</a:t>
            </a:r>
          </a:p>
        </p:txBody>
      </p:sp>
      <p:sp>
        <p:nvSpPr>
          <p:cNvPr id="351" name="TextBox 3"/>
          <p:cNvSpPr txBox="1"/>
          <p:nvPr/>
        </p:nvSpPr>
        <p:spPr>
          <a:xfrm>
            <a:off x="10807040" y="9637476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  <p:grpSp>
        <p:nvGrpSpPr>
          <p:cNvPr id="357" name="Group 1"/>
          <p:cNvGrpSpPr/>
          <p:nvPr/>
        </p:nvGrpSpPr>
        <p:grpSpPr>
          <a:xfrm>
            <a:off x="2852067" y="1522565"/>
            <a:ext cx="2912444" cy="1730872"/>
            <a:chOff x="0" y="0"/>
            <a:chExt cx="2912442" cy="1730871"/>
          </a:xfrm>
        </p:grpSpPr>
        <p:grpSp>
          <p:nvGrpSpPr>
            <p:cNvPr id="355" name="Group 142"/>
            <p:cNvGrpSpPr/>
            <p:nvPr/>
          </p:nvGrpSpPr>
          <p:grpSpPr>
            <a:xfrm>
              <a:off x="0" y="0"/>
              <a:ext cx="2912443" cy="1573134"/>
              <a:chOff x="0" y="0"/>
              <a:chExt cx="2912442" cy="1573133"/>
            </a:xfrm>
          </p:grpSpPr>
          <p:sp>
            <p:nvSpPr>
              <p:cNvPr id="352" name="TextBox 151"/>
              <p:cNvSpPr txBox="1"/>
              <p:nvPr/>
            </p:nvSpPr>
            <p:spPr>
              <a:xfrm>
                <a:off x="101352" y="0"/>
                <a:ext cx="2750119" cy="1069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 cap="all" sz="6600">
                    <a:solidFill>
                      <a:srgbClr val="558ED5"/>
                    </a:solidFill>
                  </a:defRPr>
                </a:lvl1pPr>
              </a:lstStyle>
              <a:p>
                <a:pPr/>
                <a:r>
                  <a:t>Scrum</a:t>
                </a:r>
              </a:p>
            </p:txBody>
          </p:sp>
          <p:sp>
            <p:nvSpPr>
              <p:cNvPr id="353" name="TextBox 152"/>
              <p:cNvSpPr txBox="1"/>
              <p:nvPr/>
            </p:nvSpPr>
            <p:spPr>
              <a:xfrm>
                <a:off x="0" y="989568"/>
                <a:ext cx="2911448" cy="583566"/>
              </a:xfrm>
              <a:prstGeom prst="rect">
                <a:avLst/>
              </a:prstGeom>
              <a:gradFill flip="none" rotWithShape="1">
                <a:gsLst>
                  <a:gs pos="0">
                    <a:srgbClr val="FF953E"/>
                  </a:gs>
                  <a:gs pos="100000">
                    <a:schemeClr val="accent6">
                      <a:hueOff val="-456778"/>
                      <a:satOff val="8290"/>
                      <a:lumOff val="24503"/>
                    </a:schemeClr>
                  </a:gs>
                </a:gsLst>
                <a:lin ang="16200000" scaled="0"/>
              </a:gradFill>
              <a:ln w="9525" cap="flat">
                <a:solidFill>
                  <a:srgbClr val="F6924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1600">
                    <a:solidFill>
                      <a:srgbClr val="4A452A"/>
                    </a:solidFill>
                  </a:defRPr>
                </a:lvl1pPr>
              </a:lstStyle>
              <a:p>
                <a:pPr/>
                <a:r>
                  <a:t>The collaborative board game</a:t>
                </a:r>
              </a:p>
            </p:txBody>
          </p:sp>
          <p:sp>
            <p:nvSpPr>
              <p:cNvPr id="354" name="Rectangle 153"/>
              <p:cNvSpPr/>
              <p:nvPr/>
            </p:nvSpPr>
            <p:spPr>
              <a:xfrm>
                <a:off x="0" y="221921"/>
                <a:ext cx="2912443" cy="1133632"/>
              </a:xfrm>
              <a:prstGeom prst="rect">
                <a:avLst/>
              </a:prstGeom>
              <a:noFill/>
              <a:ln w="9525" cap="flat">
                <a:solidFill>
                  <a:srgbClr val="558ED5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56" name="TextBox 154"/>
            <p:cNvSpPr txBox="1"/>
            <p:nvPr/>
          </p:nvSpPr>
          <p:spPr>
            <a:xfrm>
              <a:off x="7667" y="1410831"/>
              <a:ext cx="2904776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700"/>
              </a:lvl1pPr>
            </a:lstStyle>
            <a:p>
              <a:pPr/>
              <a:r>
                <a:t>© 2016-2018 Tim Snyder &amp; Derek Lane, All Rights Reserved Worldwide.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Rectangle 4"/>
          <p:cNvGrpSpPr/>
          <p:nvPr/>
        </p:nvGrpSpPr>
        <p:grpSpPr>
          <a:xfrm>
            <a:off x="289207" y="182179"/>
            <a:ext cx="15012704" cy="535598"/>
            <a:chOff x="0" y="0"/>
            <a:chExt cx="15012702" cy="535597"/>
          </a:xfrm>
        </p:grpSpPr>
        <p:sp>
          <p:nvSpPr>
            <p:cNvPr id="359" name="Rectangle"/>
            <p:cNvSpPr/>
            <p:nvPr/>
          </p:nvSpPr>
          <p:spPr>
            <a:xfrm>
              <a:off x="-1" y="0"/>
              <a:ext cx="15012704" cy="535598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60" name="Sprint Backlog"/>
            <p:cNvSpPr txBox="1"/>
            <p:nvPr/>
          </p:nvSpPr>
          <p:spPr>
            <a:xfrm>
              <a:off x="-1" y="56979"/>
              <a:ext cx="15012704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cap="small" sz="2200"/>
              </a:lvl1pPr>
            </a:lstStyle>
            <a:p>
              <a:pPr/>
              <a:r>
                <a:t>Sprint Backlog</a:t>
              </a:r>
            </a:p>
          </p:txBody>
        </p:sp>
      </p:grpSp>
      <p:grpSp>
        <p:nvGrpSpPr>
          <p:cNvPr id="372" name="Group 2"/>
          <p:cNvGrpSpPr/>
          <p:nvPr/>
        </p:nvGrpSpPr>
        <p:grpSpPr>
          <a:xfrm>
            <a:off x="289207" y="811830"/>
            <a:ext cx="15012704" cy="8835740"/>
            <a:chOff x="0" y="0"/>
            <a:chExt cx="15012702" cy="8835738"/>
          </a:xfrm>
        </p:grpSpPr>
        <p:grpSp>
          <p:nvGrpSpPr>
            <p:cNvPr id="366" name="Group 1"/>
            <p:cNvGrpSpPr/>
            <p:nvPr/>
          </p:nvGrpSpPr>
          <p:grpSpPr>
            <a:xfrm>
              <a:off x="-1" y="0"/>
              <a:ext cx="15012704" cy="8835740"/>
              <a:chOff x="0" y="0"/>
              <a:chExt cx="15012702" cy="8835739"/>
            </a:xfrm>
          </p:grpSpPr>
          <p:sp>
            <p:nvSpPr>
              <p:cNvPr id="362" name="Rectangle 5"/>
              <p:cNvSpPr/>
              <p:nvPr/>
            </p:nvSpPr>
            <p:spPr>
              <a:xfrm>
                <a:off x="-1" y="0"/>
                <a:ext cx="15012704" cy="8835739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50800" dist="381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63" name="Straight Connector 6"/>
              <p:cNvSpPr/>
              <p:nvPr/>
            </p:nvSpPr>
            <p:spPr>
              <a:xfrm>
                <a:off x="2888063" y="0"/>
                <a:ext cx="26017" cy="8835740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4" name="Straight Connector 7"/>
              <p:cNvSpPr/>
              <p:nvPr/>
            </p:nvSpPr>
            <p:spPr>
              <a:xfrm>
                <a:off x="7654662" y="0"/>
                <a:ext cx="26017" cy="8835740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5" name="Straight Connector 8"/>
              <p:cNvSpPr/>
              <p:nvPr/>
            </p:nvSpPr>
            <p:spPr>
              <a:xfrm>
                <a:off x="10964130" y="0"/>
                <a:ext cx="26017" cy="8835740"/>
              </a:xfrm>
              <a:prstGeom prst="line">
                <a:avLst/>
              </a:prstGeom>
              <a:noFill/>
              <a:ln w="9525" cap="flat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67" name="Straight Connector 9"/>
            <p:cNvSpPr/>
            <p:nvPr/>
          </p:nvSpPr>
          <p:spPr>
            <a:xfrm>
              <a:off x="-1" y="642472"/>
              <a:ext cx="15012704" cy="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TextBox 10"/>
            <p:cNvSpPr txBox="1"/>
            <p:nvPr/>
          </p:nvSpPr>
          <p:spPr>
            <a:xfrm>
              <a:off x="0" y="26023"/>
              <a:ext cx="2914081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Backlog Items</a:t>
              </a:r>
            </a:p>
            <a:p>
              <a:pPr algn="ctr">
                <a:defRPr sz="1900">
                  <a:solidFill>
                    <a:srgbClr val="404040"/>
                  </a:solidFill>
                </a:defRPr>
              </a:pPr>
              <a:r>
                <a:t>In Scope this sprint</a:t>
              </a:r>
            </a:p>
          </p:txBody>
        </p:sp>
        <p:sp>
          <p:nvSpPr>
            <p:cNvPr id="369" name="TextBox 11"/>
            <p:cNvSpPr txBox="1"/>
            <p:nvPr/>
          </p:nvSpPr>
          <p:spPr>
            <a:xfrm>
              <a:off x="2888063" y="39324"/>
              <a:ext cx="47666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900">
                  <a:solidFill>
                    <a:srgbClr val="404040"/>
                  </a:solidFill>
                </a:defRPr>
              </a:lvl1pPr>
            </a:lstStyle>
            <a:p>
              <a:pPr/>
              <a:r>
                <a:t>Tasks Pending</a:t>
              </a:r>
            </a:p>
          </p:txBody>
        </p:sp>
        <p:sp>
          <p:nvSpPr>
            <p:cNvPr id="370" name="TextBox 12"/>
            <p:cNvSpPr txBox="1"/>
            <p:nvPr/>
          </p:nvSpPr>
          <p:spPr>
            <a:xfrm>
              <a:off x="7654662" y="26023"/>
              <a:ext cx="333548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900">
                  <a:solidFill>
                    <a:srgbClr val="404040"/>
                  </a:solidFill>
                </a:defRPr>
              </a:lvl1pPr>
            </a:lstStyle>
            <a:p>
              <a:pPr/>
              <a:r>
                <a:t>Tasks In Progress</a:t>
              </a:r>
            </a:p>
          </p:txBody>
        </p:sp>
        <p:sp>
          <p:nvSpPr>
            <p:cNvPr id="371" name="TextBox 13"/>
            <p:cNvSpPr txBox="1"/>
            <p:nvPr/>
          </p:nvSpPr>
          <p:spPr>
            <a:xfrm>
              <a:off x="11016170" y="12721"/>
              <a:ext cx="39965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900">
                  <a:solidFill>
                    <a:srgbClr val="404040"/>
                  </a:solidFill>
                </a:defRPr>
              </a:lvl1pPr>
            </a:lstStyle>
            <a:p>
              <a:pPr/>
              <a:r>
                <a:t>Tasks Done</a:t>
              </a:r>
            </a:p>
          </p:txBody>
        </p:sp>
      </p:grpSp>
      <p:sp>
        <p:nvSpPr>
          <p:cNvPr id="373" name="TextBox 3"/>
          <p:cNvSpPr txBox="1"/>
          <p:nvPr/>
        </p:nvSpPr>
        <p:spPr>
          <a:xfrm>
            <a:off x="10816952" y="9691334"/>
            <a:ext cx="51704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© 2016-2018 Tim Snyder &amp; Derek Lane, All Rights Reserved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73151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3151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73151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3151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