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100C7-32B0-458C-8D9B-E99962965F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63454FB-1A0E-42AC-AF1D-C0DCE7954EC9}">
      <dgm:prSet/>
      <dgm:spPr/>
      <dgm:t>
        <a:bodyPr/>
        <a:lstStyle/>
        <a:p>
          <a:r>
            <a:rPr lang="en-US" baseline="0"/>
            <a:t>Why forecast spending?</a:t>
          </a:r>
          <a:endParaRPr lang="en-US"/>
        </a:p>
      </dgm:t>
    </dgm:pt>
    <dgm:pt modelId="{DB353B17-250D-4CF6-A42D-ACE65ED532EF}" type="parTrans" cxnId="{7AD152D8-ED1A-4CC2-90A7-808B3290F90E}">
      <dgm:prSet/>
      <dgm:spPr/>
      <dgm:t>
        <a:bodyPr/>
        <a:lstStyle/>
        <a:p>
          <a:endParaRPr lang="en-US"/>
        </a:p>
      </dgm:t>
    </dgm:pt>
    <dgm:pt modelId="{F9511791-B4C1-4758-87F1-584C39199CB4}" type="sibTrans" cxnId="{7AD152D8-ED1A-4CC2-90A7-808B3290F90E}">
      <dgm:prSet/>
      <dgm:spPr/>
      <dgm:t>
        <a:bodyPr/>
        <a:lstStyle/>
        <a:p>
          <a:endParaRPr lang="en-US"/>
        </a:p>
      </dgm:t>
    </dgm:pt>
    <dgm:pt modelId="{143935E7-F545-4B48-BC5C-38E77F3DE172}">
      <dgm:prSet/>
      <dgm:spPr/>
      <dgm:t>
        <a:bodyPr/>
        <a:lstStyle/>
        <a:p>
          <a:r>
            <a:rPr lang="en-US" baseline="0"/>
            <a:t>Forecasts support business planning, marketing, budgeting.</a:t>
          </a:r>
          <a:endParaRPr lang="en-US"/>
        </a:p>
      </dgm:t>
    </dgm:pt>
    <dgm:pt modelId="{B1822B01-5F95-46B4-9105-55EEBAA32256}" type="parTrans" cxnId="{BCC2EA3A-20EC-4B11-AC2C-BB2FF2C1E7AE}">
      <dgm:prSet/>
      <dgm:spPr/>
      <dgm:t>
        <a:bodyPr/>
        <a:lstStyle/>
        <a:p>
          <a:endParaRPr lang="en-US"/>
        </a:p>
      </dgm:t>
    </dgm:pt>
    <dgm:pt modelId="{C11CC9C0-1985-4AFD-9430-4590CFA58E6E}" type="sibTrans" cxnId="{BCC2EA3A-20EC-4B11-AC2C-BB2FF2C1E7AE}">
      <dgm:prSet/>
      <dgm:spPr/>
      <dgm:t>
        <a:bodyPr/>
        <a:lstStyle/>
        <a:p>
          <a:endParaRPr lang="en-US"/>
        </a:p>
      </dgm:t>
    </dgm:pt>
    <dgm:pt modelId="{6A1E4AE8-CD91-4902-88E3-8328D5EAA660}">
      <dgm:prSet/>
      <dgm:spPr/>
      <dgm:t>
        <a:bodyPr/>
        <a:lstStyle/>
        <a:p>
          <a:r>
            <a:rPr lang="en-US" baseline="0"/>
            <a:t>Objective: Predict Total.Spend from Income.</a:t>
          </a:r>
          <a:endParaRPr lang="en-US"/>
        </a:p>
      </dgm:t>
    </dgm:pt>
    <dgm:pt modelId="{3FCC8C22-74D2-4270-A497-4F3175E37A9D}" type="parTrans" cxnId="{9C109F31-74EE-421D-AA49-D7C825BBDC53}">
      <dgm:prSet/>
      <dgm:spPr/>
      <dgm:t>
        <a:bodyPr/>
        <a:lstStyle/>
        <a:p>
          <a:endParaRPr lang="en-US"/>
        </a:p>
      </dgm:t>
    </dgm:pt>
    <dgm:pt modelId="{61ABB1D8-1622-4FEF-AFAE-26A4DE7C0994}" type="sibTrans" cxnId="{9C109F31-74EE-421D-AA49-D7C825BBDC53}">
      <dgm:prSet/>
      <dgm:spPr/>
      <dgm:t>
        <a:bodyPr/>
        <a:lstStyle/>
        <a:p>
          <a:endParaRPr lang="en-US"/>
        </a:p>
      </dgm:t>
    </dgm:pt>
    <dgm:pt modelId="{1B7588AB-B2C3-4FF0-A8AD-7CFA0DCDC20F}" type="pres">
      <dgm:prSet presAssocID="{AEB100C7-32B0-458C-8D9B-E99962965FB9}" presName="root" presStyleCnt="0">
        <dgm:presLayoutVars>
          <dgm:dir/>
          <dgm:resizeHandles val="exact"/>
        </dgm:presLayoutVars>
      </dgm:prSet>
      <dgm:spPr/>
    </dgm:pt>
    <dgm:pt modelId="{61C8A221-309A-44F2-AE40-B9C5076943B1}" type="pres">
      <dgm:prSet presAssocID="{463454FB-1A0E-42AC-AF1D-C0DCE7954EC9}" presName="compNode" presStyleCnt="0"/>
      <dgm:spPr/>
    </dgm:pt>
    <dgm:pt modelId="{BC61FF34-9F96-43FA-B694-99CA5ECE20E1}" type="pres">
      <dgm:prSet presAssocID="{463454FB-1A0E-42AC-AF1D-C0DCE7954EC9}" presName="bgRect" presStyleLbl="bgShp" presStyleIdx="0" presStyleCnt="3"/>
      <dgm:spPr/>
    </dgm:pt>
    <dgm:pt modelId="{1242AE69-33C9-4E11-92A6-4B822BAF86FE}" type="pres">
      <dgm:prSet presAssocID="{463454FB-1A0E-42AC-AF1D-C0DCE7954E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EF7CCB4-2E3B-46C5-A76F-5FB194ECF19A}" type="pres">
      <dgm:prSet presAssocID="{463454FB-1A0E-42AC-AF1D-C0DCE7954EC9}" presName="spaceRect" presStyleCnt="0"/>
      <dgm:spPr/>
    </dgm:pt>
    <dgm:pt modelId="{81B7AFFB-2C11-476F-BBB4-C671FB173509}" type="pres">
      <dgm:prSet presAssocID="{463454FB-1A0E-42AC-AF1D-C0DCE7954EC9}" presName="parTx" presStyleLbl="revTx" presStyleIdx="0" presStyleCnt="3">
        <dgm:presLayoutVars>
          <dgm:chMax val="0"/>
          <dgm:chPref val="0"/>
        </dgm:presLayoutVars>
      </dgm:prSet>
      <dgm:spPr/>
    </dgm:pt>
    <dgm:pt modelId="{7454EE42-644C-4BBE-B669-0E84E8915279}" type="pres">
      <dgm:prSet presAssocID="{F9511791-B4C1-4758-87F1-584C39199CB4}" presName="sibTrans" presStyleCnt="0"/>
      <dgm:spPr/>
    </dgm:pt>
    <dgm:pt modelId="{DAD3F2D6-DCD5-417D-95B5-A051D1D57417}" type="pres">
      <dgm:prSet presAssocID="{143935E7-F545-4B48-BC5C-38E77F3DE172}" presName="compNode" presStyleCnt="0"/>
      <dgm:spPr/>
    </dgm:pt>
    <dgm:pt modelId="{38EA8941-1DBB-4D8E-B80B-B9030E586831}" type="pres">
      <dgm:prSet presAssocID="{143935E7-F545-4B48-BC5C-38E77F3DE172}" presName="bgRect" presStyleLbl="bgShp" presStyleIdx="1" presStyleCnt="3"/>
      <dgm:spPr/>
    </dgm:pt>
    <dgm:pt modelId="{4AEC14CE-9072-497C-8B77-7E06C2AC45F8}" type="pres">
      <dgm:prSet presAssocID="{143935E7-F545-4B48-BC5C-38E77F3DE1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2FC6FAD-A6BE-4AD1-BD39-56D9D6BB9527}" type="pres">
      <dgm:prSet presAssocID="{143935E7-F545-4B48-BC5C-38E77F3DE172}" presName="spaceRect" presStyleCnt="0"/>
      <dgm:spPr/>
    </dgm:pt>
    <dgm:pt modelId="{E1B5DBFF-73BA-45C3-AAF3-DA0C2A40D200}" type="pres">
      <dgm:prSet presAssocID="{143935E7-F545-4B48-BC5C-38E77F3DE172}" presName="parTx" presStyleLbl="revTx" presStyleIdx="1" presStyleCnt="3">
        <dgm:presLayoutVars>
          <dgm:chMax val="0"/>
          <dgm:chPref val="0"/>
        </dgm:presLayoutVars>
      </dgm:prSet>
      <dgm:spPr/>
    </dgm:pt>
    <dgm:pt modelId="{DEA387FC-CB7D-44FF-9F4C-4DFB1138166D}" type="pres">
      <dgm:prSet presAssocID="{C11CC9C0-1985-4AFD-9430-4590CFA58E6E}" presName="sibTrans" presStyleCnt="0"/>
      <dgm:spPr/>
    </dgm:pt>
    <dgm:pt modelId="{B6681CF9-9EC0-4053-A203-20CD3A9AE5E8}" type="pres">
      <dgm:prSet presAssocID="{6A1E4AE8-CD91-4902-88E3-8328D5EAA660}" presName="compNode" presStyleCnt="0"/>
      <dgm:spPr/>
    </dgm:pt>
    <dgm:pt modelId="{B5BDECFC-BFCB-4557-AAA1-DDF3149CC3D3}" type="pres">
      <dgm:prSet presAssocID="{6A1E4AE8-CD91-4902-88E3-8328D5EAA660}" presName="bgRect" presStyleLbl="bgShp" presStyleIdx="2" presStyleCnt="3"/>
      <dgm:spPr/>
    </dgm:pt>
    <dgm:pt modelId="{AC81A7FB-395A-48CF-9832-2671F95CBC94}" type="pres">
      <dgm:prSet presAssocID="{6A1E4AE8-CD91-4902-88E3-8328D5EAA6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C0EB9A47-E371-4AA9-A5E1-AC3B5703043D}" type="pres">
      <dgm:prSet presAssocID="{6A1E4AE8-CD91-4902-88E3-8328D5EAA660}" presName="spaceRect" presStyleCnt="0"/>
      <dgm:spPr/>
    </dgm:pt>
    <dgm:pt modelId="{9D73E13A-C9E8-4DC8-9712-33E70313A88B}" type="pres">
      <dgm:prSet presAssocID="{6A1E4AE8-CD91-4902-88E3-8328D5EAA6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EDEE09-22D4-4F02-B898-C0EF8701FBE0}" type="presOf" srcId="{463454FB-1A0E-42AC-AF1D-C0DCE7954EC9}" destId="{81B7AFFB-2C11-476F-BBB4-C671FB173509}" srcOrd="0" destOrd="0" presId="urn:microsoft.com/office/officeart/2018/2/layout/IconVerticalSolidList"/>
    <dgm:cxn modelId="{9C109F31-74EE-421D-AA49-D7C825BBDC53}" srcId="{AEB100C7-32B0-458C-8D9B-E99962965FB9}" destId="{6A1E4AE8-CD91-4902-88E3-8328D5EAA660}" srcOrd="2" destOrd="0" parTransId="{3FCC8C22-74D2-4270-A497-4F3175E37A9D}" sibTransId="{61ABB1D8-1622-4FEF-AFAE-26A4DE7C0994}"/>
    <dgm:cxn modelId="{BCC2EA3A-20EC-4B11-AC2C-BB2FF2C1E7AE}" srcId="{AEB100C7-32B0-458C-8D9B-E99962965FB9}" destId="{143935E7-F545-4B48-BC5C-38E77F3DE172}" srcOrd="1" destOrd="0" parTransId="{B1822B01-5F95-46B4-9105-55EEBAA32256}" sibTransId="{C11CC9C0-1985-4AFD-9430-4590CFA58E6E}"/>
    <dgm:cxn modelId="{431C615F-A04C-426E-9F60-FF2D4165131E}" type="presOf" srcId="{143935E7-F545-4B48-BC5C-38E77F3DE172}" destId="{E1B5DBFF-73BA-45C3-AAF3-DA0C2A40D200}" srcOrd="0" destOrd="0" presId="urn:microsoft.com/office/officeart/2018/2/layout/IconVerticalSolidList"/>
    <dgm:cxn modelId="{C8DFECA6-F532-4167-B87F-4536A4005B04}" type="presOf" srcId="{6A1E4AE8-CD91-4902-88E3-8328D5EAA660}" destId="{9D73E13A-C9E8-4DC8-9712-33E70313A88B}" srcOrd="0" destOrd="0" presId="urn:microsoft.com/office/officeart/2018/2/layout/IconVerticalSolidList"/>
    <dgm:cxn modelId="{7AD152D8-ED1A-4CC2-90A7-808B3290F90E}" srcId="{AEB100C7-32B0-458C-8D9B-E99962965FB9}" destId="{463454FB-1A0E-42AC-AF1D-C0DCE7954EC9}" srcOrd="0" destOrd="0" parTransId="{DB353B17-250D-4CF6-A42D-ACE65ED532EF}" sibTransId="{F9511791-B4C1-4758-87F1-584C39199CB4}"/>
    <dgm:cxn modelId="{2F1518E3-E1DE-4AFF-A364-B55D68F1670A}" type="presOf" srcId="{AEB100C7-32B0-458C-8D9B-E99962965FB9}" destId="{1B7588AB-B2C3-4FF0-A8AD-7CFA0DCDC20F}" srcOrd="0" destOrd="0" presId="urn:microsoft.com/office/officeart/2018/2/layout/IconVerticalSolidList"/>
    <dgm:cxn modelId="{D17905EC-7B55-4BCA-8A8F-ADBF9860F7C5}" type="presParOf" srcId="{1B7588AB-B2C3-4FF0-A8AD-7CFA0DCDC20F}" destId="{61C8A221-309A-44F2-AE40-B9C5076943B1}" srcOrd="0" destOrd="0" presId="urn:microsoft.com/office/officeart/2018/2/layout/IconVerticalSolidList"/>
    <dgm:cxn modelId="{2BEE7B41-FF05-4D2F-90F3-52A7DD0601CF}" type="presParOf" srcId="{61C8A221-309A-44F2-AE40-B9C5076943B1}" destId="{BC61FF34-9F96-43FA-B694-99CA5ECE20E1}" srcOrd="0" destOrd="0" presId="urn:microsoft.com/office/officeart/2018/2/layout/IconVerticalSolidList"/>
    <dgm:cxn modelId="{0893F062-15DB-4DFB-A6DF-3B7B8D0C1867}" type="presParOf" srcId="{61C8A221-309A-44F2-AE40-B9C5076943B1}" destId="{1242AE69-33C9-4E11-92A6-4B822BAF86FE}" srcOrd="1" destOrd="0" presId="urn:microsoft.com/office/officeart/2018/2/layout/IconVerticalSolidList"/>
    <dgm:cxn modelId="{78661CF8-BAB7-43F2-A8ED-F622EB468DFB}" type="presParOf" srcId="{61C8A221-309A-44F2-AE40-B9C5076943B1}" destId="{5EF7CCB4-2E3B-46C5-A76F-5FB194ECF19A}" srcOrd="2" destOrd="0" presId="urn:microsoft.com/office/officeart/2018/2/layout/IconVerticalSolidList"/>
    <dgm:cxn modelId="{8731C3B6-D238-486E-B965-4990C42A2DBD}" type="presParOf" srcId="{61C8A221-309A-44F2-AE40-B9C5076943B1}" destId="{81B7AFFB-2C11-476F-BBB4-C671FB173509}" srcOrd="3" destOrd="0" presId="urn:microsoft.com/office/officeart/2018/2/layout/IconVerticalSolidList"/>
    <dgm:cxn modelId="{E6B45647-994E-4AAC-9AD3-9B198F4175C7}" type="presParOf" srcId="{1B7588AB-B2C3-4FF0-A8AD-7CFA0DCDC20F}" destId="{7454EE42-644C-4BBE-B669-0E84E8915279}" srcOrd="1" destOrd="0" presId="urn:microsoft.com/office/officeart/2018/2/layout/IconVerticalSolidList"/>
    <dgm:cxn modelId="{2A21C628-0161-4F26-A7E5-086F47DF9CFD}" type="presParOf" srcId="{1B7588AB-B2C3-4FF0-A8AD-7CFA0DCDC20F}" destId="{DAD3F2D6-DCD5-417D-95B5-A051D1D57417}" srcOrd="2" destOrd="0" presId="urn:microsoft.com/office/officeart/2018/2/layout/IconVerticalSolidList"/>
    <dgm:cxn modelId="{2F79259D-777D-4A09-8DFE-9DFC0A5A28AF}" type="presParOf" srcId="{DAD3F2D6-DCD5-417D-95B5-A051D1D57417}" destId="{38EA8941-1DBB-4D8E-B80B-B9030E586831}" srcOrd="0" destOrd="0" presId="urn:microsoft.com/office/officeart/2018/2/layout/IconVerticalSolidList"/>
    <dgm:cxn modelId="{E36A29D2-6857-4D1A-BD7B-9E6F55946F45}" type="presParOf" srcId="{DAD3F2D6-DCD5-417D-95B5-A051D1D57417}" destId="{4AEC14CE-9072-497C-8B77-7E06C2AC45F8}" srcOrd="1" destOrd="0" presId="urn:microsoft.com/office/officeart/2018/2/layout/IconVerticalSolidList"/>
    <dgm:cxn modelId="{C95198FB-CA3C-44BF-9678-C0C425CC5DF0}" type="presParOf" srcId="{DAD3F2D6-DCD5-417D-95B5-A051D1D57417}" destId="{F2FC6FAD-A6BE-4AD1-BD39-56D9D6BB9527}" srcOrd="2" destOrd="0" presId="urn:microsoft.com/office/officeart/2018/2/layout/IconVerticalSolidList"/>
    <dgm:cxn modelId="{9A1AB415-FB27-499C-B461-1BB5200E20F2}" type="presParOf" srcId="{DAD3F2D6-DCD5-417D-95B5-A051D1D57417}" destId="{E1B5DBFF-73BA-45C3-AAF3-DA0C2A40D200}" srcOrd="3" destOrd="0" presId="urn:microsoft.com/office/officeart/2018/2/layout/IconVerticalSolidList"/>
    <dgm:cxn modelId="{FEBBF44C-919B-4AA2-9B41-131C5132F7AB}" type="presParOf" srcId="{1B7588AB-B2C3-4FF0-A8AD-7CFA0DCDC20F}" destId="{DEA387FC-CB7D-44FF-9F4C-4DFB1138166D}" srcOrd="3" destOrd="0" presId="urn:microsoft.com/office/officeart/2018/2/layout/IconVerticalSolidList"/>
    <dgm:cxn modelId="{234D70C3-C28D-4E53-A9E1-C65A7540773D}" type="presParOf" srcId="{1B7588AB-B2C3-4FF0-A8AD-7CFA0DCDC20F}" destId="{B6681CF9-9EC0-4053-A203-20CD3A9AE5E8}" srcOrd="4" destOrd="0" presId="urn:microsoft.com/office/officeart/2018/2/layout/IconVerticalSolidList"/>
    <dgm:cxn modelId="{96AB2F8A-E1E9-42C6-BC70-6648FB632416}" type="presParOf" srcId="{B6681CF9-9EC0-4053-A203-20CD3A9AE5E8}" destId="{B5BDECFC-BFCB-4557-AAA1-DDF3149CC3D3}" srcOrd="0" destOrd="0" presId="urn:microsoft.com/office/officeart/2018/2/layout/IconVerticalSolidList"/>
    <dgm:cxn modelId="{94D96282-1370-4564-A5C0-436949C3FF10}" type="presParOf" srcId="{B6681CF9-9EC0-4053-A203-20CD3A9AE5E8}" destId="{AC81A7FB-395A-48CF-9832-2671F95CBC94}" srcOrd="1" destOrd="0" presId="urn:microsoft.com/office/officeart/2018/2/layout/IconVerticalSolidList"/>
    <dgm:cxn modelId="{8484BB1C-FF23-4A22-8E09-9DA49E23115A}" type="presParOf" srcId="{B6681CF9-9EC0-4053-A203-20CD3A9AE5E8}" destId="{C0EB9A47-E371-4AA9-A5E1-AC3B5703043D}" srcOrd="2" destOrd="0" presId="urn:microsoft.com/office/officeart/2018/2/layout/IconVerticalSolidList"/>
    <dgm:cxn modelId="{A3CC398D-D2CA-49E4-ADFB-B63FA1D4A848}" type="presParOf" srcId="{B6681CF9-9EC0-4053-A203-20CD3A9AE5E8}" destId="{9D73E13A-C9E8-4DC8-9712-33E70313A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FF34-9F96-43FA-B694-99CA5ECE20E1}">
      <dsp:nvSpPr>
        <dsp:cNvPr id="0" name=""/>
        <dsp:cNvSpPr/>
      </dsp:nvSpPr>
      <dsp:spPr>
        <a:xfrm>
          <a:off x="0" y="6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2AE69-33C9-4E11-92A6-4B822BAF86FE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7AFFB-2C11-476F-BBB4-C671FB173509}">
      <dsp:nvSpPr>
        <dsp:cNvPr id="0" name=""/>
        <dsp:cNvSpPr/>
      </dsp:nvSpPr>
      <dsp:spPr>
        <a:xfrm>
          <a:off x="1840237" y="6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Why forecast spending?</a:t>
          </a:r>
          <a:endParaRPr lang="en-US" sz="2400" kern="1200"/>
        </a:p>
      </dsp:txBody>
      <dsp:txXfrm>
        <a:off x="1840237" y="680"/>
        <a:ext cx="3039490" cy="1593279"/>
      </dsp:txXfrm>
    </dsp:sp>
    <dsp:sp modelId="{38EA8941-1DBB-4D8E-B80B-B9030E586831}">
      <dsp:nvSpPr>
        <dsp:cNvPr id="0" name=""/>
        <dsp:cNvSpPr/>
      </dsp:nvSpPr>
      <dsp:spPr>
        <a:xfrm>
          <a:off x="0" y="19922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14CE-9072-497C-8B77-7E06C2AC45F8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5DBFF-73BA-45C3-AAF3-DA0C2A40D200}">
      <dsp:nvSpPr>
        <dsp:cNvPr id="0" name=""/>
        <dsp:cNvSpPr/>
      </dsp:nvSpPr>
      <dsp:spPr>
        <a:xfrm>
          <a:off x="1840237" y="19922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Forecasts support business planning, marketing, budgeting.</a:t>
          </a:r>
          <a:endParaRPr lang="en-US" sz="2400" kern="1200"/>
        </a:p>
      </dsp:txBody>
      <dsp:txXfrm>
        <a:off x="1840237" y="1992280"/>
        <a:ext cx="3039490" cy="1593279"/>
      </dsp:txXfrm>
    </dsp:sp>
    <dsp:sp modelId="{B5BDECFC-BFCB-4557-AAA1-DDF3149CC3D3}">
      <dsp:nvSpPr>
        <dsp:cNvPr id="0" name=""/>
        <dsp:cNvSpPr/>
      </dsp:nvSpPr>
      <dsp:spPr>
        <a:xfrm>
          <a:off x="0" y="3983879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1A7FB-395A-48CF-9832-2671F95CBC9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3E13A-C9E8-4DC8-9712-33E70313A88B}">
      <dsp:nvSpPr>
        <dsp:cNvPr id="0" name=""/>
        <dsp:cNvSpPr/>
      </dsp:nvSpPr>
      <dsp:spPr>
        <a:xfrm>
          <a:off x="1840237" y="3983879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Objective: Predict Total.Spend from Income.</a:t>
          </a:r>
          <a:endParaRPr lang="en-US" sz="2400" kern="1200"/>
        </a:p>
      </dsp:txBody>
      <dsp:txXfrm>
        <a:off x="1840237" y="3983879"/>
        <a:ext cx="3039490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729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380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6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2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7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ynhphan.shinyapps.io/FinalProject202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891" y="1480930"/>
            <a:ext cx="3975854" cy="3254321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Time Series Forecasting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893" y="4804850"/>
            <a:ext cx="3963657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300" dirty="0"/>
              <a:t>Forecasting Customer Spend Based on Income Trends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300" dirty="0"/>
              <a:t>Quynh Phan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300" dirty="0"/>
              <a:t>May 4, 2025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7BE2FAD4-41EF-4891-BB64-40D5E049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9256" y="1765691"/>
            <a:ext cx="2561710" cy="2561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Purpose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B511A-615D-4E1E-2C86-01C097ADF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39133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marketing dataset, created time series dataset with </a:t>
            </a:r>
            <a:r>
              <a:rPr dirty="0"/>
              <a:t> 100 monthly records (2010–2018)</a:t>
            </a:r>
          </a:p>
          <a:p>
            <a:r>
              <a:rPr dirty="0"/>
              <a:t>Variables: Date, Total</a:t>
            </a:r>
            <a:r>
              <a:rPr lang="en-US" dirty="0"/>
              <a:t> </a:t>
            </a:r>
            <a:r>
              <a:rPr dirty="0"/>
              <a:t>Spend, Income</a:t>
            </a:r>
          </a:p>
          <a:p>
            <a:r>
              <a:rPr dirty="0"/>
              <a:t>Applied log transformation</a:t>
            </a:r>
          </a:p>
          <a:p>
            <a:r>
              <a:rPr dirty="0"/>
              <a:t>Created scenarios</a:t>
            </a:r>
            <a:r>
              <a:rPr lang="en-US" dirty="0"/>
              <a:t> for forecasting</a:t>
            </a:r>
          </a:p>
          <a:p>
            <a:pPr lvl="1"/>
            <a:r>
              <a:rPr lang="en-US" dirty="0"/>
              <a:t>A</a:t>
            </a:r>
            <a:r>
              <a:rPr dirty="0"/>
              <a:t>verage income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dirty="0"/>
              <a:t>xtreme income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TSLM (Time Series Linear Model)</a:t>
            </a:r>
          </a:p>
          <a:p>
            <a:r>
              <a:rPr dirty="0"/>
              <a:t>Forecasted future values under both scenarios</a:t>
            </a:r>
          </a:p>
          <a:p>
            <a:r>
              <a:rPr dirty="0"/>
              <a:t>Outputs include AIC, BIC, R², and visual forecasts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UI includes:</a:t>
            </a:r>
          </a:p>
          <a:p>
            <a:pPr marL="0" indent="0">
              <a:buNone/>
            </a:pPr>
            <a:r>
              <a:rPr dirty="0"/>
              <a:t>    - Dropdown for raw/log forecasts</a:t>
            </a:r>
          </a:p>
          <a:p>
            <a:pPr marL="0" indent="0">
              <a:buNone/>
            </a:pPr>
            <a:r>
              <a:rPr dirty="0"/>
              <a:t>   - Plot of predicted spending</a:t>
            </a:r>
          </a:p>
          <a:p>
            <a:pPr marL="0" indent="0">
              <a:buNone/>
            </a:pPr>
            <a:r>
              <a:rPr dirty="0"/>
              <a:t>   - Transposed summary table (R², AIC, BIC,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Summary: Interactive, informative app</a:t>
            </a:r>
          </a:p>
          <a:p>
            <a:r>
              <a:rPr dirty="0"/>
              <a:t>Future work: Use real data, add user-defined income input</a:t>
            </a:r>
          </a:p>
          <a:p>
            <a:r>
              <a:rPr dirty="0"/>
              <a:t>Access: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https://quynhphan.shinyapps.io/FinalProject2025/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</TotalTime>
  <Words>174</Words>
  <Application>Microsoft Macintosh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Time Series Forecasting App</vt:lpstr>
      <vt:lpstr>Purpose &amp; Motivation</vt:lpstr>
      <vt:lpstr>Data &amp; Processing</vt:lpstr>
      <vt:lpstr>Modeling Approach</vt:lpstr>
      <vt:lpstr>App Features</vt:lpstr>
      <vt:lpstr>Summary &amp;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Phan, Quynh</cp:lastModifiedBy>
  <cp:revision>4</cp:revision>
  <dcterms:created xsi:type="dcterms:W3CDTF">2013-01-27T09:14:16Z</dcterms:created>
  <dcterms:modified xsi:type="dcterms:W3CDTF">2025-05-05T00:09:46Z</dcterms:modified>
  <cp:category/>
</cp:coreProperties>
</file>