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 = .75</a:t>
            </a:r>
          </a:p>
          <a:p>
            <a:pPr/>
            <a:r>
              <a:t>Test statistic = 7/12</a:t>
            </a:r>
          </a:p>
          <a:p>
            <a:pPr/>
            <a:r>
              <a:t>mean(abs(simulated_xbars-p)&gt;=abs(7/12-p))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num_more_extreme = (abs(mean_diff)&gt;=abs(test_stat))%&gt;%count( )</a:t>
            </a:r>
          </a:p>
          <a:p>
            <a:pPr/>
            <a:r>
              <a:t>num_more_extreme/repetitions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Quin Xie, Oct 7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Quin Xie, Oct 7</a:t>
            </a:r>
          </a:p>
        </p:txBody>
      </p:sp>
      <p:sp>
        <p:nvSpPr>
          <p:cNvPr id="152" name="Week 4 Tutoria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4 Tutorial</a:t>
            </a:r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Vocabulary of the week"/>
          <p:cNvSpPr txBox="1"/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  <a:r>
              <a:t>Vocabulary of the week</a:t>
            </a:r>
          </a:p>
        </p:txBody>
      </p:sp>
      <p:sp>
        <p:nvSpPr>
          <p:cNvPr id="156" name="Slide Subtitle"/>
          <p:cNvSpPr txBox="1"/>
          <p:nvPr>
            <p:ph type="body" idx="21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</a:p>
        </p:txBody>
      </p:sp>
      <p:sp>
        <p:nvSpPr>
          <p:cNvPr id="157" name="Population: complete collection of individuals we’re interested in (for whom we do not necessarily have access to the data)…"/>
          <p:cNvSpPr txBox="1"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585215" indent="-585215" defTabSz="2340805">
              <a:spcBef>
                <a:spcPts val="4300"/>
              </a:spcBef>
              <a:defRPr sz="4608"/>
            </a:pPr>
            <a:r>
              <a:t>Population: complete collection of individuals we’re interested in (for whom we do not necessarily have access to the data)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Sample: a subset of population for which we have data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Parameter: a number that describes the </a:t>
            </a:r>
            <a:r>
              <a:rPr b="1"/>
              <a:t>population</a:t>
            </a:r>
            <a:r>
              <a:t>. It’s the “true” value that we’re interested in.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Statistic: a number that describes the </a:t>
            </a:r>
            <a:r>
              <a:rPr b="1"/>
              <a:t>sample </a:t>
            </a:r>
            <a:r>
              <a:t>(e.g. sample mean/median/variance/proportion). It will likely change from sample to sample.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Statistical inference:</a:t>
            </a:r>
            <a:r>
              <a:rPr b="1"/>
              <a:t> </a:t>
            </a:r>
            <a:r>
              <a:t>the process of coming to conclusions or decisions based on statistical information (i.e. information subject to randomness and uncertainty). </a:t>
            </a:r>
          </a:p>
        </p:txBody>
      </p:sp>
      <p:sp>
        <p:nvSpPr>
          <p:cNvPr id="158" name="Population"/>
          <p:cNvSpPr/>
          <p:nvPr/>
        </p:nvSpPr>
        <p:spPr>
          <a:xfrm>
            <a:off x="875679" y="3447196"/>
            <a:ext cx="22632642" cy="909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Population</a:t>
            </a:r>
          </a:p>
        </p:txBody>
      </p:sp>
      <p:sp>
        <p:nvSpPr>
          <p:cNvPr id="159" name="Sample"/>
          <p:cNvSpPr/>
          <p:nvPr/>
        </p:nvSpPr>
        <p:spPr>
          <a:xfrm>
            <a:off x="875679" y="5917059"/>
            <a:ext cx="22632642" cy="657567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Sample</a:t>
            </a:r>
          </a:p>
        </p:txBody>
      </p:sp>
      <p:sp>
        <p:nvSpPr>
          <p:cNvPr id="160" name="Parameter"/>
          <p:cNvSpPr/>
          <p:nvPr/>
        </p:nvSpPr>
        <p:spPr>
          <a:xfrm>
            <a:off x="875679" y="7304868"/>
            <a:ext cx="22632642" cy="53075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Parameter</a:t>
            </a:r>
          </a:p>
        </p:txBody>
      </p:sp>
      <p:sp>
        <p:nvSpPr>
          <p:cNvPr id="161" name="Statistic"/>
          <p:cNvSpPr/>
          <p:nvPr/>
        </p:nvSpPr>
        <p:spPr>
          <a:xfrm>
            <a:off x="875679" y="8991606"/>
            <a:ext cx="22632642" cy="35968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Statistic</a:t>
            </a:r>
          </a:p>
        </p:txBody>
      </p:sp>
      <p:sp>
        <p:nvSpPr>
          <p:cNvPr id="162" name="Statistical inference"/>
          <p:cNvSpPr/>
          <p:nvPr/>
        </p:nvSpPr>
        <p:spPr>
          <a:xfrm>
            <a:off x="875679" y="10731999"/>
            <a:ext cx="22632642" cy="19043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Statistical inference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" grpId="4"/>
      <p:bldP build="whole" bldLvl="1" animBg="1" rev="0" advAuto="0" spid="162" grpId="5"/>
      <p:bldP build="whole" bldLvl="1" animBg="1" rev="0" advAuto="0" spid="160" grpId="3"/>
      <p:bldP build="whole" bldLvl="1" animBg="1" rev="0" advAuto="0" spid="159" grpId="2"/>
      <p:bldP build="whole" bldLvl="1" animBg="1" rev="0" advAuto="0" spid="15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Vocabulary of the week"/>
          <p:cNvSpPr txBox="1"/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  <a:r>
              <a:t>Vocabulary of the week</a:t>
            </a:r>
          </a:p>
        </p:txBody>
      </p:sp>
      <p:sp>
        <p:nvSpPr>
          <p:cNvPr id="165" name="Slide Subtitle"/>
          <p:cNvSpPr txBox="1"/>
          <p:nvPr>
            <p:ph type="body" idx="21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</a:p>
        </p:txBody>
      </p:sp>
      <p:sp>
        <p:nvSpPr>
          <p:cNvPr id="166" name="Test statistic: a special statistic that helps us decide whether the data is compatible with H0…"/>
          <p:cNvSpPr txBox="1"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  <a:r>
              <a:t>Test statistic: a special </a:t>
            </a:r>
            <a:r>
              <a:rPr b="1"/>
              <a:t>statistic</a:t>
            </a:r>
            <a:r>
              <a:t> that helps us decide whether the data is compatible with H0</a:t>
            </a:r>
          </a:p>
          <a:p>
            <a:pPr/>
            <a:r>
              <a:t>Sampling distribution: the distribution of </a:t>
            </a:r>
            <a:r>
              <a:rPr b="1"/>
              <a:t>statistic</a:t>
            </a:r>
            <a:r>
              <a:t> values taken for all possible samples of the same size (n) from the populaiton</a:t>
            </a:r>
          </a:p>
          <a:p>
            <a:pPr/>
            <a:r>
              <a:t>P value: The probability of observing a test statistic that is as or more extreme than the one we got if the NULL Hypothesis is actually TRUE</a:t>
            </a:r>
          </a:p>
        </p:txBody>
      </p:sp>
      <p:sp>
        <p:nvSpPr>
          <p:cNvPr id="167" name="Test  statistic"/>
          <p:cNvSpPr/>
          <p:nvPr/>
        </p:nvSpPr>
        <p:spPr>
          <a:xfrm>
            <a:off x="875679" y="3447196"/>
            <a:ext cx="22632642" cy="909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Test  statistic</a:t>
            </a:r>
          </a:p>
        </p:txBody>
      </p:sp>
      <p:sp>
        <p:nvSpPr>
          <p:cNvPr id="168" name="Sampling distribution"/>
          <p:cNvSpPr/>
          <p:nvPr/>
        </p:nvSpPr>
        <p:spPr>
          <a:xfrm>
            <a:off x="875679" y="6165177"/>
            <a:ext cx="22632642" cy="657567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Sampling distribution</a:t>
            </a:r>
          </a:p>
        </p:txBody>
      </p:sp>
      <p:sp>
        <p:nvSpPr>
          <p:cNvPr id="169" name="P value"/>
          <p:cNvSpPr/>
          <p:nvPr/>
        </p:nvSpPr>
        <p:spPr>
          <a:xfrm>
            <a:off x="875679" y="7799252"/>
            <a:ext cx="22632642" cy="47413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2"/>
      <p:bldP build="whole" bldLvl="1" animBg="1" rev="0" advAuto="0" spid="167" grpId="1"/>
      <p:bldP build="whole" bldLvl="1" animBg="1" rev="0" advAuto="0" spid="169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xample hypothesis 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hypothesis test</a:t>
            </a:r>
          </a:p>
        </p:txBody>
      </p:sp>
      <p:sp>
        <p:nvSpPr>
          <p:cNvPr id="17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A survey conducted with a random sample of 12 students. They were asked if they were currently living in Toronto or not and how long it took them to travel to the place they/their family usually purchases groceries, using whatever travel method they usua"/>
          <p:cNvSpPr txBox="1"/>
          <p:nvPr>
            <p:ph type="body" sz="half" idx="1"/>
          </p:nvPr>
        </p:nvSpPr>
        <p:spPr>
          <a:xfrm>
            <a:off x="1206500" y="4248504"/>
            <a:ext cx="9686629" cy="8256012"/>
          </a:xfrm>
          <a:prstGeom prst="rect">
            <a:avLst/>
          </a:prstGeom>
        </p:spPr>
        <p:txBody>
          <a:bodyPr/>
          <a:lstStyle/>
          <a:p>
            <a:pPr/>
            <a:r>
              <a:t>A survey conducted with a random sample of 12 students. They were asked if they were currently living in Toronto or not and how long it took them to travel to the place they/their family usually purchases groceries, using whatever travel method they usually used to get there.</a:t>
            </a:r>
          </a:p>
        </p:txBody>
      </p:sp>
      <p:graphicFrame>
        <p:nvGraphicFramePr>
          <p:cNvPr id="174" name="Table"/>
          <p:cNvGraphicFramePr/>
          <p:nvPr/>
        </p:nvGraphicFramePr>
        <p:xfrm>
          <a:off x="11915694" y="3863421"/>
          <a:ext cx="10985501" cy="82560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57600"/>
                <a:gridCol w="3657600"/>
                <a:gridCol w="3657600"/>
              </a:tblGrid>
              <a:tr h="63410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Location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Travel Time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410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Toronto    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410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 Not Toronto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410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 Not Toronto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410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 Toronto   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410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 Toronto   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410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 Toronto   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410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 Not Toronto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410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 Toronto   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410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 Not Toronto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410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 Toronto   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410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 Not Toronto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410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 Toronto   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re 75% of the students taking STA490 this semester living in Toronto?"/>
          <p:cNvSpPr txBox="1"/>
          <p:nvPr>
            <p:ph type="body" idx="21"/>
          </p:nvPr>
        </p:nvSpPr>
        <p:spPr>
          <a:xfrm>
            <a:off x="1206500" y="1328692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67715">
              <a:defRPr sz="5115"/>
            </a:lvl1pPr>
          </a:lstStyle>
          <a:p>
            <a:pPr/>
            <a:r>
              <a:t>Are 75% of the students taking STA490 this semester living in Toronto?</a:t>
            </a:r>
          </a:p>
        </p:txBody>
      </p:sp>
      <p:sp>
        <p:nvSpPr>
          <p:cNvPr id="177" name="State the NULL Hypothesis…"/>
          <p:cNvSpPr txBox="1"/>
          <p:nvPr>
            <p:ph type="body" idx="1"/>
          </p:nvPr>
        </p:nvSpPr>
        <p:spPr>
          <a:xfrm>
            <a:off x="1206500" y="3722059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State the NULL Hypothesis</a:t>
            </a:r>
          </a:p>
          <a:p>
            <a:pPr/>
            <a:r>
              <a:t>Set an α-significance level</a:t>
            </a:r>
          </a:p>
          <a:p>
            <a:pPr/>
            <a:r>
              <a:t>For the sample size n of the observed test statistic : simulate the Sampling Distribution assuming the NULL Hypothesis is TRUE</a:t>
            </a:r>
          </a:p>
          <a:p>
            <a:pPr/>
            <a:r>
              <a:t>Compute the p-value of the observed test statistic</a:t>
            </a:r>
          </a:p>
          <a:p>
            <a:pPr/>
            <a:r>
              <a:t> Make a conclusion (based on the strength of evidence against H0)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o students who live in Toronto have the same average travel time to their local supermarket as student who don't live in Toronto?"/>
          <p:cNvSpPr txBox="1"/>
          <p:nvPr>
            <p:ph type="body" idx="21"/>
          </p:nvPr>
        </p:nvSpPr>
        <p:spPr>
          <a:xfrm>
            <a:off x="1206500" y="1083459"/>
            <a:ext cx="21971000" cy="15268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09930">
              <a:defRPr sz="4730"/>
            </a:lvl1pPr>
          </a:lstStyle>
          <a:p>
            <a:pPr/>
            <a:r>
              <a:t>Do students who live in Toronto have the same average travel time to their local supermarket as student who don't live in Toronto?</a:t>
            </a:r>
          </a:p>
        </p:txBody>
      </p:sp>
      <p:sp>
        <p:nvSpPr>
          <p:cNvPr id="182" name="State the NULL Hypothe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7408" indent="-597408" defTabSz="2389572">
              <a:spcBef>
                <a:spcPts val="4400"/>
              </a:spcBef>
              <a:defRPr sz="4704"/>
            </a:pPr>
            <a:r>
              <a:t>State the NULL Hypothesis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Set an α-significance level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Shuffle the labels and randomly distribute one to each of the observational unit. 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Calculate the statistic for each group and then take the difference. 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Repeat many times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Compute the p-value of the observed test statistic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Make a conclusion (based on the strength of evidence against H0)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ype I/II error disc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I/II error discussion</a:t>
            </a:r>
          </a:p>
        </p:txBody>
      </p:sp>
      <p:sp>
        <p:nvSpPr>
          <p:cNvPr id="18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A criminal court considers two opposing claims about a defendant: they are either innocent or guilt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 criminal court considers two opposing claims about a defendant: they are either innocent or guilty. </a:t>
            </a:r>
          </a:p>
          <a:p>
            <a:pPr marL="0" indent="0">
              <a:buSzTx/>
              <a:buNone/>
            </a:pPr>
            <a:r>
              <a:t>In the Canadian legal system, the role of the prosecutor is to present convincing evidence that the defendant is not innocent.  </a:t>
            </a:r>
          </a:p>
          <a:p>
            <a:pPr marL="0" indent="0">
              <a:buSzTx/>
              <a:buNone/>
            </a:pPr>
            <a:r>
              <a:t>Lawyers for the defendant attempt to argue that the evidence is *not convincing* enough to rule out that the defendant could be innocent.  </a:t>
            </a:r>
          </a:p>
          <a:p>
            <a:pPr marL="0" indent="0">
              <a:buSzTx/>
              <a:buNone/>
            </a:pPr>
            <a:r>
              <a:t>If there is not enough evidence to convict the defendant and they are set free, the judge generally does not deliver a verdict of "innocent", but rather of "not guilty".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ype I/II error disc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I/II error discussion</a:t>
            </a:r>
          </a:p>
        </p:txBody>
      </p:sp>
      <p:sp>
        <p:nvSpPr>
          <p:cNvPr id="191" name="Ques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192" name="If we look at the criminal trial example in the hypothesis test framework, which would be the null hypothesis and which the alternativ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we look at the criminal trial example in the hypothesis test framework, which would be the null hypothesis and which the alternative? </a:t>
            </a:r>
          </a:p>
          <a:p>
            <a:pPr/>
            <a:r>
              <a:t>In the context of this problem, describe what rejecting the null hypothesis would mean. </a:t>
            </a:r>
          </a:p>
          <a:p>
            <a:pPr/>
            <a:r>
              <a:t>In the context of this problem, describe what failing to reject the null hypothesis would mean.</a:t>
            </a:r>
          </a:p>
          <a:p>
            <a:pPr/>
            <a:r>
              <a:t>In the context of this problem, describe what a type II error would be.</a:t>
            </a:r>
          </a:p>
          <a:p>
            <a:pPr/>
            <a:r>
              <a:t>In the context of this problem, describe what a type I error would be.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eedback for pres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Feedback for presentation</a:t>
            </a:r>
          </a:p>
        </p:txBody>
      </p:sp>
      <p:sp>
        <p:nvSpPr>
          <p:cNvPr id="19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The hypothesis tests in course are simulation/randomization test, NOT t test, and therefore no assumptions about the distribution of the population (e.g. normal distribution), sample size, or variance of each group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3023" indent="-573023" defTabSz="2292038">
              <a:spcBef>
                <a:spcPts val="4200"/>
              </a:spcBef>
              <a:defRPr sz="4512"/>
            </a:pPr>
            <a:r>
              <a:t>The hypothesis tests in course are simulation/randomization test, NOT t test, and therefore no assumptions about the distribution of the population (e.g. normal distribution), sample size, or variance of each group.</a:t>
            </a:r>
          </a:p>
          <a:p>
            <a:pPr marL="573023" indent="-573023" defTabSz="2292038">
              <a:spcBef>
                <a:spcPts val="4200"/>
              </a:spcBef>
              <a:defRPr sz="4512"/>
            </a:pPr>
            <a:r>
              <a:t>The assumptions for both one- and two-sample hypothesis test are that the observations are </a:t>
            </a:r>
            <a:r>
              <a:rPr b="1"/>
              <a:t>randomly and independently sampled, and are representative of the true population</a:t>
            </a:r>
            <a:r>
              <a:t>. (i.e. random samples that are independently and identically distributed). This is contingent on the data generating mechanism.</a:t>
            </a:r>
          </a:p>
          <a:p>
            <a:pPr marL="573023" indent="-573023" defTabSz="2292038">
              <a:spcBef>
                <a:spcPts val="4200"/>
              </a:spcBef>
              <a:defRPr sz="4512"/>
            </a:pPr>
            <a:r>
              <a:t>Your presentations were amazing for first-year students !! I can see that a lot of work went into preparing for the presentation, and I appreciate looking for and citing the additional source ! I hope you enjoyed the group activities in the in-person setting and I look forward to your great work in the future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