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embeddedFontLst>
    <p:embeddedFont>
      <p:font typeface="Calibri" panose="020F0502020204030204" pitchFamily="34" charset="0"/>
      <p:regular r:id="rId9"/>
      <p:bold r:id="rId10"/>
      <p:italic r:id="rId11"/>
      <p:boldItalic r:id="rId12"/>
    </p:embeddedFont>
    <p:embeddedFont>
      <p:font typeface="Quattrocento Sans" panose="020B05020500000200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FGIWhHOh2anyhIh5uXFRCRUSp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04"/>
    <p:restoredTop sz="94726"/>
  </p:normalViewPr>
  <p:slideViewPr>
    <p:cSldViewPr snapToGrid="0">
      <p:cViewPr varScale="1">
        <p:scale>
          <a:sx n="114" d="100"/>
          <a:sy n="114" d="100"/>
        </p:scale>
        <p:origin x="160" y="10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601195" y="340239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3" name="Google Shape;33;p1"/>
          <p:cNvSpPr txBox="1"/>
          <p:nvPr/>
        </p:nvSpPr>
        <p:spPr>
          <a:xfrm>
            <a:off x="143108" y="1964976"/>
            <a:ext cx="4324500" cy="124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dirty="0">
                <a:solidFill>
                  <a:srgbClr val="000000"/>
                </a:solidFill>
                <a:latin typeface="Arial"/>
                <a:ea typeface="Arial"/>
                <a:cs typeface="Arial"/>
                <a:sym typeface="Arial"/>
              </a:rPr>
              <a:t>Big Mountain Resort, a ski resort located in Montana, has recently installed an additional chair lift to increase the distribution of visitors across the mountain. This chair increases the operating costs by $1,540,000 this season. There is a suspicion that Big Mountain is not capitalizing on its facilities as much as it could. The business wants the guidance on how to select a better value for their ticket price.  </a:t>
            </a:r>
            <a:endParaRPr sz="12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37949" y="3745947"/>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a:solidFill>
                  <a:srgbClr val="000000"/>
                </a:solidFill>
                <a:latin typeface="Arial"/>
                <a:ea typeface="Arial"/>
                <a:cs typeface="Arial"/>
                <a:sym typeface="Arial"/>
              </a:rPr>
              <a:t>Strong evidence from data to determine if the ticket price is reasonable in its market segment and which changes can be made to cut costs</a:t>
            </a:r>
            <a:endParaRPr sz="1200" b="0" i="0" u="none" strike="noStrike" cap="none">
              <a:solidFill>
                <a:srgbClr val="000000"/>
              </a:solidFill>
              <a:latin typeface="Arial"/>
              <a:ea typeface="Arial"/>
              <a:cs typeface="Arial"/>
              <a:sym typeface="Arial"/>
            </a:endParaRPr>
          </a:p>
        </p:txBody>
      </p:sp>
      <p:sp>
        <p:nvSpPr>
          <p:cNvPr id="35" name="Google Shape;35;p1"/>
          <p:cNvSpPr txBox="1"/>
          <p:nvPr/>
        </p:nvSpPr>
        <p:spPr>
          <a:xfrm>
            <a:off x="121750" y="5227552"/>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a:solidFill>
                  <a:srgbClr val="000000"/>
                </a:solidFill>
                <a:latin typeface="Arial"/>
                <a:ea typeface="Arial"/>
                <a:cs typeface="Arial"/>
                <a:sym typeface="Arial"/>
              </a:rPr>
              <a:t>The pricing strategy is determined based on competitors in Big Mountain Resort’s market segment.</a:t>
            </a:r>
            <a:endParaRPr sz="1200" b="0" i="0" u="none" strike="noStrike" cap="none">
              <a:solidFill>
                <a:srgbClr val="000000"/>
              </a:solidFill>
              <a:latin typeface="Arial"/>
              <a:ea typeface="Arial"/>
              <a:cs typeface="Arial"/>
              <a:sym typeface="Arial"/>
            </a:endParaRPr>
          </a:p>
        </p:txBody>
      </p:sp>
      <p:sp>
        <p:nvSpPr>
          <p:cNvPr id="36" name="Google Shape;36;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dirty="0">
                <a:solidFill>
                  <a:srgbClr val="000000"/>
                </a:solidFill>
                <a:latin typeface="Arial"/>
                <a:ea typeface="Arial"/>
                <a:cs typeface="Arial"/>
                <a:sym typeface="Arial"/>
              </a:rPr>
              <a:t>There might be other factors that affect the price besides the given table columns</a:t>
            </a:r>
            <a:endParaRPr sz="12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29884" y="5131005"/>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a:solidFill>
                  <a:srgbClr val="000000"/>
                </a:solidFill>
                <a:latin typeface="Arial"/>
                <a:ea typeface="Arial"/>
                <a:cs typeface="Arial"/>
                <a:sym typeface="Arial"/>
              </a:rPr>
              <a:t>CSV file from database manager</a:t>
            </a:r>
            <a:endParaRPr sz="1200" b="0" i="0" u="none" strike="noStrike" cap="none">
              <a:solidFill>
                <a:srgbClr val="000000"/>
              </a:solidFill>
              <a:latin typeface="Arial"/>
              <a:ea typeface="Arial"/>
              <a:cs typeface="Arial"/>
              <a:sym typeface="Arial"/>
            </a:endParaRPr>
          </a:p>
        </p:txBody>
      </p:sp>
      <p:sp>
        <p:nvSpPr>
          <p:cNvPr id="38" name="Google Shape;38;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39" name="Google Shape;39;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identification</a:t>
            </a:r>
            <a:endParaRPr dirty="0"/>
          </a:p>
        </p:txBody>
      </p:sp>
      <p:sp>
        <p:nvSpPr>
          <p:cNvPr id="46" name="Google Shape;46;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AU" sz="1200" b="0" i="0" u="none" strike="noStrike" cap="none">
                <a:solidFill>
                  <a:srgbClr val="000000"/>
                </a:solidFill>
                <a:latin typeface="Arial"/>
                <a:ea typeface="Arial"/>
                <a:cs typeface="Arial"/>
                <a:sym typeface="Arial"/>
              </a:rPr>
              <a:t>Jimmy Blackburn – Director of Operations</a:t>
            </a:r>
            <a:endParaRPr/>
          </a:p>
          <a:p>
            <a:pPr marL="0" marR="0" lvl="0" indent="0" algn="l" rtl="0">
              <a:lnSpc>
                <a:spcPct val="100000"/>
              </a:lnSpc>
              <a:spcBef>
                <a:spcPts val="0"/>
              </a:spcBef>
              <a:spcAft>
                <a:spcPts val="0"/>
              </a:spcAft>
              <a:buClr>
                <a:srgbClr val="000000"/>
              </a:buClr>
              <a:buSzPts val="1200"/>
              <a:buFont typeface="Arial"/>
              <a:buNone/>
            </a:pPr>
            <a:r>
              <a:rPr lang="en-AU" sz="1200" b="0" i="0" u="none" strike="noStrike" cap="none">
                <a:solidFill>
                  <a:srgbClr val="000000"/>
                </a:solidFill>
                <a:latin typeface="Arial"/>
                <a:ea typeface="Arial"/>
                <a:cs typeface="Arial"/>
                <a:sym typeface="Arial"/>
              </a:rPr>
              <a:t>Alesha Eisen – Database Manager</a:t>
            </a:r>
            <a:endParaRPr sz="1200" b="0" i="0" u="none" strike="noStrike" cap="none">
              <a:solidFill>
                <a:srgbClr val="000000"/>
              </a:solidFill>
              <a:latin typeface="Arial"/>
              <a:ea typeface="Arial"/>
              <a:cs typeface="Arial"/>
              <a:sym typeface="Arial"/>
            </a:endParaRPr>
          </a:p>
        </p:txBody>
      </p:sp>
      <p:sp>
        <p:nvSpPr>
          <p:cNvPr id="47" name="Google Shape;47;p1"/>
          <p:cNvSpPr txBox="1"/>
          <p:nvPr/>
        </p:nvSpPr>
        <p:spPr>
          <a:xfrm>
            <a:off x="184149" y="540900"/>
            <a:ext cx="7662600" cy="49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Determine the best ticket price for Big Mountain resort and the changes to cut costs without undermining the ticket price for this season given that the operating cost has increased $1,540,000.</a:t>
            </a:r>
            <a:endParaRPr sz="1400" b="1" i="0" u="none" strike="noStrike" cap="none" dirty="0">
              <a:solidFill>
                <a:srgbClr val="000000"/>
              </a:solidFill>
              <a:latin typeface="Arial"/>
              <a:ea typeface="Arial"/>
              <a:cs typeface="Arial"/>
              <a:sym typeface="Arial"/>
            </a:endParaRPr>
          </a:p>
        </p:txBody>
      </p:sp>
      <p:sp>
        <p:nvSpPr>
          <p:cNvPr id="48" name="Google Shape;48;p1"/>
          <p:cNvSpPr/>
          <p:nvPr/>
        </p:nvSpPr>
        <p:spPr>
          <a:xfrm>
            <a:off x="218936" y="338667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5;p1">
            <a:extLst>
              <a:ext uri="{FF2B5EF4-FFF2-40B4-BE49-F238E27FC236}">
                <a16:creationId xmlns:a16="http://schemas.microsoft.com/office/drawing/2014/main" id="{3363C2B4-510F-27FE-14A8-94512D95E6C3}"/>
              </a:ext>
            </a:extLst>
          </p:cNvPr>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Quattrocento Sans"/>
                <a:sym typeface="Quattrocento Sans"/>
              </a:rPr>
              <a:t>Recommendation and key findings</a:t>
            </a:r>
            <a:endParaRPr sz="2000" dirty="0">
              <a:solidFill>
                <a:srgbClr val="29748D"/>
              </a:solidFill>
              <a:latin typeface="Quattrocento Sans"/>
            </a:endParaRPr>
          </a:p>
        </p:txBody>
      </p:sp>
      <p:sp>
        <p:nvSpPr>
          <p:cNvPr id="6" name="Google Shape;20;p1">
            <a:extLst>
              <a:ext uri="{FF2B5EF4-FFF2-40B4-BE49-F238E27FC236}">
                <a16:creationId xmlns:a16="http://schemas.microsoft.com/office/drawing/2014/main" id="{60D99305-B089-2880-DF5B-196BE58ADE08}"/>
              </a:ext>
            </a:extLst>
          </p:cNvPr>
          <p:cNvSpPr/>
          <p:nvPr/>
        </p:nvSpPr>
        <p:spPr>
          <a:xfrm>
            <a:off x="87408" y="969158"/>
            <a:ext cx="4344156" cy="537170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5" name="Google Shape;24;p1">
            <a:extLst>
              <a:ext uri="{FF2B5EF4-FFF2-40B4-BE49-F238E27FC236}">
                <a16:creationId xmlns:a16="http://schemas.microsoft.com/office/drawing/2014/main" id="{93525671-CE3F-F521-2FEA-BA5581013D18}"/>
              </a:ext>
            </a:extLst>
          </p:cNvPr>
          <p:cNvSpPr/>
          <p:nvPr/>
        </p:nvSpPr>
        <p:spPr>
          <a:xfrm>
            <a:off x="713558" y="128633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500" dirty="0">
                <a:solidFill>
                  <a:schemeClr val="dk1"/>
                </a:solidFill>
              </a:rPr>
              <a:t>Key findings:</a:t>
            </a:r>
            <a:endParaRPr sz="1500" b="0" i="0" u="none" strike="noStrike" cap="none" dirty="0">
              <a:solidFill>
                <a:srgbClr val="000000"/>
              </a:solidFill>
              <a:latin typeface="Arial"/>
              <a:ea typeface="Arial"/>
              <a:cs typeface="Arial"/>
              <a:sym typeface="Arial"/>
            </a:endParaRPr>
          </a:p>
        </p:txBody>
      </p:sp>
      <p:sp>
        <p:nvSpPr>
          <p:cNvPr id="4" name="Google Shape;22;p1">
            <a:extLst>
              <a:ext uri="{FF2B5EF4-FFF2-40B4-BE49-F238E27FC236}">
                <a16:creationId xmlns:a16="http://schemas.microsoft.com/office/drawing/2014/main" id="{2BB5D1C3-1CD5-0202-81AA-1BEE0AA84095}"/>
              </a:ext>
            </a:extLst>
          </p:cNvPr>
          <p:cNvSpPr/>
          <p:nvPr/>
        </p:nvSpPr>
        <p:spPr>
          <a:xfrm>
            <a:off x="207959" y="125428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7" name="Google Shape;20;p1">
            <a:extLst>
              <a:ext uri="{FF2B5EF4-FFF2-40B4-BE49-F238E27FC236}">
                <a16:creationId xmlns:a16="http://schemas.microsoft.com/office/drawing/2014/main" id="{10C931CC-709C-A6F7-ED74-55627AB7959B}"/>
              </a:ext>
            </a:extLst>
          </p:cNvPr>
          <p:cNvSpPr/>
          <p:nvPr/>
        </p:nvSpPr>
        <p:spPr>
          <a:xfrm>
            <a:off x="4572000" y="969158"/>
            <a:ext cx="4435262" cy="537170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9" name="Google Shape;22;p1">
            <a:extLst>
              <a:ext uri="{FF2B5EF4-FFF2-40B4-BE49-F238E27FC236}">
                <a16:creationId xmlns:a16="http://schemas.microsoft.com/office/drawing/2014/main" id="{D7A71868-E5C2-FA7F-EF2B-B7A52A461AA3}"/>
              </a:ext>
            </a:extLst>
          </p:cNvPr>
          <p:cNvSpPr/>
          <p:nvPr/>
        </p:nvSpPr>
        <p:spPr>
          <a:xfrm>
            <a:off x="4668506" y="12222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lt1"/>
                </a:solidFill>
              </a:rPr>
              <a:t>2</a:t>
            </a:r>
            <a:endParaRPr sz="1428" b="0" i="0" u="none" strike="noStrike" cap="none" dirty="0">
              <a:solidFill>
                <a:schemeClr val="lt1"/>
              </a:solidFill>
              <a:latin typeface="Arial"/>
              <a:ea typeface="Arial"/>
              <a:cs typeface="Arial"/>
              <a:sym typeface="Arial"/>
            </a:endParaRPr>
          </a:p>
        </p:txBody>
      </p:sp>
      <p:sp>
        <p:nvSpPr>
          <p:cNvPr id="10" name="Google Shape;24;p1">
            <a:extLst>
              <a:ext uri="{FF2B5EF4-FFF2-40B4-BE49-F238E27FC236}">
                <a16:creationId xmlns:a16="http://schemas.microsoft.com/office/drawing/2014/main" id="{E6A0005D-702C-CD2B-ABFD-D9C0625FBC59}"/>
              </a:ext>
            </a:extLst>
          </p:cNvPr>
          <p:cNvSpPr/>
          <p:nvPr/>
        </p:nvSpPr>
        <p:spPr>
          <a:xfrm>
            <a:off x="5183314" y="128633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500" b="0" i="0" u="none" strike="noStrike" cap="none" dirty="0">
                <a:solidFill>
                  <a:schemeClr val="dk1"/>
                </a:solidFill>
                <a:latin typeface="Arial"/>
                <a:ea typeface="Arial"/>
                <a:cs typeface="Arial"/>
                <a:sym typeface="Arial"/>
              </a:rPr>
              <a:t>R</a:t>
            </a:r>
            <a:r>
              <a:rPr lang="en-AU" sz="1500" dirty="0">
                <a:solidFill>
                  <a:schemeClr val="dk1"/>
                </a:solidFill>
              </a:rPr>
              <a:t>ecommendation</a:t>
            </a:r>
            <a:r>
              <a:rPr lang="en-AU" sz="1428" dirty="0">
                <a:solidFill>
                  <a:schemeClr val="dk1"/>
                </a:solidFill>
              </a:rPr>
              <a:t>:</a:t>
            </a:r>
            <a:endParaRPr sz="1400" b="0" i="0" u="none" strike="noStrike" cap="none" dirty="0">
              <a:solidFill>
                <a:srgbClr val="000000"/>
              </a:solidFill>
              <a:latin typeface="Arial"/>
              <a:ea typeface="Arial"/>
              <a:cs typeface="Arial"/>
              <a:sym typeface="Arial"/>
            </a:endParaRPr>
          </a:p>
        </p:txBody>
      </p:sp>
      <p:sp>
        <p:nvSpPr>
          <p:cNvPr id="11" name="Rectangle 10">
            <a:extLst>
              <a:ext uri="{FF2B5EF4-FFF2-40B4-BE49-F238E27FC236}">
                <a16:creationId xmlns:a16="http://schemas.microsoft.com/office/drawing/2014/main" id="{0AC04CFB-B64A-F9B0-23D4-09E5D3DD98B2}"/>
              </a:ext>
            </a:extLst>
          </p:cNvPr>
          <p:cNvSpPr/>
          <p:nvPr/>
        </p:nvSpPr>
        <p:spPr>
          <a:xfrm>
            <a:off x="4633031" y="1654699"/>
            <a:ext cx="4114800" cy="4247317"/>
          </a:xfrm>
          <a:prstGeom prst="rect">
            <a:avLst/>
          </a:prstGeom>
        </p:spPr>
        <p:txBody>
          <a:bodyPr wrap="square">
            <a:spAutoFit/>
          </a:bodyPr>
          <a:lstStyle/>
          <a:p>
            <a:pPr marL="285750" indent="-285750">
              <a:buFont typeface="Arial" panose="020B0604020202020204" pitchFamily="34" charset="0"/>
              <a:buChar char="•"/>
            </a:pPr>
            <a:r>
              <a:rPr lang="en-US" sz="1500" dirty="0">
                <a:latin typeface="Arial" panose="020B0604020202020204" pitchFamily="34" charset="0"/>
                <a:ea typeface="Times New Roman" panose="02020603050405020304" pitchFamily="18" charset="0"/>
              </a:rPr>
              <a:t>We would suggest to add a run, increase the vertical drop by 150 feet, and install an additional chair lift. This scenario increases support for the ticket price by $8.61, correspond to $15,065,471 increase in revenue over the season. </a:t>
            </a:r>
          </a:p>
          <a:p>
            <a:pPr marL="285750" indent="-285750">
              <a:buFont typeface="Arial" panose="020B0604020202020204" pitchFamily="34" charset="0"/>
              <a:buChar char="•"/>
            </a:pPr>
            <a:endParaRPr lang="en-US" sz="15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500" dirty="0">
                <a:latin typeface="Arial" panose="020B0604020202020204" pitchFamily="34" charset="0"/>
                <a:ea typeface="Times New Roman" panose="02020603050405020304" pitchFamily="18" charset="0"/>
              </a:rPr>
              <a:t>Closing the least used runs can be considered as well. Since closing one run has no effect on the price, we can try closing one run first. Then we can try closing 5 runs, then 8 runs etc. to see if it benefits our business. </a:t>
            </a:r>
          </a:p>
          <a:p>
            <a:pPr marL="285750" indent="-285750">
              <a:buFont typeface="Arial" panose="020B0604020202020204" pitchFamily="34" charset="0"/>
              <a:buChar char="•"/>
            </a:pPr>
            <a:endParaRPr lang="en-US" sz="15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500" dirty="0">
                <a:latin typeface="Arial" panose="020B0604020202020204" pitchFamily="34" charset="0"/>
                <a:ea typeface="Times New Roman" panose="02020603050405020304" pitchFamily="18" charset="0"/>
              </a:rPr>
              <a:t>From our model, adding a small snow making area makes almost no difference. Therefore, we do not recommend to try this.</a:t>
            </a:r>
          </a:p>
        </p:txBody>
      </p:sp>
      <p:sp>
        <p:nvSpPr>
          <p:cNvPr id="16" name="Google Shape;33;p1">
            <a:extLst>
              <a:ext uri="{FF2B5EF4-FFF2-40B4-BE49-F238E27FC236}">
                <a16:creationId xmlns:a16="http://schemas.microsoft.com/office/drawing/2014/main" id="{626A9960-9E9B-A695-BEF6-0ECFFC54E841}"/>
              </a:ext>
            </a:extLst>
          </p:cNvPr>
          <p:cNvSpPr txBox="1"/>
          <p:nvPr/>
        </p:nvSpPr>
        <p:spPr>
          <a:xfrm>
            <a:off x="247500" y="1654769"/>
            <a:ext cx="4126100" cy="3916891"/>
          </a:xfrm>
          <a:prstGeom prst="rect">
            <a:avLst/>
          </a:prstGeom>
          <a:noFill/>
          <a:ln>
            <a:noFill/>
          </a:ln>
        </p:spPr>
        <p:txBody>
          <a:bodyPr spcFirstLastPara="1" wrap="square" lIns="91425" tIns="45700" rIns="91425" bIns="45700" anchor="t" anchorCtr="0">
            <a:noAutofit/>
          </a:bodyPr>
          <a:lstStyle/>
          <a:p>
            <a:pPr marL="285750" indent="-285750">
              <a:buSzPts val="1200"/>
              <a:buFont typeface="Arial" panose="020B0604020202020204" pitchFamily="34" charset="0"/>
              <a:buChar char="•"/>
            </a:pPr>
            <a:r>
              <a:rPr lang="en-AU" sz="1500" dirty="0"/>
              <a:t>The top </a:t>
            </a:r>
            <a:r>
              <a:rPr lang="en-US" sz="1500" dirty="0"/>
              <a:t>four features that affect the ticket price are </a:t>
            </a:r>
            <a:r>
              <a:rPr lang="en-US" sz="1500" dirty="0" err="1"/>
              <a:t>fastQuads</a:t>
            </a:r>
            <a:r>
              <a:rPr lang="en-US" sz="1500" dirty="0"/>
              <a:t> (the number of fast four person chairlifts), , runs (number of runs on the resort) , Snow </a:t>
            </a:r>
            <a:r>
              <a:rPr lang="en-US" sz="1500" dirty="0" err="1"/>
              <a:t>Making_ac</a:t>
            </a:r>
            <a:r>
              <a:rPr lang="en-US" sz="1500" dirty="0"/>
              <a:t> (total area covered by snow making machines in acres)  and </a:t>
            </a:r>
            <a:r>
              <a:rPr lang="en-US" sz="1500" dirty="0" err="1"/>
              <a:t>vertical_drop</a:t>
            </a:r>
            <a:r>
              <a:rPr lang="en-US" sz="1500" dirty="0"/>
              <a:t> (vertical change in elevation from the summit to the base). </a:t>
            </a:r>
          </a:p>
          <a:p>
            <a:pPr marL="285750" indent="-285750">
              <a:buSzPts val="1200"/>
              <a:buFont typeface="Arial" panose="020B0604020202020204" pitchFamily="34" charset="0"/>
              <a:buChar char="•"/>
            </a:pPr>
            <a:endParaRPr lang="en-US" sz="1500" dirty="0"/>
          </a:p>
          <a:p>
            <a:pPr marL="285750" indent="-285750">
              <a:buSzPts val="1200"/>
              <a:buFont typeface="Arial" panose="020B0604020202020204" pitchFamily="34" charset="0"/>
              <a:buChar char="•"/>
            </a:pPr>
            <a:r>
              <a:rPr lang="en-US" sz="1500" dirty="0"/>
              <a:t>Increase </a:t>
            </a:r>
            <a:r>
              <a:rPr lang="en-US" sz="1500" dirty="0" err="1"/>
              <a:t>fastQuads</a:t>
            </a:r>
            <a:r>
              <a:rPr lang="en-US" sz="1500" dirty="0"/>
              <a:t>, runs and </a:t>
            </a:r>
            <a:r>
              <a:rPr lang="en-US" sz="1500" dirty="0" err="1"/>
              <a:t>vertical_drop</a:t>
            </a:r>
            <a:r>
              <a:rPr lang="en-US" sz="1500" dirty="0"/>
              <a:t> results in a great increase in revenue, while increasing snow </a:t>
            </a:r>
            <a:r>
              <a:rPr lang="en-US" sz="1500" dirty="0" err="1"/>
              <a:t>making_ac</a:t>
            </a:r>
            <a:r>
              <a:rPr lang="en-US" sz="1500" dirty="0"/>
              <a:t> does not cause a lot of change. </a:t>
            </a:r>
            <a:endParaRPr sz="15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3859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0FBA26-A487-7A18-5F6F-AB1F072C4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87" y="1596048"/>
            <a:ext cx="7662600" cy="5391654"/>
          </a:xfrm>
          <a:prstGeom prst="rect">
            <a:avLst/>
          </a:prstGeom>
        </p:spPr>
      </p:pic>
      <p:sp>
        <p:nvSpPr>
          <p:cNvPr id="5" name="Google Shape;47;p1">
            <a:extLst>
              <a:ext uri="{FF2B5EF4-FFF2-40B4-BE49-F238E27FC236}">
                <a16:creationId xmlns:a16="http://schemas.microsoft.com/office/drawing/2014/main" id="{73DEBF9C-C667-E15C-C256-7C27D425FF27}"/>
              </a:ext>
            </a:extLst>
          </p:cNvPr>
          <p:cNvSpPr txBox="1"/>
          <p:nvPr/>
        </p:nvSpPr>
        <p:spPr>
          <a:xfrm>
            <a:off x="251056" y="540900"/>
            <a:ext cx="8458046" cy="492600"/>
          </a:xfrm>
          <a:prstGeom prst="rect">
            <a:avLst/>
          </a:prstGeom>
          <a:noFill/>
          <a:ln>
            <a:noFill/>
          </a:ln>
        </p:spPr>
        <p:txBody>
          <a:bodyPr spcFirstLastPara="1" wrap="square" lIns="91425" tIns="45700" rIns="91425" bIns="45700" anchor="t" anchorCtr="0">
            <a:noAutofit/>
          </a:bodyPr>
          <a:lstStyle/>
          <a:p>
            <a:pPr algn="just">
              <a:buSzPts val="1400"/>
            </a:pPr>
            <a:r>
              <a:rPr lang="en-AU" sz="1500" dirty="0"/>
              <a:t>The top four features that affect the ticket price are </a:t>
            </a:r>
            <a:r>
              <a:rPr lang="en-AU" sz="1500" dirty="0" err="1"/>
              <a:t>fastQuads</a:t>
            </a:r>
            <a:r>
              <a:rPr lang="en-AU" sz="1500" dirty="0"/>
              <a:t> (the number of fast four person chairlifts), runs (number of runs on the resort) , Snow </a:t>
            </a:r>
            <a:r>
              <a:rPr lang="en-AU" sz="1500" dirty="0" err="1"/>
              <a:t>Making_ac</a:t>
            </a:r>
            <a:r>
              <a:rPr lang="en-AU" sz="1500" dirty="0"/>
              <a:t> (total area covered by snow making machines in acres)  and </a:t>
            </a:r>
            <a:r>
              <a:rPr lang="en-AU" sz="1500" dirty="0" err="1"/>
              <a:t>vertical_drop</a:t>
            </a:r>
            <a:r>
              <a:rPr lang="en-AU" sz="1500" dirty="0"/>
              <a:t> (vertical change in elevation from the summit to the base).  The importance of all features is shown as following:</a:t>
            </a:r>
          </a:p>
          <a:p>
            <a:pPr>
              <a:buSzPts val="1400"/>
            </a:pPr>
            <a:r>
              <a:rPr lang="en-AU" sz="1200" dirty="0"/>
              <a:t> </a:t>
            </a: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7" name="Google Shape;45;p1">
            <a:extLst>
              <a:ext uri="{FF2B5EF4-FFF2-40B4-BE49-F238E27FC236}">
                <a16:creationId xmlns:a16="http://schemas.microsoft.com/office/drawing/2014/main" id="{8C335D1D-20FA-46BE-94DE-94CB5A77770E}"/>
              </a:ext>
            </a:extLst>
          </p:cNvPr>
          <p:cNvSpPr txBox="1">
            <a:spLocks noGrp="1"/>
          </p:cNvSpPr>
          <p:nvPr>
            <p:ph type="title"/>
          </p:nvPr>
        </p:nvSpPr>
        <p:spPr>
          <a:xfrm>
            <a:off x="350404" y="233123"/>
            <a:ext cx="8793596" cy="307777"/>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Quattrocento Sans"/>
                <a:sym typeface="Quattrocento Sans"/>
              </a:rPr>
              <a:t>Modelling result and analysis</a:t>
            </a:r>
            <a:endParaRPr sz="2000" dirty="0">
              <a:solidFill>
                <a:srgbClr val="29748D"/>
              </a:solidFill>
              <a:latin typeface="Quattrocento Sans"/>
            </a:endParaRPr>
          </a:p>
        </p:txBody>
      </p:sp>
    </p:spTree>
    <p:extLst>
      <p:ext uri="{BB962C8B-B14F-4D97-AF65-F5344CB8AC3E}">
        <p14:creationId xmlns:p14="http://schemas.microsoft.com/office/powerpoint/2010/main" val="382784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1DBC16-9BB0-D975-7796-8D042A2640C0}"/>
              </a:ext>
            </a:extLst>
          </p:cNvPr>
          <p:cNvGrpSpPr/>
          <p:nvPr/>
        </p:nvGrpSpPr>
        <p:grpSpPr>
          <a:xfrm>
            <a:off x="0" y="1844571"/>
            <a:ext cx="9079177" cy="4845478"/>
            <a:chOff x="-2606" y="1162857"/>
            <a:chExt cx="9079177" cy="4845478"/>
          </a:xfrm>
        </p:grpSpPr>
        <p:pic>
          <p:nvPicPr>
            <p:cNvPr id="5" name="Picture 4" descr="Chart, histogram&#10;&#10;Description automatically generated">
              <a:extLst>
                <a:ext uri="{FF2B5EF4-FFF2-40B4-BE49-F238E27FC236}">
                  <a16:creationId xmlns:a16="http://schemas.microsoft.com/office/drawing/2014/main" id="{31E27F0C-42B7-664A-24EA-865E5A51FE63}"/>
                </a:ext>
              </a:extLst>
            </p:cNvPr>
            <p:cNvPicPr>
              <a:picLocks noChangeAspect="1"/>
            </p:cNvPicPr>
            <p:nvPr/>
          </p:nvPicPr>
          <p:blipFill>
            <a:blip r:embed="rId2"/>
            <a:stretch>
              <a:fillRect/>
            </a:stretch>
          </p:blipFill>
          <p:spPr>
            <a:xfrm>
              <a:off x="-2606" y="1179849"/>
              <a:ext cx="4583310" cy="2488902"/>
            </a:xfrm>
            <a:prstGeom prst="rect">
              <a:avLst/>
            </a:prstGeom>
          </p:spPr>
        </p:pic>
        <p:pic>
          <p:nvPicPr>
            <p:cNvPr id="7" name="Picture 6">
              <a:extLst>
                <a:ext uri="{FF2B5EF4-FFF2-40B4-BE49-F238E27FC236}">
                  <a16:creationId xmlns:a16="http://schemas.microsoft.com/office/drawing/2014/main" id="{51E9B24C-32DC-B4BA-D991-F39D6FE03280}"/>
                </a:ext>
              </a:extLst>
            </p:cNvPr>
            <p:cNvPicPr>
              <a:picLocks noChangeAspect="1"/>
            </p:cNvPicPr>
            <p:nvPr/>
          </p:nvPicPr>
          <p:blipFill>
            <a:blip r:embed="rId3"/>
            <a:stretch>
              <a:fillRect/>
            </a:stretch>
          </p:blipFill>
          <p:spPr>
            <a:xfrm>
              <a:off x="4411834" y="1162857"/>
              <a:ext cx="4664737" cy="2459722"/>
            </a:xfrm>
            <a:prstGeom prst="rect">
              <a:avLst/>
            </a:prstGeom>
          </p:spPr>
        </p:pic>
        <p:pic>
          <p:nvPicPr>
            <p:cNvPr id="9" name="Picture 8" descr="Chart, histogram&#10;&#10;Description automatically generated">
              <a:extLst>
                <a:ext uri="{FF2B5EF4-FFF2-40B4-BE49-F238E27FC236}">
                  <a16:creationId xmlns:a16="http://schemas.microsoft.com/office/drawing/2014/main" id="{E019C6E4-D870-8637-E905-FE66CCCBDDDE}"/>
                </a:ext>
              </a:extLst>
            </p:cNvPr>
            <p:cNvPicPr>
              <a:picLocks noChangeAspect="1"/>
            </p:cNvPicPr>
            <p:nvPr/>
          </p:nvPicPr>
          <p:blipFill>
            <a:blip r:embed="rId4"/>
            <a:stretch>
              <a:fillRect/>
            </a:stretch>
          </p:blipFill>
          <p:spPr>
            <a:xfrm>
              <a:off x="0" y="3579444"/>
              <a:ext cx="4572000" cy="2412000"/>
            </a:xfrm>
            <a:prstGeom prst="rect">
              <a:avLst/>
            </a:prstGeom>
          </p:spPr>
        </p:pic>
        <p:pic>
          <p:nvPicPr>
            <p:cNvPr id="11" name="Picture 10" descr="Chart, histogram&#10;&#10;Description automatically generated">
              <a:extLst>
                <a:ext uri="{FF2B5EF4-FFF2-40B4-BE49-F238E27FC236}">
                  <a16:creationId xmlns:a16="http://schemas.microsoft.com/office/drawing/2014/main" id="{E0B35E43-146B-94AF-8287-39655B203E60}"/>
                </a:ext>
              </a:extLst>
            </p:cNvPr>
            <p:cNvPicPr>
              <a:picLocks noChangeAspect="1"/>
            </p:cNvPicPr>
            <p:nvPr/>
          </p:nvPicPr>
          <p:blipFill>
            <a:blip r:embed="rId5"/>
            <a:stretch>
              <a:fillRect/>
            </a:stretch>
          </p:blipFill>
          <p:spPr>
            <a:xfrm>
              <a:off x="4452547" y="3559517"/>
              <a:ext cx="4583310" cy="2448818"/>
            </a:xfrm>
            <a:prstGeom prst="rect">
              <a:avLst/>
            </a:prstGeom>
          </p:spPr>
        </p:pic>
      </p:grpSp>
      <p:sp>
        <p:nvSpPr>
          <p:cNvPr id="8" name="Google Shape;47;p1">
            <a:extLst>
              <a:ext uri="{FF2B5EF4-FFF2-40B4-BE49-F238E27FC236}">
                <a16:creationId xmlns:a16="http://schemas.microsoft.com/office/drawing/2014/main" id="{2E145560-DC8D-9BBA-B2FF-76B700CD4BF1}"/>
              </a:ext>
            </a:extLst>
          </p:cNvPr>
          <p:cNvSpPr txBox="1"/>
          <p:nvPr/>
        </p:nvSpPr>
        <p:spPr>
          <a:xfrm>
            <a:off x="184148" y="540900"/>
            <a:ext cx="8669919" cy="418105"/>
          </a:xfrm>
          <a:prstGeom prst="rect">
            <a:avLst/>
          </a:prstGeom>
          <a:noFill/>
          <a:ln>
            <a:noFill/>
          </a:ln>
        </p:spPr>
        <p:txBody>
          <a:bodyPr spcFirstLastPara="1" wrap="square" lIns="91425" tIns="45700" rIns="91425" bIns="45700" anchor="t" anchorCtr="0">
            <a:noAutofit/>
          </a:bodyPr>
          <a:lstStyle/>
          <a:p>
            <a:pPr algn="just">
              <a:buSzPts val="1400"/>
            </a:pPr>
            <a:r>
              <a:rPr lang="en-AU" sz="1500" dirty="0"/>
              <a:t>Considering the top four features in details, we have the relationship of Big Mountain resort with other resorts being described as following. We can see that except for the area covered in snow makers, Big Mountain Resort is not outstanding in other features when comparing with its competitors.  This suggests that there is still room to improve number of runs, </a:t>
            </a:r>
            <a:r>
              <a:rPr lang="en-AU" sz="1500" dirty="0" err="1"/>
              <a:t>fast_quads</a:t>
            </a:r>
            <a:r>
              <a:rPr lang="en-AU" sz="1500" dirty="0"/>
              <a:t> and vertical drop.</a:t>
            </a: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10" name="Google Shape;45;p1">
            <a:extLst>
              <a:ext uri="{FF2B5EF4-FFF2-40B4-BE49-F238E27FC236}">
                <a16:creationId xmlns:a16="http://schemas.microsoft.com/office/drawing/2014/main" id="{DB156BF1-B319-FCC7-2C32-B660D42D607D}"/>
              </a:ext>
            </a:extLst>
          </p:cNvPr>
          <p:cNvSpPr txBox="1">
            <a:spLocks noGrp="1"/>
          </p:cNvSpPr>
          <p:nvPr>
            <p:ph type="title"/>
          </p:nvPr>
        </p:nvSpPr>
        <p:spPr>
          <a:xfrm>
            <a:off x="248350" y="200100"/>
            <a:ext cx="8669920" cy="307777"/>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Quattrocento Sans"/>
                <a:sym typeface="Quattrocento Sans"/>
              </a:rPr>
              <a:t>Modelling result and analysis</a:t>
            </a:r>
            <a:endParaRPr sz="2000" dirty="0">
              <a:solidFill>
                <a:srgbClr val="29748D"/>
              </a:solidFill>
              <a:latin typeface="Quattrocento Sans"/>
            </a:endParaRPr>
          </a:p>
        </p:txBody>
      </p:sp>
    </p:spTree>
    <p:extLst>
      <p:ext uri="{BB962C8B-B14F-4D97-AF65-F5344CB8AC3E}">
        <p14:creationId xmlns:p14="http://schemas.microsoft.com/office/powerpoint/2010/main" val="71853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417C24-97DA-1E68-F75B-67B8933A5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415" y="3906922"/>
            <a:ext cx="5348133" cy="2761488"/>
          </a:xfrm>
          <a:prstGeom prst="rect">
            <a:avLst/>
          </a:prstGeom>
        </p:spPr>
      </p:pic>
      <p:sp>
        <p:nvSpPr>
          <p:cNvPr id="5" name="Google Shape;47;p1">
            <a:extLst>
              <a:ext uri="{FF2B5EF4-FFF2-40B4-BE49-F238E27FC236}">
                <a16:creationId xmlns:a16="http://schemas.microsoft.com/office/drawing/2014/main" id="{44C50F0F-D043-BC70-5260-9F659B34904F}"/>
              </a:ext>
            </a:extLst>
          </p:cNvPr>
          <p:cNvSpPr txBox="1"/>
          <p:nvPr/>
        </p:nvSpPr>
        <p:spPr>
          <a:xfrm>
            <a:off x="351910" y="622508"/>
            <a:ext cx="8458056" cy="492600"/>
          </a:xfrm>
          <a:prstGeom prst="rect">
            <a:avLst/>
          </a:prstGeom>
          <a:noFill/>
          <a:ln>
            <a:noFill/>
          </a:ln>
        </p:spPr>
        <p:txBody>
          <a:bodyPr spcFirstLastPara="1" wrap="square" lIns="91425" tIns="45700" rIns="91425" bIns="45700" anchor="t" anchorCtr="0">
            <a:noAutofit/>
          </a:bodyPr>
          <a:lstStyle/>
          <a:p>
            <a:pPr algn="just">
              <a:buSzPts val="1400"/>
            </a:pPr>
            <a:r>
              <a:rPr lang="en-AU" dirty="0"/>
              <a:t>Indeed, our model shows that if we add a run, increase the vertical drop by 150 ft, and install an additional chair lift, we can raise our ticket price by $8.61. This corresponds to an increase of $15,065,471 in revenue over the season. </a:t>
            </a:r>
          </a:p>
          <a:p>
            <a:pPr algn="just">
              <a:buSzPts val="1400"/>
            </a:pPr>
            <a:endParaRPr lang="en-AU" dirty="0"/>
          </a:p>
          <a:p>
            <a:pPr algn="just">
              <a:buSzPts val="1400"/>
            </a:pPr>
            <a:r>
              <a:rPr lang="en-AU" dirty="0"/>
              <a:t>The model also shows that we do not benefit much if we increase the area covered by snow makers by 2 acres in addition to adding a run, increasing the vertical drop by 150 ft and installing an additional chair lift. By doing this, we expect the revenue to increase </a:t>
            </a:r>
            <a:r>
              <a:rPr lang="en-US" dirty="0"/>
              <a:t>$17,322,717, which is only $2M greater than the previous solution. This is because Big Mountain Resort already have more snow coverage than its competitors.</a:t>
            </a:r>
          </a:p>
          <a:p>
            <a:pPr algn="just">
              <a:buSzPts val="1400"/>
            </a:pPr>
            <a:endParaRPr lang="en-US" dirty="0"/>
          </a:p>
          <a:p>
            <a:pPr algn="just">
              <a:buSzPts val="1400"/>
            </a:pPr>
            <a:r>
              <a:rPr lang="en-US" dirty="0"/>
              <a:t>If spending more money on the facility is not an option, we can consider cutting cost by closing up the least used runs. The following chart shows us the expected ticket price change and the revenue change if we close up to 10 least used runs. From the chart, we can see that closing one run does not affect the revenue so we can try close one run first. Then we can try close 2 runs, then 5 runs, then 8 runs and so on, noting that closing 3,4 or 5 runs yield the same revenue, and closing 6,7,8 runs yield the same revenue as well.</a:t>
            </a:r>
          </a:p>
          <a:p>
            <a:pPr>
              <a:buSzPts val="1400"/>
            </a:pPr>
            <a:r>
              <a:rPr lang="en-US" sz="1200" dirty="0"/>
              <a:t> </a:t>
            </a:r>
            <a:endParaRPr lang="en-AU" sz="1200" dirty="0"/>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6" name="Google Shape;45;p1">
            <a:extLst>
              <a:ext uri="{FF2B5EF4-FFF2-40B4-BE49-F238E27FC236}">
                <a16:creationId xmlns:a16="http://schemas.microsoft.com/office/drawing/2014/main" id="{BF470057-DCAE-07F9-7BAA-34F5229397B6}"/>
              </a:ext>
            </a:extLst>
          </p:cNvPr>
          <p:cNvSpPr txBox="1">
            <a:spLocks noGrp="1"/>
          </p:cNvSpPr>
          <p:nvPr>
            <p:ph type="title"/>
          </p:nvPr>
        </p:nvSpPr>
        <p:spPr>
          <a:xfrm>
            <a:off x="440618" y="189590"/>
            <a:ext cx="8793596" cy="307777"/>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Quattrocento Sans"/>
                <a:sym typeface="Quattrocento Sans"/>
              </a:rPr>
              <a:t>Modelling result and analysis</a:t>
            </a:r>
            <a:endParaRPr sz="2000" dirty="0">
              <a:solidFill>
                <a:srgbClr val="29748D"/>
              </a:solidFill>
              <a:latin typeface="Quattrocento Sans"/>
            </a:endParaRPr>
          </a:p>
        </p:txBody>
      </p:sp>
    </p:spTree>
    <p:extLst>
      <p:ext uri="{BB962C8B-B14F-4D97-AF65-F5344CB8AC3E}">
        <p14:creationId xmlns:p14="http://schemas.microsoft.com/office/powerpoint/2010/main" val="95935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EB0563-242A-22C8-95DB-829F8E9D5C3F}"/>
              </a:ext>
            </a:extLst>
          </p:cNvPr>
          <p:cNvSpPr/>
          <p:nvPr/>
        </p:nvSpPr>
        <p:spPr>
          <a:xfrm>
            <a:off x="175201" y="871663"/>
            <a:ext cx="8330169" cy="3785652"/>
          </a:xfrm>
          <a:prstGeom prst="rect">
            <a:avLst/>
          </a:prstGeom>
        </p:spPr>
        <p:txBody>
          <a:bodyPr wrap="square">
            <a:spAutoFit/>
          </a:bodyPr>
          <a:lstStyle/>
          <a:p>
            <a:pPr marL="742950" indent="-285750" algn="just">
              <a:buFont typeface="Arial" panose="020B0604020202020204" pitchFamily="34" charset="0"/>
              <a:buChar char="•"/>
            </a:pPr>
            <a:r>
              <a:rPr lang="en-US" sz="1500" dirty="0">
                <a:latin typeface="Arial" panose="020B0604020202020204" pitchFamily="34" charset="0"/>
                <a:ea typeface="Times New Roman" panose="02020603050405020304" pitchFamily="18" charset="0"/>
                <a:cs typeface="Arial" panose="020B0604020202020204" pitchFamily="34" charset="0"/>
              </a:rPr>
              <a:t>To summarize, the data shows that the top four features that affect the ticket price are the number of fast four person chairlifts (</a:t>
            </a:r>
            <a:r>
              <a:rPr lang="en-US" sz="1500" dirty="0" err="1">
                <a:latin typeface="Arial" panose="020B0604020202020204" pitchFamily="34" charset="0"/>
                <a:ea typeface="Times New Roman" panose="02020603050405020304" pitchFamily="18" charset="0"/>
                <a:cs typeface="Arial" panose="020B0604020202020204" pitchFamily="34" charset="0"/>
              </a:rPr>
              <a:t>fastQuads</a:t>
            </a:r>
            <a:r>
              <a:rPr lang="en-US" sz="1500" dirty="0">
                <a:latin typeface="Arial" panose="020B0604020202020204" pitchFamily="34" charset="0"/>
                <a:ea typeface="Times New Roman" panose="02020603050405020304" pitchFamily="18" charset="0"/>
                <a:cs typeface="Arial" panose="020B0604020202020204" pitchFamily="34" charset="0"/>
              </a:rPr>
              <a:t>), the number of runs of the resort, the total area covered by snow makers (</a:t>
            </a:r>
            <a:r>
              <a:rPr lang="en-US" sz="1500" dirty="0" err="1">
                <a:latin typeface="Arial" panose="020B0604020202020204" pitchFamily="34" charset="0"/>
                <a:ea typeface="Times New Roman" panose="02020603050405020304" pitchFamily="18" charset="0"/>
                <a:cs typeface="Arial" panose="020B0604020202020204" pitchFamily="34" charset="0"/>
              </a:rPr>
              <a:t>snow_making_ac</a:t>
            </a:r>
            <a:r>
              <a:rPr lang="en-US" sz="1500" dirty="0">
                <a:latin typeface="Arial" panose="020B0604020202020204" pitchFamily="34" charset="0"/>
                <a:ea typeface="Times New Roman" panose="02020603050405020304" pitchFamily="18" charset="0"/>
                <a:cs typeface="Arial" panose="020B0604020202020204" pitchFamily="34" charset="0"/>
              </a:rPr>
              <a:t>) and the vertical change in elevation from the summit to the base. Among these features, Big Mountain resort only has </a:t>
            </a:r>
            <a:r>
              <a:rPr lang="en-US" sz="1500" dirty="0" err="1">
                <a:latin typeface="Arial" panose="020B0604020202020204" pitchFamily="34" charset="0"/>
                <a:ea typeface="Times New Roman" panose="02020603050405020304" pitchFamily="18" charset="0"/>
                <a:cs typeface="Arial" panose="020B0604020202020204" pitchFamily="34" charset="0"/>
              </a:rPr>
              <a:t>snow_making_ac</a:t>
            </a:r>
            <a:r>
              <a:rPr lang="en-US" sz="1500" dirty="0">
                <a:latin typeface="Arial" panose="020B0604020202020204" pitchFamily="34" charset="0"/>
                <a:ea typeface="Times New Roman" panose="02020603050405020304" pitchFamily="18" charset="0"/>
                <a:cs typeface="Arial" panose="020B0604020202020204" pitchFamily="34" charset="0"/>
              </a:rPr>
              <a:t> above the average when comparing with its competitors, while the other 3 features are under average.</a:t>
            </a:r>
          </a:p>
          <a:p>
            <a:pPr marL="742950" indent="-285750" algn="just">
              <a:buFont typeface="Arial" panose="020B0604020202020204" pitchFamily="34" charset="0"/>
              <a:buChar char="•"/>
            </a:pPr>
            <a:endParaRPr lang="en-US" sz="1500" dirty="0">
              <a:latin typeface="Arial" panose="020B0604020202020204" pitchFamily="34" charset="0"/>
              <a:ea typeface="Times New Roman" panose="02020603050405020304" pitchFamily="18" charset="0"/>
              <a:cs typeface="Arial" panose="020B0604020202020204" pitchFamily="34" charset="0"/>
            </a:endParaRPr>
          </a:p>
          <a:p>
            <a:pPr marL="742950" indent="-285750" algn="just">
              <a:buFont typeface="Arial" panose="020B0604020202020204" pitchFamily="34" charset="0"/>
              <a:buChar char="•"/>
            </a:pPr>
            <a:r>
              <a:rPr lang="en-US" sz="1500" dirty="0">
                <a:latin typeface="Arial" panose="020B0604020202020204" pitchFamily="34" charset="0"/>
                <a:ea typeface="Times New Roman" panose="02020603050405020304" pitchFamily="18" charset="0"/>
                <a:cs typeface="Arial" panose="020B0604020202020204" pitchFamily="34" charset="0"/>
              </a:rPr>
              <a:t>We would suggest to </a:t>
            </a:r>
            <a:r>
              <a:rPr lang="en-AU" sz="1500" dirty="0">
                <a:latin typeface="Arial" panose="020B0604020202020204" pitchFamily="34" charset="0"/>
                <a:cs typeface="Arial" panose="020B0604020202020204" pitchFamily="34" charset="0"/>
              </a:rPr>
              <a:t>add a run, increase the vertical drop by 150 ft, and install an additional chair lift. By doing this, we can raise our ticket price by $8.61. This corresponds to an increase of $15,065,471 in revenue over the season. If we want to raise the price ticket to cover the cost of the new additional chair lift, it would be $0.88 increase in the price, which is unnoticeable.</a:t>
            </a:r>
          </a:p>
          <a:p>
            <a:pPr marL="742950" indent="-285750" algn="just">
              <a:buFont typeface="Arial" panose="020B0604020202020204" pitchFamily="34" charset="0"/>
              <a:buChar char="•"/>
            </a:pPr>
            <a:endParaRPr lang="en-AU" sz="1500" dirty="0">
              <a:latin typeface="Arial" panose="020B0604020202020204" pitchFamily="34" charset="0"/>
              <a:cs typeface="Arial" panose="020B0604020202020204" pitchFamily="34" charset="0"/>
            </a:endParaRPr>
          </a:p>
          <a:p>
            <a:pPr marL="742950" indent="-285750" algn="just">
              <a:buFont typeface="Arial" panose="020B0604020202020204" pitchFamily="34" charset="0"/>
              <a:buChar char="•"/>
            </a:pPr>
            <a:r>
              <a:rPr lang="en-AU" sz="1500" dirty="0">
                <a:effectLst/>
                <a:latin typeface="Arial" panose="020B0604020202020204" pitchFamily="34" charset="0"/>
                <a:ea typeface="Calibri" panose="020F0502020204030204" pitchFamily="34" charset="0"/>
                <a:cs typeface="Arial" panose="020B0604020202020204" pitchFamily="34" charset="0"/>
              </a:rPr>
              <a:t>If the budget is tight and we </a:t>
            </a:r>
            <a:r>
              <a:rPr lang="en-AU" sz="1500" dirty="0">
                <a:latin typeface="Arial" panose="020B0604020202020204" pitchFamily="34" charset="0"/>
                <a:ea typeface="Calibri" panose="020F0502020204030204" pitchFamily="34" charset="0"/>
                <a:cs typeface="Arial" panose="020B0604020202020204" pitchFamily="34" charset="0"/>
              </a:rPr>
              <a:t>want to reduce the cost instead of adding more facility, we can close 1,2,5 or 8 runs. These numbers are the optimal choices and the detailed reason can be found in the previous slide.</a:t>
            </a:r>
            <a:endParaRPr lang="en-US" sz="15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Google Shape;45;p1">
            <a:extLst>
              <a:ext uri="{FF2B5EF4-FFF2-40B4-BE49-F238E27FC236}">
                <a16:creationId xmlns:a16="http://schemas.microsoft.com/office/drawing/2014/main" id="{2F0B14E2-3CBF-424E-828C-2967EAABEC8A}"/>
              </a:ext>
            </a:extLst>
          </p:cNvPr>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r>
              <a:rPr lang="en-AU" sz="2000" dirty="0">
                <a:solidFill>
                  <a:srgbClr val="29748D"/>
                </a:solidFill>
                <a:latin typeface="Quattrocento Sans"/>
                <a:sym typeface="Quattrocento Sans"/>
              </a:rPr>
              <a:t>Summary and conclusion</a:t>
            </a:r>
            <a:br>
              <a:rPr lang="en-AU" sz="2000" dirty="0">
                <a:solidFill>
                  <a:srgbClr val="29748D"/>
                </a:solidFill>
                <a:latin typeface="Quattrocento Sans"/>
                <a:sym typeface="Quattrocento Sans"/>
              </a:rPr>
            </a:br>
            <a:endParaRPr sz="2000" dirty="0">
              <a:solidFill>
                <a:srgbClr val="29748D"/>
              </a:solidFill>
              <a:latin typeface="Quattrocento Sans"/>
            </a:endParaRPr>
          </a:p>
        </p:txBody>
      </p:sp>
    </p:spTree>
    <p:extLst>
      <p:ext uri="{BB962C8B-B14F-4D97-AF65-F5344CB8AC3E}">
        <p14:creationId xmlns:p14="http://schemas.microsoft.com/office/powerpoint/2010/main" val="27965560"/>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1365</Words>
  <Application>Microsoft Macintosh PowerPoint</Application>
  <PresentationFormat>On-screen Show (4:3)</PresentationFormat>
  <Paragraphs>73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Quattrocento Sans</vt:lpstr>
      <vt:lpstr>Synergy_CF_YNR002</vt:lpstr>
      <vt:lpstr>Problem identification</vt:lpstr>
      <vt:lpstr>Recommendation and key findings</vt:lpstr>
      <vt:lpstr>Modelling result and analysis</vt:lpstr>
      <vt:lpstr>Modelling result and analysis</vt:lpstr>
      <vt:lpstr>Modelling result and analysis</vt:lpstr>
      <vt:lpstr>Summary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Christopher H</dc:creator>
  <cp:lastModifiedBy>Quinn Le</cp:lastModifiedBy>
  <cp:revision>2</cp:revision>
  <dcterms:modified xsi:type="dcterms:W3CDTF">2022-07-03T01:06:53Z</dcterms:modified>
</cp:coreProperties>
</file>