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7" r:id="rId3"/>
    <p:sldId id="258" r:id="rId4"/>
    <p:sldId id="260" r:id="rId5"/>
    <p:sldId id="261" r:id="rId6"/>
    <p:sldId id="269" r:id="rId7"/>
    <p:sldId id="262" r:id="rId8"/>
    <p:sldId id="263"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833"/>
    <p:restoredTop sz="94665"/>
  </p:normalViewPr>
  <p:slideViewPr>
    <p:cSldViewPr snapToGrid="0">
      <p:cViewPr varScale="1">
        <p:scale>
          <a:sx n="91" d="100"/>
          <a:sy n="91" d="100"/>
        </p:scale>
        <p:origin x="224"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2/2/23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20031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2/2/23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07541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2/2/23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40031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2/2/23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48210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2/2/23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87616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2/2/23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50225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2/2/23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34712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2/2/23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02012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2/2/23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881822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2/2/23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0646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2/2/23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6660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2/2/23</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847104"/>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E52DF2-6802-459B-AC2A-AF976DEB1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7942D-91CC-F311-477F-ED8A9463E375}"/>
              </a:ext>
            </a:extLst>
          </p:cNvPr>
          <p:cNvSpPr>
            <a:spLocks noGrp="1"/>
          </p:cNvSpPr>
          <p:nvPr>
            <p:ph type="ctrTitle"/>
          </p:nvPr>
        </p:nvSpPr>
        <p:spPr>
          <a:xfrm>
            <a:off x="8002184" y="2386295"/>
            <a:ext cx="3730839" cy="3569150"/>
          </a:xfrm>
        </p:spPr>
        <p:txBody>
          <a:bodyPr anchor="b">
            <a:normAutofit/>
          </a:bodyPr>
          <a:lstStyle/>
          <a:p>
            <a:r>
              <a:rPr lang="en-US" sz="4000" dirty="0"/>
              <a:t>Default prediction from American express data</a:t>
            </a:r>
          </a:p>
        </p:txBody>
      </p:sp>
      <p:sp>
        <p:nvSpPr>
          <p:cNvPr id="3" name="Subtitle 2">
            <a:extLst>
              <a:ext uri="{FF2B5EF4-FFF2-40B4-BE49-F238E27FC236}">
                <a16:creationId xmlns:a16="http://schemas.microsoft.com/office/drawing/2014/main" id="{F7198D2A-D365-A70E-E491-E381DC54C604}"/>
              </a:ext>
            </a:extLst>
          </p:cNvPr>
          <p:cNvSpPr>
            <a:spLocks noGrp="1"/>
          </p:cNvSpPr>
          <p:nvPr>
            <p:ph type="subTitle" idx="1"/>
          </p:nvPr>
        </p:nvSpPr>
        <p:spPr>
          <a:xfrm>
            <a:off x="8115300" y="1208146"/>
            <a:ext cx="3137031" cy="979680"/>
          </a:xfrm>
        </p:spPr>
        <p:txBody>
          <a:bodyPr anchor="t">
            <a:normAutofit/>
          </a:bodyPr>
          <a:lstStyle/>
          <a:p>
            <a:r>
              <a:rPr lang="en-US" sz="1800" dirty="0"/>
              <a:t>Capstone project</a:t>
            </a:r>
          </a:p>
          <a:p>
            <a:r>
              <a:rPr lang="en-US" sz="1800" dirty="0"/>
              <a:t>Quinn Le</a:t>
            </a:r>
          </a:p>
        </p:txBody>
      </p:sp>
      <p:pic>
        <p:nvPicPr>
          <p:cNvPr id="4" name="Picture 3" descr="An abstract genetic concept">
            <a:extLst>
              <a:ext uri="{FF2B5EF4-FFF2-40B4-BE49-F238E27FC236}">
                <a16:creationId xmlns:a16="http://schemas.microsoft.com/office/drawing/2014/main" id="{79B339EF-8943-AA8D-9D62-7E1D609AB97C}"/>
              </a:ext>
            </a:extLst>
          </p:cNvPr>
          <p:cNvPicPr>
            <a:picLocks noChangeAspect="1"/>
          </p:cNvPicPr>
          <p:nvPr/>
        </p:nvPicPr>
        <p:blipFill rotWithShape="1">
          <a:blip r:embed="rId2"/>
          <a:srcRect t="6321" r="1" b="1"/>
          <a:stretch/>
        </p:blipFill>
        <p:spPr>
          <a:xfrm>
            <a:off x="20" y="10"/>
            <a:ext cx="7320707" cy="6857985"/>
          </a:xfrm>
          <a:prstGeom prst="rect">
            <a:avLst/>
          </a:prstGeom>
        </p:spPr>
      </p:pic>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101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449B1-AAF8-91B5-74EB-F14BCD3DBA9E}"/>
              </a:ext>
            </a:extLst>
          </p:cNvPr>
          <p:cNvSpPr>
            <a:spLocks noGrp="1"/>
          </p:cNvSpPr>
          <p:nvPr>
            <p:ph type="title"/>
          </p:nvPr>
        </p:nvSpPr>
        <p:spPr>
          <a:xfrm>
            <a:off x="2072234" y="2743485"/>
            <a:ext cx="10691265" cy="1371030"/>
          </a:xfrm>
        </p:spPr>
        <p:txBody>
          <a:bodyPr/>
          <a:lstStyle/>
          <a:p>
            <a:r>
              <a:rPr lang="en-US" dirty="0"/>
              <a:t>THANK You for your attention!</a:t>
            </a:r>
          </a:p>
        </p:txBody>
      </p:sp>
    </p:spTree>
    <p:extLst>
      <p:ext uri="{BB962C8B-B14F-4D97-AF65-F5344CB8AC3E}">
        <p14:creationId xmlns:p14="http://schemas.microsoft.com/office/powerpoint/2010/main" val="3425499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74B-4563-6427-DAC0-ED0F49F12F61}"/>
              </a:ext>
            </a:extLst>
          </p:cNvPr>
          <p:cNvSpPr>
            <a:spLocks noGrp="1"/>
          </p:cNvSpPr>
          <p:nvPr>
            <p:ph type="title"/>
          </p:nvPr>
        </p:nvSpPr>
        <p:spPr/>
        <p:txBody>
          <a:bodyPr/>
          <a:lstStyle/>
          <a:p>
            <a:r>
              <a:rPr lang="en-US" dirty="0"/>
              <a:t>Goal Statement</a:t>
            </a:r>
          </a:p>
        </p:txBody>
      </p:sp>
      <p:sp>
        <p:nvSpPr>
          <p:cNvPr id="3" name="Content Placeholder 2">
            <a:extLst>
              <a:ext uri="{FF2B5EF4-FFF2-40B4-BE49-F238E27FC236}">
                <a16:creationId xmlns:a16="http://schemas.microsoft.com/office/drawing/2014/main" id="{8A35C181-998E-1CE9-E411-6B935952C747}"/>
              </a:ext>
            </a:extLst>
          </p:cNvPr>
          <p:cNvSpPr>
            <a:spLocks noGrp="1"/>
          </p:cNvSpPr>
          <p:nvPr>
            <p:ph idx="1"/>
          </p:nvPr>
        </p:nvSpPr>
        <p:spPr>
          <a:xfrm>
            <a:off x="700634" y="1772622"/>
            <a:ext cx="10691265" cy="3636088"/>
          </a:xfrm>
        </p:spPr>
        <p:txBody>
          <a:bodyPr>
            <a:noAutofit/>
          </a:bodyPr>
          <a:lstStyle/>
          <a:p>
            <a:r>
              <a:rPr lang="en-US" sz="1800" dirty="0">
                <a:effectLst/>
                <a:latin typeface="Helvetica" pitchFamily="2" charset="0"/>
              </a:rPr>
              <a:t>Credit default prediction is essential to managing risk in each lending decision. It allows lenders to optimize their lending decisions, which leads to a better customer experience and business economics. Therefore, a great credit default prediction model not only benefits lenders but also helps borrowers and pushes the economy forward in general. American Express is one of the largest credit card issuers in the world so they especially want to know if their customers are able to pay back. They also care about other patterns that we can get from our model to help them make better decisions in lending money to their customers if there is any.</a:t>
            </a:r>
          </a:p>
          <a:p>
            <a:r>
              <a:rPr lang="en-US" sz="1800" dirty="0">
                <a:effectLst/>
                <a:latin typeface="Helvetica" pitchFamily="2" charset="0"/>
              </a:rPr>
              <a:t>Our goal is to build a model that can predict if a customer will default sometime in the future correctly. We also aim to get other meaningful insights from the data set to help American Express make better decisions in lending money to their clients. If the model is successful, American express can apply the model to create an automatic system to approve credit card applications and other applications to boost its business economics.</a:t>
            </a:r>
          </a:p>
        </p:txBody>
      </p:sp>
    </p:spTree>
    <p:extLst>
      <p:ext uri="{BB962C8B-B14F-4D97-AF65-F5344CB8AC3E}">
        <p14:creationId xmlns:p14="http://schemas.microsoft.com/office/powerpoint/2010/main" val="3965912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C22A0-DD5F-5C33-9289-36DFA9AB00C3}"/>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A26EB155-D5C6-5EB9-505E-76E84B14BECA}"/>
              </a:ext>
            </a:extLst>
          </p:cNvPr>
          <p:cNvSpPr>
            <a:spLocks noGrp="1"/>
          </p:cNvSpPr>
          <p:nvPr>
            <p:ph idx="1"/>
          </p:nvPr>
        </p:nvSpPr>
        <p:spPr>
          <a:xfrm>
            <a:off x="7948510" y="2098782"/>
            <a:ext cx="3655397" cy="1037023"/>
          </a:xfrm>
        </p:spPr>
        <p:txBody>
          <a:bodyPr>
            <a:normAutofit fontScale="62500" lnSpcReduction="20000"/>
          </a:bodyPr>
          <a:lstStyle/>
          <a:p>
            <a:pPr marL="0" indent="0">
              <a:buNone/>
            </a:pPr>
            <a:r>
              <a:rPr lang="en-US" sz="2600" dirty="0">
                <a:latin typeface="Helvetica" pitchFamily="2" charset="0"/>
              </a:rPr>
              <a:t>D</a:t>
            </a:r>
            <a:r>
              <a:rPr lang="en-US" sz="2600" dirty="0">
                <a:effectLst/>
                <a:latin typeface="Helvetica" pitchFamily="2" charset="0"/>
              </a:rPr>
              <a:t>ata provided by American Express at https://</a:t>
            </a:r>
            <a:r>
              <a:rPr lang="en-US" sz="2600" dirty="0" err="1">
                <a:effectLst/>
                <a:latin typeface="Helvetica" pitchFamily="2" charset="0"/>
              </a:rPr>
              <a:t>www.kaggle.com</a:t>
            </a:r>
            <a:r>
              <a:rPr lang="en-US" sz="2600" dirty="0">
                <a:effectLst/>
                <a:latin typeface="Helvetica" pitchFamily="2" charset="0"/>
              </a:rPr>
              <a:t>/competitions/</a:t>
            </a:r>
            <a:r>
              <a:rPr lang="en-US" sz="2600" dirty="0" err="1">
                <a:effectLst/>
                <a:latin typeface="Helvetica" pitchFamily="2" charset="0"/>
              </a:rPr>
              <a:t>amex</a:t>
            </a:r>
            <a:r>
              <a:rPr lang="en-US" sz="2600" dirty="0">
                <a:effectLst/>
                <a:latin typeface="Helvetica" pitchFamily="2" charset="0"/>
              </a:rPr>
              <a:t>-default-prediction/data. </a:t>
            </a:r>
          </a:p>
          <a:p>
            <a:endParaRPr lang="en-US" dirty="0"/>
          </a:p>
          <a:p>
            <a:endParaRPr lang="en-US" dirty="0"/>
          </a:p>
        </p:txBody>
      </p:sp>
      <p:pic>
        <p:nvPicPr>
          <p:cNvPr id="10" name="Picture 9" descr="Text&#10;&#10;Description automatically generated">
            <a:extLst>
              <a:ext uri="{FF2B5EF4-FFF2-40B4-BE49-F238E27FC236}">
                <a16:creationId xmlns:a16="http://schemas.microsoft.com/office/drawing/2014/main" id="{839A0DB2-209C-DC34-4772-1161FB49E840}"/>
              </a:ext>
            </a:extLst>
          </p:cNvPr>
          <p:cNvPicPr>
            <a:picLocks noChangeAspect="1"/>
          </p:cNvPicPr>
          <p:nvPr/>
        </p:nvPicPr>
        <p:blipFill>
          <a:blip r:embed="rId2"/>
          <a:stretch>
            <a:fillRect/>
          </a:stretch>
        </p:blipFill>
        <p:spPr>
          <a:xfrm>
            <a:off x="7948511" y="3135805"/>
            <a:ext cx="4243490" cy="1371600"/>
          </a:xfrm>
          <a:prstGeom prst="rect">
            <a:avLst/>
          </a:prstGeom>
        </p:spPr>
      </p:pic>
      <p:pic>
        <p:nvPicPr>
          <p:cNvPr id="12" name="Picture 11" descr="A picture containing text&#10;&#10;Description automatically generated">
            <a:extLst>
              <a:ext uri="{FF2B5EF4-FFF2-40B4-BE49-F238E27FC236}">
                <a16:creationId xmlns:a16="http://schemas.microsoft.com/office/drawing/2014/main" id="{25F4DE7D-34BF-F8DE-5193-DD39FDC6D83A}"/>
              </a:ext>
            </a:extLst>
          </p:cNvPr>
          <p:cNvPicPr>
            <a:picLocks noChangeAspect="1"/>
          </p:cNvPicPr>
          <p:nvPr/>
        </p:nvPicPr>
        <p:blipFill>
          <a:blip r:embed="rId3"/>
          <a:stretch>
            <a:fillRect/>
          </a:stretch>
        </p:blipFill>
        <p:spPr>
          <a:xfrm>
            <a:off x="63568" y="1817962"/>
            <a:ext cx="7772400" cy="3794344"/>
          </a:xfrm>
          <a:prstGeom prst="rect">
            <a:avLst/>
          </a:prstGeom>
        </p:spPr>
      </p:pic>
    </p:spTree>
    <p:extLst>
      <p:ext uri="{BB962C8B-B14F-4D97-AF65-F5344CB8AC3E}">
        <p14:creationId xmlns:p14="http://schemas.microsoft.com/office/powerpoint/2010/main" val="4217980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51789-DE6D-D52D-5D3D-DC7E16F83513}"/>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28639435-5D66-7AF9-819B-0AD5F5C34702}"/>
              </a:ext>
            </a:extLst>
          </p:cNvPr>
          <p:cNvSpPr>
            <a:spLocks noGrp="1"/>
          </p:cNvSpPr>
          <p:nvPr>
            <p:ph idx="1"/>
          </p:nvPr>
        </p:nvSpPr>
        <p:spPr>
          <a:xfrm>
            <a:off x="700634" y="1917101"/>
            <a:ext cx="10691265" cy="3695909"/>
          </a:xfrm>
        </p:spPr>
        <p:txBody>
          <a:bodyPr>
            <a:normAutofit fontScale="40000" lnSpcReduction="20000"/>
          </a:bodyPr>
          <a:lstStyle/>
          <a:p>
            <a:pPr algn="l">
              <a:buFont typeface="Arial" panose="020B0604020202020204" pitchFamily="34" charset="0"/>
              <a:buChar char="•"/>
            </a:pPr>
            <a:r>
              <a:rPr lang="en-US" sz="5500" b="1" i="0" dirty="0">
                <a:effectLst/>
                <a:latin typeface="Helvetica" pitchFamily="2" charset="0"/>
              </a:rPr>
              <a:t>Problem 1:</a:t>
            </a:r>
            <a:r>
              <a:rPr lang="en-US" sz="5500" b="0" i="0" dirty="0">
                <a:effectLst/>
                <a:latin typeface="Helvetica" pitchFamily="2" charset="0"/>
              </a:rPr>
              <a:t> The customer ID is non unique. To address this problem, we print out all duplicate value of customer ID to investigate further. It appears from the data set that these transactions contain important information for predicting fraud so we keep them.</a:t>
            </a:r>
          </a:p>
          <a:p>
            <a:pPr algn="l">
              <a:buFont typeface="Arial" panose="020B0604020202020204" pitchFamily="34" charset="0"/>
              <a:buChar char="•"/>
            </a:pPr>
            <a:r>
              <a:rPr lang="en-US" sz="5500" b="1" i="0" dirty="0">
                <a:effectLst/>
                <a:latin typeface="Helvetica" pitchFamily="2" charset="0"/>
              </a:rPr>
              <a:t>Problem 2:</a:t>
            </a:r>
            <a:r>
              <a:rPr lang="en-US" sz="5500" b="0" i="0" dirty="0">
                <a:effectLst/>
                <a:latin typeface="Helvetica" pitchFamily="2" charset="0"/>
              </a:rPr>
              <a:t> There are 3 categorical columns. We delay them till EDA to figure out if they contain useful information and how to deal with them.</a:t>
            </a:r>
          </a:p>
          <a:p>
            <a:pPr algn="l">
              <a:buFont typeface="Arial" panose="020B0604020202020204" pitchFamily="34" charset="0"/>
              <a:buChar char="•"/>
            </a:pPr>
            <a:r>
              <a:rPr lang="en-US" sz="5500" b="1" i="0" dirty="0">
                <a:effectLst/>
                <a:latin typeface="Helvetica" pitchFamily="2" charset="0"/>
              </a:rPr>
              <a:t>Problem 3:</a:t>
            </a:r>
            <a:r>
              <a:rPr lang="en-US" sz="5500" b="0" i="0" dirty="0">
                <a:effectLst/>
                <a:latin typeface="Helvetica" pitchFamily="2" charset="0"/>
              </a:rPr>
              <a:t> There are a lot of missing values, ranging from 100,000 to 0. We have plot the total number of missing values for all columns and use 90 percentage as the threshold to drop. The columns with &gt;= 90 percent missing would be dropped.</a:t>
            </a:r>
          </a:p>
          <a:p>
            <a:endParaRPr lang="en-US" dirty="0"/>
          </a:p>
          <a:p>
            <a:endParaRPr lang="en-US" dirty="0"/>
          </a:p>
        </p:txBody>
      </p:sp>
    </p:spTree>
    <p:extLst>
      <p:ext uri="{BB962C8B-B14F-4D97-AF65-F5344CB8AC3E}">
        <p14:creationId xmlns:p14="http://schemas.microsoft.com/office/powerpoint/2010/main" val="2889229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CF9B16-3BDA-35DF-D71A-B8B19A4A1CCF}"/>
              </a:ext>
            </a:extLst>
          </p:cNvPr>
          <p:cNvSpPr>
            <a:spLocks noGrp="1"/>
          </p:cNvSpPr>
          <p:nvPr>
            <p:ph type="title"/>
          </p:nvPr>
        </p:nvSpPr>
        <p:spPr>
          <a:xfrm>
            <a:off x="700635" y="922096"/>
            <a:ext cx="10691265" cy="1371030"/>
          </a:xfrm>
        </p:spPr>
        <p:txBody>
          <a:bodyPr/>
          <a:lstStyle/>
          <a:p>
            <a:r>
              <a:rPr lang="en-US" dirty="0"/>
              <a:t>EDA</a:t>
            </a:r>
          </a:p>
        </p:txBody>
      </p:sp>
      <p:sp>
        <p:nvSpPr>
          <p:cNvPr id="5" name="Content Placeholder 2">
            <a:extLst>
              <a:ext uri="{FF2B5EF4-FFF2-40B4-BE49-F238E27FC236}">
                <a16:creationId xmlns:a16="http://schemas.microsoft.com/office/drawing/2014/main" id="{DE8826CD-3584-35D8-9E0E-B5FA35F38E41}"/>
              </a:ext>
            </a:extLst>
          </p:cNvPr>
          <p:cNvSpPr txBox="1">
            <a:spLocks/>
          </p:cNvSpPr>
          <p:nvPr/>
        </p:nvSpPr>
        <p:spPr>
          <a:xfrm>
            <a:off x="700634" y="1581045"/>
            <a:ext cx="10790731" cy="2235410"/>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5400" b="1" i="0" dirty="0">
                <a:effectLst/>
                <a:latin typeface="-apple-system"/>
              </a:rPr>
              <a:t>Finding 1:</a:t>
            </a:r>
            <a:r>
              <a:rPr lang="en-US" sz="5400" b="0" i="0" dirty="0">
                <a:effectLst/>
                <a:latin typeface="-apple-system"/>
              </a:rPr>
              <a:t> The column 'S_2' contains information on the date of transaction. However, there is no difference from month to month for 'fraud' and 'non-fraud' cases. Therefore, this column contains no useful information for predicting fraud so it can be safely dropped.</a:t>
            </a:r>
          </a:p>
          <a:p>
            <a:pPr algn="l">
              <a:buFont typeface="Arial" panose="020B0604020202020204" pitchFamily="34" charset="0"/>
              <a:buChar char="•"/>
            </a:pPr>
            <a:r>
              <a:rPr lang="en-US" sz="5400" b="1" i="0" dirty="0">
                <a:effectLst/>
                <a:latin typeface="-apple-system"/>
              </a:rPr>
              <a:t>Finding 2:</a:t>
            </a:r>
            <a:r>
              <a:rPr lang="en-US" sz="5400" b="0" i="0" dirty="0">
                <a:effectLst/>
                <a:latin typeface="-apple-system"/>
              </a:rPr>
              <a:t> On the other hand, the other categorical columns ‘D_63’ and ‘D_64’ show big difference for 'fraud' and 'non-fraud' groups. Therefore, we hot encode them to include in our model.</a:t>
            </a:r>
          </a:p>
          <a:p>
            <a:endParaRPr lang="en-US" dirty="0"/>
          </a:p>
          <a:p>
            <a:endParaRPr lang="en-US" dirty="0"/>
          </a:p>
        </p:txBody>
      </p:sp>
      <p:pic>
        <p:nvPicPr>
          <p:cNvPr id="12" name="Picture 11" descr="Table&#10;&#10;Description automatically generated">
            <a:extLst>
              <a:ext uri="{FF2B5EF4-FFF2-40B4-BE49-F238E27FC236}">
                <a16:creationId xmlns:a16="http://schemas.microsoft.com/office/drawing/2014/main" id="{8F274F32-7E56-EC13-B17F-DD978D82ED51}"/>
              </a:ext>
            </a:extLst>
          </p:cNvPr>
          <p:cNvPicPr>
            <a:picLocks noChangeAspect="1"/>
          </p:cNvPicPr>
          <p:nvPr/>
        </p:nvPicPr>
        <p:blipFill>
          <a:blip r:embed="rId2"/>
          <a:stretch>
            <a:fillRect/>
          </a:stretch>
        </p:blipFill>
        <p:spPr>
          <a:xfrm>
            <a:off x="5841121" y="3535101"/>
            <a:ext cx="2501022" cy="2604692"/>
          </a:xfrm>
          <a:prstGeom prst="rect">
            <a:avLst/>
          </a:prstGeom>
        </p:spPr>
      </p:pic>
      <p:pic>
        <p:nvPicPr>
          <p:cNvPr id="14" name="Picture 13" descr="Table&#10;&#10;Description automatically generated">
            <a:extLst>
              <a:ext uri="{FF2B5EF4-FFF2-40B4-BE49-F238E27FC236}">
                <a16:creationId xmlns:a16="http://schemas.microsoft.com/office/drawing/2014/main" id="{34569253-34FC-4FA9-251B-A91742F28049}"/>
              </a:ext>
            </a:extLst>
          </p:cNvPr>
          <p:cNvPicPr>
            <a:picLocks noChangeAspect="1"/>
          </p:cNvPicPr>
          <p:nvPr/>
        </p:nvPicPr>
        <p:blipFill>
          <a:blip r:embed="rId3"/>
          <a:stretch>
            <a:fillRect/>
          </a:stretch>
        </p:blipFill>
        <p:spPr>
          <a:xfrm>
            <a:off x="3067050" y="3535101"/>
            <a:ext cx="2400300" cy="2921000"/>
          </a:xfrm>
          <a:prstGeom prst="rect">
            <a:avLst/>
          </a:prstGeom>
        </p:spPr>
      </p:pic>
    </p:spTree>
    <p:extLst>
      <p:ext uri="{BB962C8B-B14F-4D97-AF65-F5344CB8AC3E}">
        <p14:creationId xmlns:p14="http://schemas.microsoft.com/office/powerpoint/2010/main" val="2458990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CF9B16-3BDA-35DF-D71A-B8B19A4A1CCF}"/>
              </a:ext>
            </a:extLst>
          </p:cNvPr>
          <p:cNvSpPr>
            <a:spLocks noGrp="1"/>
          </p:cNvSpPr>
          <p:nvPr>
            <p:ph type="title"/>
          </p:nvPr>
        </p:nvSpPr>
        <p:spPr>
          <a:xfrm>
            <a:off x="700635" y="922096"/>
            <a:ext cx="10691265" cy="1371030"/>
          </a:xfrm>
        </p:spPr>
        <p:txBody>
          <a:bodyPr/>
          <a:lstStyle/>
          <a:p>
            <a:r>
              <a:rPr lang="en-US" dirty="0"/>
              <a:t>EDA</a:t>
            </a:r>
          </a:p>
        </p:txBody>
      </p:sp>
      <p:sp>
        <p:nvSpPr>
          <p:cNvPr id="5" name="Content Placeholder 2">
            <a:extLst>
              <a:ext uri="{FF2B5EF4-FFF2-40B4-BE49-F238E27FC236}">
                <a16:creationId xmlns:a16="http://schemas.microsoft.com/office/drawing/2014/main" id="{DE8826CD-3584-35D8-9E0E-B5FA35F38E41}"/>
              </a:ext>
            </a:extLst>
          </p:cNvPr>
          <p:cNvSpPr txBox="1">
            <a:spLocks/>
          </p:cNvSpPr>
          <p:nvPr/>
        </p:nvSpPr>
        <p:spPr>
          <a:xfrm>
            <a:off x="700636" y="1581046"/>
            <a:ext cx="10455044" cy="1485712"/>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5400" b="1" i="0" dirty="0">
                <a:effectLst/>
                <a:latin typeface="-apple-system"/>
              </a:rPr>
              <a:t>Finding 3:</a:t>
            </a:r>
            <a:r>
              <a:rPr lang="en-US" sz="5400" b="0" i="0" dirty="0">
                <a:effectLst/>
                <a:latin typeface="-apple-system"/>
              </a:rPr>
              <a:t> The columns that are most correlated with our target column are 'P_2', 'B_4' and 'B_20', with the boxplot as follows.</a:t>
            </a:r>
          </a:p>
          <a:p>
            <a:endParaRPr lang="en-US" dirty="0"/>
          </a:p>
          <a:p>
            <a:endParaRPr lang="en-US" dirty="0"/>
          </a:p>
        </p:txBody>
      </p:sp>
      <p:pic>
        <p:nvPicPr>
          <p:cNvPr id="2050" name="Picture 2">
            <a:extLst>
              <a:ext uri="{FF2B5EF4-FFF2-40B4-BE49-F238E27FC236}">
                <a16:creationId xmlns:a16="http://schemas.microsoft.com/office/drawing/2014/main" id="{3B297329-1324-D9B7-C0E6-72392C68AD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16" y="2596294"/>
            <a:ext cx="10564654" cy="3937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575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788AF-F0F1-E202-C4A0-AD58728273D3}"/>
              </a:ext>
            </a:extLst>
          </p:cNvPr>
          <p:cNvSpPr>
            <a:spLocks noGrp="1"/>
          </p:cNvSpPr>
          <p:nvPr>
            <p:ph type="title"/>
          </p:nvPr>
        </p:nvSpPr>
        <p:spPr/>
        <p:txBody>
          <a:bodyPr/>
          <a:lstStyle/>
          <a:p>
            <a:r>
              <a:rPr lang="en-US" dirty="0"/>
              <a:t>Preprocessing and modeling</a:t>
            </a:r>
            <a:br>
              <a:rPr lang="en-US" dirty="0"/>
            </a:br>
            <a:endParaRPr lang="en-US" dirty="0"/>
          </a:p>
        </p:txBody>
      </p:sp>
      <p:sp>
        <p:nvSpPr>
          <p:cNvPr id="3" name="Rectangle 2">
            <a:extLst>
              <a:ext uri="{FF2B5EF4-FFF2-40B4-BE49-F238E27FC236}">
                <a16:creationId xmlns:a16="http://schemas.microsoft.com/office/drawing/2014/main" id="{64C711AD-5017-4BB5-23C0-C17176E6CFBA}"/>
              </a:ext>
            </a:extLst>
          </p:cNvPr>
          <p:cNvSpPr/>
          <p:nvPr/>
        </p:nvSpPr>
        <p:spPr>
          <a:xfrm>
            <a:off x="3030583" y="1847585"/>
            <a:ext cx="705394" cy="22940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B37F9755-2864-12AC-64A7-0EB9596DB14E}"/>
              </a:ext>
            </a:extLst>
          </p:cNvPr>
          <p:cNvSpPr txBox="1"/>
          <p:nvPr/>
        </p:nvSpPr>
        <p:spPr>
          <a:xfrm>
            <a:off x="700635" y="1828493"/>
            <a:ext cx="10691265" cy="3693319"/>
          </a:xfrm>
          <a:prstGeom prst="rect">
            <a:avLst/>
          </a:prstGeom>
          <a:noFill/>
        </p:spPr>
        <p:txBody>
          <a:bodyPr wrap="square">
            <a:spAutoFit/>
          </a:bodyPr>
          <a:lstStyle/>
          <a:p>
            <a:pPr algn="l"/>
            <a:r>
              <a:rPr lang="en-US" b="0" i="0" dirty="0">
                <a:effectLst/>
                <a:latin typeface="Helvetica" pitchFamily="2" charset="0"/>
              </a:rPr>
              <a:t>We use Logistic Regression, Gaussian Naive Bayes, LDA, Random Forest and Boosting and check their performance. We use F1-score and cross validation with 10 folds to evaluate these models. The result are as follows.</a:t>
            </a:r>
          </a:p>
          <a:p>
            <a:pPr algn="l"/>
            <a:endParaRPr lang="en-US" b="0" i="0" dirty="0">
              <a:effectLst/>
              <a:latin typeface="Helvetica" pitchFamily="2" charset="0"/>
            </a:endParaRPr>
          </a:p>
          <a:p>
            <a:pPr algn="l">
              <a:buFont typeface="Arial" panose="020B0604020202020204" pitchFamily="34" charset="0"/>
              <a:buChar char="•"/>
            </a:pPr>
            <a:r>
              <a:rPr lang="en-US" b="1" i="0" dirty="0">
                <a:effectLst/>
                <a:latin typeface="Helvetica" pitchFamily="2" charset="0"/>
              </a:rPr>
              <a:t>Logistic Regression:</a:t>
            </a:r>
            <a:r>
              <a:rPr lang="en-US" b="0" i="0" dirty="0">
                <a:effectLst/>
                <a:latin typeface="Helvetica" pitchFamily="2" charset="0"/>
              </a:rPr>
              <a:t> 0.7384672352995632</a:t>
            </a:r>
          </a:p>
          <a:p>
            <a:pPr algn="l">
              <a:buFont typeface="Arial" panose="020B0604020202020204" pitchFamily="34" charset="0"/>
              <a:buChar char="•"/>
            </a:pPr>
            <a:endParaRPr lang="en-US" b="0" i="0" dirty="0">
              <a:effectLst/>
              <a:latin typeface="Helvetica" pitchFamily="2" charset="0"/>
            </a:endParaRPr>
          </a:p>
          <a:p>
            <a:pPr algn="l">
              <a:buFont typeface="Arial" panose="020B0604020202020204" pitchFamily="34" charset="0"/>
              <a:buChar char="•"/>
            </a:pPr>
            <a:r>
              <a:rPr lang="en-US" b="1" i="0" dirty="0">
                <a:effectLst/>
                <a:latin typeface="Helvetica" pitchFamily="2" charset="0"/>
              </a:rPr>
              <a:t>Gaussian Naive Bayes:</a:t>
            </a:r>
            <a:r>
              <a:rPr lang="en-US" b="0" i="0" dirty="0">
                <a:effectLst/>
                <a:latin typeface="Helvetica" pitchFamily="2" charset="0"/>
              </a:rPr>
              <a:t> 0.6968165337948162</a:t>
            </a:r>
          </a:p>
          <a:p>
            <a:pPr algn="l">
              <a:buFont typeface="Arial" panose="020B0604020202020204" pitchFamily="34" charset="0"/>
              <a:buChar char="•"/>
            </a:pPr>
            <a:endParaRPr lang="en-US" b="0" i="0" dirty="0">
              <a:effectLst/>
              <a:latin typeface="Helvetica" pitchFamily="2" charset="0"/>
            </a:endParaRPr>
          </a:p>
          <a:p>
            <a:pPr algn="l">
              <a:buFont typeface="Arial" panose="020B0604020202020204" pitchFamily="34" charset="0"/>
              <a:buChar char="•"/>
            </a:pPr>
            <a:r>
              <a:rPr lang="en-US" b="1" i="0" dirty="0">
                <a:effectLst/>
                <a:latin typeface="Helvetica" pitchFamily="2" charset="0"/>
              </a:rPr>
              <a:t>LDA:</a:t>
            </a:r>
            <a:r>
              <a:rPr lang="en-US" b="0" i="0" dirty="0">
                <a:effectLst/>
                <a:latin typeface="Helvetica" pitchFamily="2" charset="0"/>
              </a:rPr>
              <a:t> 0.7358437451324035</a:t>
            </a:r>
          </a:p>
          <a:p>
            <a:pPr algn="l">
              <a:buFont typeface="Arial" panose="020B0604020202020204" pitchFamily="34" charset="0"/>
              <a:buChar char="•"/>
            </a:pPr>
            <a:endParaRPr lang="en-US" b="0" i="0" dirty="0">
              <a:effectLst/>
              <a:latin typeface="Helvetica" pitchFamily="2" charset="0"/>
            </a:endParaRPr>
          </a:p>
          <a:p>
            <a:pPr algn="l">
              <a:buFont typeface="Arial" panose="020B0604020202020204" pitchFamily="34" charset="0"/>
              <a:buChar char="•"/>
            </a:pPr>
            <a:r>
              <a:rPr lang="en-US" b="1" i="0" dirty="0">
                <a:effectLst/>
                <a:latin typeface="Helvetica" pitchFamily="2" charset="0"/>
              </a:rPr>
              <a:t>Random Forest:</a:t>
            </a:r>
            <a:r>
              <a:rPr lang="en-US" b="0" i="0" dirty="0">
                <a:effectLst/>
                <a:latin typeface="Helvetica" pitchFamily="2" charset="0"/>
              </a:rPr>
              <a:t> 0.9214687500000001</a:t>
            </a:r>
          </a:p>
          <a:p>
            <a:pPr algn="l">
              <a:buFont typeface="Arial" panose="020B0604020202020204" pitchFamily="34" charset="0"/>
              <a:buChar char="•"/>
            </a:pPr>
            <a:endParaRPr lang="en-US" b="0" i="0" dirty="0">
              <a:effectLst/>
              <a:latin typeface="Helvetica" pitchFamily="2" charset="0"/>
            </a:endParaRPr>
          </a:p>
          <a:p>
            <a:pPr algn="l">
              <a:buFont typeface="Arial" panose="020B0604020202020204" pitchFamily="34" charset="0"/>
              <a:buChar char="•"/>
            </a:pPr>
            <a:r>
              <a:rPr lang="en-US" b="1" i="0" dirty="0">
                <a:effectLst/>
                <a:latin typeface="Helvetica" pitchFamily="2" charset="0"/>
              </a:rPr>
              <a:t>Gradient Boosting:</a:t>
            </a:r>
            <a:r>
              <a:rPr lang="en-US" b="0" i="0" dirty="0">
                <a:effectLst/>
                <a:latin typeface="Helvetica" pitchFamily="2" charset="0"/>
              </a:rPr>
              <a:t> 0.7684923076923077</a:t>
            </a:r>
          </a:p>
        </p:txBody>
      </p:sp>
    </p:spTree>
    <p:extLst>
      <p:ext uri="{BB962C8B-B14F-4D97-AF65-F5344CB8AC3E}">
        <p14:creationId xmlns:p14="http://schemas.microsoft.com/office/powerpoint/2010/main" val="1144692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35117-D492-2E23-B22D-9E938FFE40EE}"/>
              </a:ext>
            </a:extLst>
          </p:cNvPr>
          <p:cNvSpPr>
            <a:spLocks noGrp="1"/>
          </p:cNvSpPr>
          <p:nvPr>
            <p:ph type="title"/>
          </p:nvPr>
        </p:nvSpPr>
        <p:spPr/>
        <p:txBody>
          <a:bodyPr/>
          <a:lstStyle/>
          <a:p>
            <a:r>
              <a:rPr lang="en-US" dirty="0"/>
              <a:t>RESULTs</a:t>
            </a:r>
          </a:p>
        </p:txBody>
      </p:sp>
      <p:sp>
        <p:nvSpPr>
          <p:cNvPr id="8" name="TextBox 7">
            <a:extLst>
              <a:ext uri="{FF2B5EF4-FFF2-40B4-BE49-F238E27FC236}">
                <a16:creationId xmlns:a16="http://schemas.microsoft.com/office/drawing/2014/main" id="{E9F73972-7060-2218-9B89-B7C253FD0452}"/>
              </a:ext>
            </a:extLst>
          </p:cNvPr>
          <p:cNvSpPr txBox="1"/>
          <p:nvPr/>
        </p:nvSpPr>
        <p:spPr>
          <a:xfrm>
            <a:off x="700635" y="1910917"/>
            <a:ext cx="10691265" cy="923330"/>
          </a:xfrm>
          <a:prstGeom prst="rect">
            <a:avLst/>
          </a:prstGeom>
          <a:noFill/>
        </p:spPr>
        <p:txBody>
          <a:bodyPr wrap="square">
            <a:spAutoFit/>
          </a:bodyPr>
          <a:lstStyle/>
          <a:p>
            <a:r>
              <a:rPr lang="en-US" b="0" i="0" dirty="0">
                <a:effectLst/>
                <a:latin typeface="Helvetica" pitchFamily="2" charset="0"/>
              </a:rPr>
              <a:t>Random forest performs the best with F1 score 0.92. After tuning using grid search, we end up with the model with </a:t>
            </a:r>
            <a:r>
              <a:rPr lang="en-US" b="0" i="0" dirty="0" err="1">
                <a:effectLst/>
                <a:latin typeface="Helvetica" pitchFamily="2" charset="0"/>
              </a:rPr>
              <a:t>max_features</a:t>
            </a:r>
            <a:r>
              <a:rPr lang="en-US" b="0" i="0" dirty="0">
                <a:effectLst/>
                <a:latin typeface="Helvetica" pitchFamily="2" charset="0"/>
              </a:rPr>
              <a:t> 0.2. Applying this model to the test data set, we obtain F1 score at 0.87. The confusion matrix is as follows.</a:t>
            </a:r>
            <a:endParaRPr lang="en-US" dirty="0">
              <a:latin typeface="Helvetica" pitchFamily="2" charset="0"/>
            </a:endParaRPr>
          </a:p>
        </p:txBody>
      </p:sp>
      <p:pic>
        <p:nvPicPr>
          <p:cNvPr id="3074" name="Picture 2">
            <a:extLst>
              <a:ext uri="{FF2B5EF4-FFF2-40B4-BE49-F238E27FC236}">
                <a16:creationId xmlns:a16="http://schemas.microsoft.com/office/drawing/2014/main" id="{794CDA1A-1BDD-96B2-912C-D593C3B816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635" y="3281947"/>
            <a:ext cx="3693316" cy="92332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331BA23-A07C-134E-3AE0-1ADA625540D9}"/>
              </a:ext>
            </a:extLst>
          </p:cNvPr>
          <p:cNvSpPr txBox="1"/>
          <p:nvPr/>
        </p:nvSpPr>
        <p:spPr>
          <a:xfrm>
            <a:off x="4909625" y="3281946"/>
            <a:ext cx="6482275" cy="1200329"/>
          </a:xfrm>
          <a:prstGeom prst="rect">
            <a:avLst/>
          </a:prstGeom>
          <a:noFill/>
        </p:spPr>
        <p:txBody>
          <a:bodyPr wrap="square">
            <a:spAutoFit/>
          </a:bodyPr>
          <a:lstStyle/>
          <a:p>
            <a:r>
              <a:rPr lang="en-US" dirty="0">
                <a:latin typeface="Helvetica" pitchFamily="2" charset="0"/>
              </a:rPr>
              <a:t>This model performs well in general for both true positive and true negative rate. If we want to favor one of them depending on business need, we might adjust the threshold to increase true positive rate/true negative rate.</a:t>
            </a:r>
          </a:p>
        </p:txBody>
      </p:sp>
    </p:spTree>
    <p:extLst>
      <p:ext uri="{BB962C8B-B14F-4D97-AF65-F5344CB8AC3E}">
        <p14:creationId xmlns:p14="http://schemas.microsoft.com/office/powerpoint/2010/main" val="1850734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8C753-0E62-E86A-A77C-5E67A6427236}"/>
              </a:ext>
            </a:extLst>
          </p:cNvPr>
          <p:cNvSpPr>
            <a:spLocks noGrp="1"/>
          </p:cNvSpPr>
          <p:nvPr>
            <p:ph type="title"/>
          </p:nvPr>
        </p:nvSpPr>
        <p:spPr/>
        <p:txBody>
          <a:bodyPr/>
          <a:lstStyle/>
          <a:p>
            <a:r>
              <a:rPr lang="en-US" dirty="0"/>
              <a:t>FUTURE Improvements</a:t>
            </a:r>
          </a:p>
        </p:txBody>
      </p:sp>
      <p:sp>
        <p:nvSpPr>
          <p:cNvPr id="3" name="Content Placeholder 2">
            <a:extLst>
              <a:ext uri="{FF2B5EF4-FFF2-40B4-BE49-F238E27FC236}">
                <a16:creationId xmlns:a16="http://schemas.microsoft.com/office/drawing/2014/main" id="{673AF5DE-297B-C82F-9CCC-DDC3648D95EB}"/>
              </a:ext>
            </a:extLst>
          </p:cNvPr>
          <p:cNvSpPr>
            <a:spLocks noGrp="1"/>
          </p:cNvSpPr>
          <p:nvPr>
            <p:ph idx="1"/>
          </p:nvPr>
        </p:nvSpPr>
        <p:spPr/>
        <p:txBody>
          <a:bodyPr>
            <a:normAutofit/>
          </a:bodyPr>
          <a:lstStyle/>
          <a:p>
            <a:pPr marL="0" indent="0">
              <a:buNone/>
            </a:pPr>
            <a:r>
              <a:rPr lang="en-US" b="0" i="0" dirty="0">
                <a:effectLst/>
                <a:latin typeface="Helvetica" pitchFamily="2" charset="0"/>
              </a:rPr>
              <a:t>Although the model yields very good result in prediction power, its training is quite slow due to the complexity of random forest with many features. We can improve the speed by more data cleaning and drop unnecessary columns.</a:t>
            </a:r>
            <a:endParaRPr lang="en-US" dirty="0">
              <a:latin typeface="Helvetica" pitchFamily="2" charset="0"/>
            </a:endParaRPr>
          </a:p>
        </p:txBody>
      </p:sp>
    </p:spTree>
    <p:extLst>
      <p:ext uri="{BB962C8B-B14F-4D97-AF65-F5344CB8AC3E}">
        <p14:creationId xmlns:p14="http://schemas.microsoft.com/office/powerpoint/2010/main" val="1681101385"/>
      </p:ext>
    </p:extLst>
  </p:cSld>
  <p:clrMapOvr>
    <a:masterClrMapping/>
  </p:clrMapOvr>
</p:sld>
</file>

<file path=ppt/theme/theme1.xml><?xml version="1.0" encoding="utf-8"?>
<a:theme xmlns:a="http://schemas.openxmlformats.org/drawingml/2006/main" name="Chronicle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215</TotalTime>
  <Words>698</Words>
  <Application>Microsoft Macintosh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Calisto MT</vt:lpstr>
      <vt:lpstr>Helvetica</vt:lpstr>
      <vt:lpstr>Univers Condensed</vt:lpstr>
      <vt:lpstr>ChronicleVTI</vt:lpstr>
      <vt:lpstr>Default prediction from American express data</vt:lpstr>
      <vt:lpstr>Goal Statement</vt:lpstr>
      <vt:lpstr>Data overview</vt:lpstr>
      <vt:lpstr>Data Wrangling</vt:lpstr>
      <vt:lpstr>EDA</vt:lpstr>
      <vt:lpstr>EDA</vt:lpstr>
      <vt:lpstr>Preprocessing and modeling </vt:lpstr>
      <vt:lpstr>RESULTs</vt:lpstr>
      <vt:lpstr>FUTURE Improvements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time series approach for option pricing</dc:title>
  <dc:creator>Nguyet Le</dc:creator>
  <cp:lastModifiedBy>Nguyet Le</cp:lastModifiedBy>
  <cp:revision>7</cp:revision>
  <dcterms:created xsi:type="dcterms:W3CDTF">2022-11-28T05:06:59Z</dcterms:created>
  <dcterms:modified xsi:type="dcterms:W3CDTF">2023-02-02T18:22:53Z</dcterms:modified>
</cp:coreProperties>
</file>