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4" r:id="rId2"/>
  </p:sldMasterIdLst>
  <p:notesMasterIdLst>
    <p:notesMasterId r:id="rId29"/>
  </p:notesMasterIdLst>
  <p:sldIdLst>
    <p:sldId id="365" r:id="rId3"/>
    <p:sldId id="356" r:id="rId4"/>
    <p:sldId id="357" r:id="rId5"/>
    <p:sldId id="367" r:id="rId6"/>
    <p:sldId id="370" r:id="rId7"/>
    <p:sldId id="368" r:id="rId8"/>
    <p:sldId id="369" r:id="rId9"/>
    <p:sldId id="380" r:id="rId10"/>
    <p:sldId id="318" r:id="rId11"/>
    <p:sldId id="359" r:id="rId12"/>
    <p:sldId id="371" r:id="rId13"/>
    <p:sldId id="372" r:id="rId14"/>
    <p:sldId id="373" r:id="rId15"/>
    <p:sldId id="360" r:id="rId16"/>
    <p:sldId id="378" r:id="rId17"/>
    <p:sldId id="379" r:id="rId18"/>
    <p:sldId id="375" r:id="rId19"/>
    <p:sldId id="374" r:id="rId20"/>
    <p:sldId id="361" r:id="rId21"/>
    <p:sldId id="376" r:id="rId22"/>
    <p:sldId id="377" r:id="rId23"/>
    <p:sldId id="362" r:id="rId24"/>
    <p:sldId id="269" r:id="rId25"/>
    <p:sldId id="366" r:id="rId26"/>
    <p:sldId id="276" r:id="rId27"/>
    <p:sldId id="36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E81C0"/>
    <a:srgbClr val="244C89"/>
    <a:srgbClr val="FFFFFF"/>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74159" autoAdjust="0"/>
  </p:normalViewPr>
  <p:slideViewPr>
    <p:cSldViewPr snapToGrid="0">
      <p:cViewPr varScale="1">
        <p:scale>
          <a:sx n="50" d="100"/>
          <a:sy n="50" d="100"/>
        </p:scale>
        <p:origin x="1312" y="28"/>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老师们好，我叫蔡佩津，指导老师为傅翠娇老师，我的论文题目是基于机器学习的钓鱼网站检测系统设计与实现。</a:t>
            </a:r>
            <a:endParaRPr lang="en-ID" altLang="zh-CN" dirty="0"/>
          </a:p>
          <a:p>
            <a:endParaRPr lang="en-ID" altLang="zh-CN"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24333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本文收集到的数据一共有</a:t>
            </a:r>
            <a:r>
              <a:rPr lang="en-US" sz="1800" dirty="0">
                <a:effectLst/>
                <a:latin typeface="Times New Roman" panose="02020603050405020304" pitchFamily="18" charset="0"/>
                <a:ea typeface="SimSun" panose="02010600030101010101" pitchFamily="2" charset="-122"/>
              </a:rPr>
              <a:t>549,346 </a:t>
            </a:r>
            <a:r>
              <a:rPr lang="zh-CN" altLang="en-US" sz="1800" dirty="0">
                <a:effectLst/>
                <a:latin typeface="Times New Roman" panose="02020603050405020304" pitchFamily="18" charset="0"/>
                <a:ea typeface="SimSun" panose="02010600030101010101" pitchFamily="2" charset="-122"/>
              </a:rPr>
              <a:t>个</a:t>
            </a:r>
            <a:r>
              <a:rPr lang="en-US" altLang="zh-CN" sz="1800" dirty="0">
                <a:effectLst/>
                <a:latin typeface="Times New Roman" panose="02020603050405020304" pitchFamily="18" charset="0"/>
                <a:ea typeface="SimSun" panose="02010600030101010101" pitchFamily="2" charset="-122"/>
              </a:rPr>
              <a:t>(50</a:t>
            </a:r>
            <a:r>
              <a:rPr lang="zh-CN" altLang="en-US" sz="1800" dirty="0">
                <a:effectLst/>
                <a:latin typeface="Times New Roman" panose="02020603050405020304" pitchFamily="18" charset="0"/>
                <a:ea typeface="SimSun" panose="02010600030101010101" pitchFamily="2" charset="-122"/>
              </a:rPr>
              <a:t>万</a:t>
            </a:r>
            <a:r>
              <a:rPr lang="en-US" altLang="zh-CN" sz="1800" dirty="0">
                <a:effectLst/>
                <a:latin typeface="Times New Roman" panose="02020603050405020304" pitchFamily="18" charset="0"/>
                <a:ea typeface="SimSun" panose="02010600030101010101" pitchFamily="2" charset="-122"/>
              </a:rPr>
              <a:t>49</a:t>
            </a:r>
            <a:r>
              <a:rPr lang="zh-CN" altLang="en-US" sz="1800" dirty="0">
                <a:effectLst/>
                <a:latin typeface="Times New Roman" panose="02020603050405020304" pitchFamily="18" charset="0"/>
                <a:ea typeface="SimSun" panose="02010600030101010101" pitchFamily="2" charset="-122"/>
              </a:rPr>
              <a:t>千</a:t>
            </a:r>
            <a:r>
              <a:rPr lang="en-US" altLang="zh-CN" sz="1800" dirty="0">
                <a:effectLst/>
                <a:latin typeface="Times New Roman" panose="02020603050405020304" pitchFamily="18" charset="0"/>
                <a:ea typeface="SimSun" panose="02010600030101010101" pitchFamily="2" charset="-122"/>
              </a:rPr>
              <a:t>3</a:t>
            </a:r>
            <a:r>
              <a:rPr lang="zh-CN" altLang="en-US" sz="1800" dirty="0">
                <a:effectLst/>
                <a:latin typeface="Times New Roman" panose="02020603050405020304" pitchFamily="18" charset="0"/>
                <a:ea typeface="SimSun" panose="02010600030101010101" pitchFamily="2" charset="-122"/>
              </a:rPr>
              <a:t>白</a:t>
            </a:r>
            <a:r>
              <a:rPr lang="en-US" altLang="zh-CN" sz="1800" dirty="0">
                <a:effectLst/>
                <a:latin typeface="Times New Roman" panose="02020603050405020304" pitchFamily="18" charset="0"/>
                <a:ea typeface="SimSun" panose="02010600030101010101" pitchFamily="2" charset="-122"/>
              </a:rPr>
              <a:t>46)</a:t>
            </a:r>
            <a:r>
              <a:rPr lang="zh-CN" altLang="en-US" sz="1800" dirty="0">
                <a:effectLst/>
                <a:latin typeface="Times New Roman" panose="02020603050405020304" pitchFamily="18" charset="0"/>
                <a:ea typeface="SimSun" panose="02010600030101010101" pitchFamily="2" charset="-122"/>
              </a:rPr>
              <a:t>，有</a:t>
            </a:r>
            <a:r>
              <a:rPr lang="en-US" sz="1800" dirty="0">
                <a:effectLst/>
                <a:latin typeface="Times New Roman" panose="02020603050405020304" pitchFamily="18" charset="0"/>
                <a:ea typeface="SimSun" panose="02010600030101010101" pitchFamily="2" charset="-122"/>
              </a:rPr>
              <a:t>156,422(10</a:t>
            </a:r>
            <a:r>
              <a:rPr lang="zh-CN" altLang="en-US" sz="1800" dirty="0">
                <a:effectLst/>
                <a:latin typeface="Times New Roman" panose="02020603050405020304" pitchFamily="18" charset="0"/>
                <a:ea typeface="SimSun" panose="02010600030101010101" pitchFamily="2" charset="-122"/>
              </a:rPr>
              <a:t>万</a:t>
            </a:r>
            <a:r>
              <a:rPr lang="en-US" altLang="zh-CN" sz="1800" dirty="0">
                <a:effectLst/>
                <a:latin typeface="Times New Roman" panose="02020603050405020304" pitchFamily="18" charset="0"/>
                <a:ea typeface="SimSun" panose="02010600030101010101" pitchFamily="2" charset="-122"/>
              </a:rPr>
              <a:t>56</a:t>
            </a:r>
            <a:r>
              <a:rPr lang="zh-CN" altLang="en-US" sz="1800" dirty="0">
                <a:effectLst/>
                <a:latin typeface="Times New Roman" panose="02020603050405020304" pitchFamily="18" charset="0"/>
                <a:ea typeface="SimSun" panose="02010600030101010101" pitchFamily="2" charset="-122"/>
              </a:rPr>
              <a:t>千</a:t>
            </a:r>
            <a:r>
              <a:rPr lang="en-US" altLang="zh-CN" sz="1800" dirty="0">
                <a:effectLst/>
                <a:latin typeface="Times New Roman" panose="02020603050405020304" pitchFamily="18" charset="0"/>
                <a:ea typeface="SimSun" panose="02010600030101010101" pitchFamily="2" charset="-122"/>
              </a:rPr>
              <a:t>4</a:t>
            </a:r>
            <a:r>
              <a:rPr lang="zh-CN" altLang="en-US" sz="1800" dirty="0">
                <a:effectLst/>
                <a:latin typeface="Times New Roman" panose="02020603050405020304" pitchFamily="18" charset="0"/>
                <a:ea typeface="SimSun" panose="02010600030101010101" pitchFamily="2" charset="-122"/>
              </a:rPr>
              <a:t>白</a:t>
            </a:r>
            <a:r>
              <a:rPr lang="en-US" altLang="zh-CN" sz="1800" dirty="0">
                <a:effectLst/>
                <a:latin typeface="Times New Roman" panose="02020603050405020304" pitchFamily="18" charset="0"/>
                <a:ea typeface="SimSun" panose="02010600030101010101" pitchFamily="2" charset="-122"/>
              </a:rPr>
              <a:t>22</a:t>
            </a:r>
            <a:r>
              <a:rPr lang="en-US" sz="1800" dirty="0">
                <a:effectLst/>
                <a:latin typeface="Times New Roman" panose="02020603050405020304" pitchFamily="18" charset="0"/>
                <a:ea typeface="SimSun" panose="02010600030101010101" pitchFamily="2" charset="-122"/>
              </a:rPr>
              <a:t>)</a:t>
            </a:r>
            <a:r>
              <a:rPr lang="zh-CN" altLang="en-US" sz="1800" dirty="0">
                <a:effectLst/>
                <a:latin typeface="Times New Roman" panose="02020603050405020304" pitchFamily="18" charset="0"/>
                <a:ea typeface="SimSun" panose="02010600030101010101" pitchFamily="2" charset="-122"/>
              </a:rPr>
              <a:t>个标记为钓鱼，</a:t>
            </a:r>
            <a:r>
              <a:rPr lang="en-US" sz="1800" dirty="0">
                <a:effectLst/>
                <a:latin typeface="Times New Roman" panose="02020603050405020304" pitchFamily="18" charset="0"/>
                <a:ea typeface="SimSun" panose="02010600030101010101" pitchFamily="2" charset="-122"/>
              </a:rPr>
              <a:t>392,924</a:t>
            </a:r>
            <a:r>
              <a:rPr lang="zh-CN" altLang="en-US" sz="1800" dirty="0">
                <a:effectLst/>
                <a:latin typeface="Times New Roman" panose="02020603050405020304" pitchFamily="18" charset="0"/>
                <a:ea typeface="SimSun" panose="02010600030101010101" pitchFamily="2" charset="-122"/>
              </a:rPr>
              <a:t>（</a:t>
            </a:r>
            <a:r>
              <a:rPr lang="en-US" altLang="zh-CN" sz="1800" dirty="0">
                <a:effectLst/>
                <a:latin typeface="Times New Roman" panose="02020603050405020304" pitchFamily="18" charset="0"/>
                <a:ea typeface="SimSun" panose="02010600030101010101" pitchFamily="2" charset="-122"/>
              </a:rPr>
              <a:t>30</a:t>
            </a:r>
            <a:r>
              <a:rPr lang="zh-CN" altLang="en-US" sz="1800" dirty="0">
                <a:effectLst/>
                <a:latin typeface="Times New Roman" panose="02020603050405020304" pitchFamily="18" charset="0"/>
                <a:ea typeface="SimSun" panose="02010600030101010101" pitchFamily="2" charset="-122"/>
              </a:rPr>
              <a:t>万</a:t>
            </a:r>
            <a:r>
              <a:rPr lang="en-US" altLang="zh-CN" sz="1800" dirty="0">
                <a:effectLst/>
                <a:latin typeface="Times New Roman" panose="02020603050405020304" pitchFamily="18" charset="0"/>
                <a:ea typeface="SimSun" panose="02010600030101010101" pitchFamily="2" charset="-122"/>
              </a:rPr>
              <a:t>92</a:t>
            </a:r>
            <a:r>
              <a:rPr lang="zh-CN" altLang="en-US" sz="1800" dirty="0">
                <a:effectLst/>
                <a:latin typeface="Times New Roman" panose="02020603050405020304" pitchFamily="18" charset="0"/>
                <a:ea typeface="SimSun" panose="02010600030101010101" pitchFamily="2" charset="-122"/>
              </a:rPr>
              <a:t>千</a:t>
            </a:r>
            <a:r>
              <a:rPr lang="en-US" altLang="zh-CN" sz="1800" dirty="0">
                <a:effectLst/>
                <a:latin typeface="Times New Roman" panose="02020603050405020304" pitchFamily="18" charset="0"/>
                <a:ea typeface="SimSun" panose="02010600030101010101" pitchFamily="2" charset="-122"/>
              </a:rPr>
              <a:t>9</a:t>
            </a:r>
            <a:r>
              <a:rPr lang="zh-CN" altLang="en-US" sz="1800" dirty="0">
                <a:effectLst/>
                <a:latin typeface="Times New Roman" panose="02020603050405020304" pitchFamily="18" charset="0"/>
                <a:ea typeface="SimSun" panose="02010600030101010101" pitchFamily="2" charset="-122"/>
              </a:rPr>
              <a:t>白</a:t>
            </a:r>
            <a:r>
              <a:rPr lang="en-US" altLang="zh-CN" sz="1800" dirty="0">
                <a:effectLst/>
                <a:latin typeface="Times New Roman" panose="02020603050405020304" pitchFamily="18" charset="0"/>
                <a:ea typeface="SimSun" panose="02010600030101010101" pitchFamily="2" charset="-122"/>
              </a:rPr>
              <a:t>24</a:t>
            </a:r>
            <a:r>
              <a:rPr lang="zh-CN" altLang="en-US" sz="1800" dirty="0">
                <a:effectLst/>
                <a:latin typeface="Times New Roman" panose="02020603050405020304" pitchFamily="18" charset="0"/>
                <a:ea typeface="SimSun" panose="02010600030101010101" pitchFamily="2" charset="-122"/>
              </a:rPr>
              <a:t>）</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个标记为合法</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。合法和钓鱼比例为</a:t>
            </a:r>
            <a:r>
              <a:rPr lang="en-US" altLang="zh-CN" sz="1800" dirty="0">
                <a:effectLst/>
                <a:latin typeface="Times New Roman" panose="02020603050405020304" pitchFamily="18" charset="0"/>
                <a:ea typeface="SimSun" panose="02010600030101010101" pitchFamily="2" charset="-122"/>
                <a:cs typeface="Times New Roman" panose="02020603050405020304" pitchFamily="18" charset="0"/>
              </a:rPr>
              <a:t>71.5%</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SimSun" panose="02010600030101010101" pitchFamily="2" charset="-122"/>
                <a:cs typeface="Times New Roman" panose="02020603050405020304" pitchFamily="18" charset="0"/>
              </a:rPr>
              <a:t>28.5%</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D" altLang="zh-C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399589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SimSun" panose="02010600030101010101" pitchFamily="2" charset="-122"/>
                <a:cs typeface="Times New Roman" panose="02020603050405020304" pitchFamily="18" charset="0"/>
              </a:rPr>
              <a:t>接下来，</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为了方便之后模型训练，本文使用</a:t>
            </a:r>
            <a:r>
              <a:rPr lang="en-US" sz="1800" kern="100" dirty="0" err="1">
                <a:effectLst/>
                <a:latin typeface="Times New Roman" panose="02020603050405020304" pitchFamily="18" charset="0"/>
                <a:ea typeface="SimSun" panose="02010600030101010101" pitchFamily="2" charset="-122"/>
                <a:cs typeface="Times New Roman" panose="02020603050405020304" pitchFamily="18" charset="0"/>
              </a:rPr>
              <a:t>CountVectorizer</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库把</a:t>
            </a:r>
            <a:r>
              <a:rPr lang="en-US" sz="1800" kern="100" dirty="0" err="1">
                <a:effectLst/>
                <a:latin typeface="Times New Roman" panose="02020603050405020304" pitchFamily="18" charset="0"/>
                <a:ea typeface="SimSun" panose="02010600030101010101" pitchFamily="2" charset="-122"/>
                <a:cs typeface="Times New Roman" panose="02020603050405020304" pitchFamily="18" charset="0"/>
              </a:rPr>
              <a:t>text_sent</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转换为标记计数向量。</a:t>
            </a:r>
            <a:r>
              <a:rPr lang="zh-CN" altLang="en-US" sz="1800" kern="100" dirty="0">
                <a:effectLst/>
                <a:latin typeface="Times New Roman" panose="02020603050405020304" pitchFamily="18" charset="0"/>
                <a:ea typeface="SimSun" panose="02010600030101010101" pitchFamily="2" charset="-122"/>
                <a:cs typeface="Times New Roman" panose="02020603050405020304" pitchFamily="18" charset="0"/>
              </a:rPr>
              <a:t>然后</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，本文把</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good</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和</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bad</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标签做了标签编码</a:t>
            </a:r>
            <a:r>
              <a:rPr lang="en-ID" altLang="zh-CN" sz="1800" kern="100" dirty="0">
                <a:effectLst/>
                <a:latin typeface="Times New Roman" panose="02020603050405020304" pitchFamily="18" charset="0"/>
                <a:ea typeface="SimSun" panose="02010600030101010101" pitchFamily="2" charset="-122"/>
                <a:cs typeface="Times New Roman" panose="02020603050405020304" pitchFamily="18" charset="0"/>
              </a:rPr>
              <a:t>(label encoding)</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good</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表示为</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0</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bad</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表示为</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1</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D"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98474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本文使用</a:t>
            </a:r>
            <a:r>
              <a:rPr lang="en-US" altLang="zh-CN" dirty="0" err="1"/>
              <a:t>WordCloud</a:t>
            </a:r>
            <a:r>
              <a:rPr lang="zh-CN" altLang="en-US" dirty="0"/>
              <a:t>库把合法和钓鱼</a:t>
            </a:r>
            <a:r>
              <a:rPr lang="en-ID" altLang="zh-CN" dirty="0"/>
              <a:t>URL</a:t>
            </a:r>
            <a:r>
              <a:rPr lang="zh-CN" altLang="en-US" dirty="0"/>
              <a:t>最常用的词显示出，字越大表现出现次数越频繁。</a:t>
            </a:r>
            <a:endParaRPr lang="en-ID" altLang="zh-CN" dirty="0"/>
          </a:p>
          <a:p>
            <a:r>
              <a:rPr lang="zh-CN" altLang="en-US" dirty="0"/>
              <a:t>可以看到钓鱼</a:t>
            </a:r>
            <a:r>
              <a:rPr lang="en-ID" altLang="zh-CN" dirty="0"/>
              <a:t>URL</a:t>
            </a:r>
            <a:r>
              <a:rPr lang="zh-CN" altLang="en-US" dirty="0"/>
              <a:t>最常用的词是</a:t>
            </a:r>
            <a:r>
              <a:rPr lang="en-ID" altLang="zh-CN" dirty="0" err="1"/>
              <a:t>paypal,americanexpress</a:t>
            </a:r>
            <a:r>
              <a:rPr lang="en-ID" altLang="zh-CN" dirty="0"/>
              <a:t>,</a:t>
            </a:r>
            <a:r>
              <a:rPr lang="zh-CN" altLang="en-US" dirty="0"/>
              <a:t>等各种网络交付平台网站。</a:t>
            </a:r>
            <a:endParaRPr lang="en-ID" altLang="zh-CN" dirty="0"/>
          </a:p>
          <a:p>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410681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14</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800" dirty="0">
                <a:effectLst/>
                <a:latin typeface="Times New Roman" panose="02020603050405020304" pitchFamily="18" charset="0"/>
                <a:ea typeface="SimSun" panose="02010600030101010101" pitchFamily="2" charset="-122"/>
              </a:rPr>
              <a:t>本文使用三种监督式机器学习算法训练。第一是。。。</a:t>
            </a:r>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Logistic</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方程的优势在于它可以处理从负无穷到正无穷的任何输入，而将输出限制在</a:t>
            </a:r>
            <a:r>
              <a:rPr lang="en-US" sz="1800" dirty="0">
                <a:effectLst/>
                <a:latin typeface="Times New Roman" panose="02020603050405020304" pitchFamily="18" charset="0"/>
                <a:ea typeface="SimSun" panose="02010600030101010101" pitchFamily="2" charset="-122"/>
              </a:rPr>
              <a:t>0</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和</a:t>
            </a:r>
            <a:r>
              <a:rPr lang="en-US" sz="1800" dirty="0">
                <a:effectLst/>
                <a:latin typeface="Times New Roman" panose="02020603050405020304" pitchFamily="18" charset="0"/>
                <a:ea typeface="SimSun" panose="02010600030101010101" pitchFamily="2" charset="-122"/>
              </a:rPr>
              <a:t>1</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之间。</a:t>
            </a:r>
            <a:endParaRPr lang="en-ID" altLang="zh-C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D"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跟伯努利朴素贝叶斯的不同之处是多项式分布朴素贝叶斯将重复词语视为其重复次数，而伯努利朴素贝叶斯将重复词语视为其只出现一次。</a:t>
            </a:r>
            <a:endParaRPr lang="en-ID"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D"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支持缓存感知和核心外计算、高效处理缺失数据、树构建并行、交叉验证功能、避免过度拟合的正则化、使用深度优先方法进行树修剪显著提高计算性能。</a:t>
            </a:r>
            <a:endParaRPr lang="en-ID"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2805116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68580" algn="l" defTabSz="914400" rtl="0" eaLnBrk="1" fontAlgn="auto" latinLnBrk="0" hangingPunct="1">
              <a:lnSpc>
                <a:spcPct val="100000"/>
              </a:lnSpc>
              <a:spcBef>
                <a:spcPts val="0"/>
              </a:spcBef>
              <a:spcAft>
                <a:spcPts val="0"/>
              </a:spcAft>
              <a:buClrTx/>
              <a:buSzTx/>
              <a:buFontTx/>
              <a:buNone/>
              <a:tabLst/>
              <a:defRPr/>
            </a:pPr>
            <a:r>
              <a:rPr lang="zh-CN" altLang="en-US" dirty="0"/>
              <a:t>本文使用随机搜索对</a:t>
            </a:r>
            <a:r>
              <a:rPr lang="en-US" altLang="zh-CN" dirty="0" err="1"/>
              <a:t>max_depth,min_child_weight,learning_rate,gamma</a:t>
            </a:r>
            <a:r>
              <a:rPr lang="en-US" altLang="zh-CN" dirty="0"/>
              <a:t>,</a:t>
            </a:r>
            <a:r>
              <a:rPr lang="zh-CN" altLang="en-US" dirty="0"/>
              <a:t>等</a:t>
            </a:r>
            <a:r>
              <a:rPr lang="en-US" altLang="zh-CN" dirty="0" err="1"/>
              <a:t>XGBoost</a:t>
            </a:r>
            <a:r>
              <a:rPr lang="zh-CN" altLang="en-US" dirty="0"/>
              <a:t>超参数进行调整</a:t>
            </a:r>
            <a:r>
              <a:rPr lang="en-US" altLang="zh-CN" dirty="0"/>
              <a:t>·</a:t>
            </a:r>
            <a:r>
              <a:rPr lang="zh-CN" altLang="en-US" dirty="0"/>
              <a:t>。</a:t>
            </a:r>
          </a:p>
          <a:p>
            <a:pPr marL="0" marR="0" lvl="0" indent="6858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SimSun" panose="02010600030101010101" pitchFamily="2" charset="-122"/>
                <a:ea typeface="SimSun" panose="02010600030101010101" pitchFamily="2" charset="-122"/>
                <a:cs typeface="SimSun" panose="02010600030101010101" pitchFamily="2" charset="-122"/>
              </a:rPr>
              <a:t>常用的超参数优化方法有两种：网格化寻优和随机寻优。</a:t>
            </a:r>
            <a:r>
              <a:rPr lang="zh-CN" altLang="en-US" sz="1200" dirty="0">
                <a:effectLst/>
                <a:latin typeface="SimSun" panose="02010600030101010101" pitchFamily="2" charset="-122"/>
                <a:ea typeface="SimSun" panose="02010600030101010101" pitchFamily="2" charset="-122"/>
                <a:cs typeface="SimSun" panose="02010600030101010101" pitchFamily="2" charset="-122"/>
              </a:rPr>
              <a:t>本文选取使用随机寻找超参数优化。</a:t>
            </a:r>
            <a:endParaRPr lang="en-ID" altLang="zh-CN" sz="1200" dirty="0">
              <a:effectLst/>
              <a:latin typeface="SimSun" panose="02010600030101010101" pitchFamily="2" charset="-122"/>
              <a:ea typeface="SimSun" panose="02010600030101010101" pitchFamily="2" charset="-122"/>
              <a:cs typeface="SimSun" panose="02010600030101010101" pitchFamily="2" charset="-122"/>
            </a:endParaRPr>
          </a:p>
          <a:p>
            <a:pPr indent="68580"/>
            <a:r>
              <a:rPr lang="zh-CN" altLang="zh-CN" sz="1200" dirty="0">
                <a:effectLst/>
                <a:latin typeface="SimSun" panose="02010600030101010101" pitchFamily="2" charset="-122"/>
                <a:ea typeface="SimSun" panose="02010600030101010101" pitchFamily="2" charset="-122"/>
                <a:cs typeface="SimSun" panose="02010600030101010101" pitchFamily="2" charset="-122"/>
              </a:rPr>
              <a:t>网格化寻优可以说是最基本的超参数优化方法。在网格搜索中，建立了一个超参数值的网格，并为每个组合训练一个模型，然后测试数据上打分。在这种方法中，需要尝试超参数值的每一种组合，这可能非常低效。相比之下，随机搜索建立了超参数值的网格，并选择随机组合来训练模型和评分。虽然</a:t>
            </a:r>
            <a:r>
              <a:rPr lang="zh-CN" altLang="en-US" sz="1200" dirty="0">
                <a:effectLst/>
                <a:latin typeface="Times New Roman" panose="02020603050405020304" pitchFamily="18" charset="0"/>
                <a:ea typeface="SimSun" panose="02010600030101010101" pitchFamily="2" charset="-122"/>
                <a:cs typeface="SimSun" panose="02010600030101010101" pitchFamily="2" charset="-122"/>
              </a:rPr>
              <a:t>随机搜索</a:t>
            </a:r>
            <a:r>
              <a:rPr lang="zh-CN" altLang="zh-CN" sz="1200" dirty="0">
                <a:effectLst/>
                <a:latin typeface="SimSun" panose="02010600030101010101" pitchFamily="2" charset="-122"/>
                <a:ea typeface="SimSun" panose="02010600030101010101" pitchFamily="2" charset="-122"/>
                <a:cs typeface="SimSun" panose="02010600030101010101" pitchFamily="2" charset="-122"/>
              </a:rPr>
              <a:t>可能无法找到与</a:t>
            </a:r>
            <a:r>
              <a:rPr lang="zh-CN" altLang="en-US" sz="1200" dirty="0">
                <a:effectLst/>
                <a:latin typeface="Times New Roman" panose="02020603050405020304" pitchFamily="18" charset="0"/>
                <a:ea typeface="SimSun" panose="02010600030101010101" pitchFamily="2" charset="-122"/>
                <a:cs typeface="SimSun" panose="02010600030101010101" pitchFamily="2" charset="-122"/>
              </a:rPr>
              <a:t>网格化寻优</a:t>
            </a:r>
            <a:r>
              <a:rPr lang="zh-CN" altLang="zh-CN" sz="1200" dirty="0">
                <a:effectLst/>
                <a:latin typeface="SimSun" panose="02010600030101010101" pitchFamily="2" charset="-122"/>
                <a:ea typeface="SimSun" panose="02010600030101010101" pitchFamily="2" charset="-122"/>
                <a:cs typeface="SimSun" panose="02010600030101010101" pitchFamily="2" charset="-122"/>
              </a:rPr>
              <a:t>一样准确的结果，但它可以更频繁地选择最佳结果，而且只花了</a:t>
            </a:r>
            <a:r>
              <a:rPr lang="zh-CN" altLang="en-US" sz="12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网格化寻优</a:t>
            </a:r>
            <a:r>
              <a:rPr lang="zh-CN" altLang="zh-CN" sz="12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所需时间的一</a:t>
            </a:r>
            <a:r>
              <a:rPr lang="zh-CN" altLang="zh-CN" sz="1200" dirty="0">
                <a:effectLst/>
                <a:latin typeface="SimSun" panose="02010600030101010101" pitchFamily="2" charset="-122"/>
                <a:ea typeface="SimSun" panose="02010600030101010101" pitchFamily="2" charset="-122"/>
                <a:cs typeface="SimSun" panose="02010600030101010101" pitchFamily="2" charset="-122"/>
              </a:rPr>
              <a:t>小部分。在相同的资源条件下，随机搜索甚至可以优于</a:t>
            </a:r>
            <a:r>
              <a:rPr lang="zh-CN" altLang="zh-CN" sz="1200" dirty="0">
                <a:effectLst/>
                <a:ea typeface="SimSun" panose="02010600030101010101" pitchFamily="2" charset="-122"/>
                <a:cs typeface="SimSun" panose="02010600030101010101" pitchFamily="2" charset="-122"/>
              </a:rPr>
              <a:t>网格搜索。因此，本文选取使用了随机搜索。</a:t>
            </a:r>
            <a:r>
              <a:rPr lang="zh-CN" altLang="en-US" sz="1200" dirty="0">
                <a:effectLst/>
                <a:ea typeface="SimSun" panose="02010600030101010101" pitchFamily="2" charset="-122"/>
              </a:rPr>
              <a:t>本文已经对</a:t>
            </a:r>
            <a:r>
              <a:rPr lang="en-ID" altLang="zh-CN" sz="1200" dirty="0" err="1">
                <a:effectLst/>
                <a:ea typeface="SimSun" panose="02010600030101010101" pitchFamily="2" charset="-122"/>
              </a:rPr>
              <a:t>Xg</a:t>
            </a:r>
            <a:r>
              <a:rPr lang="en-US" altLang="zh-CN" sz="1200" dirty="0">
                <a:effectLst/>
                <a:ea typeface="SimSun" panose="02010600030101010101" pitchFamily="2" charset="-122"/>
              </a:rPr>
              <a:t>boost</a:t>
            </a:r>
            <a:r>
              <a:rPr lang="zh-CN" altLang="en-US" sz="1200" dirty="0">
                <a:effectLst/>
                <a:ea typeface="SimSun" panose="02010600030101010101" pitchFamily="2" charset="-122"/>
              </a:rPr>
              <a:t>的棵树最大深度，孩子节点，学习率，</a:t>
            </a:r>
            <a:r>
              <a:rPr lang="en-ID" altLang="zh-CN" sz="1200" dirty="0">
                <a:effectLst/>
                <a:ea typeface="SimSun" panose="02010600030101010101" pitchFamily="2" charset="-122"/>
              </a:rPr>
              <a:t>gamma</a:t>
            </a:r>
            <a:r>
              <a:rPr lang="zh-CN" altLang="en-US" sz="1200" dirty="0">
                <a:effectLst/>
                <a:ea typeface="SimSun" panose="02010600030101010101" pitchFamily="2" charset="-122"/>
              </a:rPr>
              <a:t>，每棵树随机抽样的分数超参数做了调整。</a:t>
            </a:r>
            <a:endParaRPr lang="en-ID" altLang="zh-CN" sz="1200" dirty="0">
              <a:effectLst/>
              <a:ea typeface="SimSun" panose="02010600030101010101" pitchFamily="2" charset="-122"/>
            </a:endParaRPr>
          </a:p>
          <a:p>
            <a:endParaRPr lang="zh-CN" altLang="en-US"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137536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可以看到逻辑回归的结果都比其他算法优势，因此本文使用逻辑归回模型来部署系统。</a:t>
            </a:r>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46699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a:t>
            </a:r>
            <a:r>
              <a:rPr lang="zh-CN" altLang="en-US" dirty="0"/>
              <a:t>曲线的图片蓝色对角线是随机预测的结果，可以看见每一个模型都是优于随机预测，可以看出</a:t>
            </a:r>
            <a:r>
              <a:rPr lang="en-ID" altLang="zh-CN" dirty="0"/>
              <a:t>AUC</a:t>
            </a:r>
            <a:r>
              <a:rPr lang="zh-CN" altLang="en-US" dirty="0"/>
              <a:t>最高的是模型是橙色线逻辑回归。右边是逻辑回归的混淆矩阵，具有较高的准确率。</a:t>
            </a:r>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75929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19</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首先对研究背景以及网络钓鱼介绍来讲</a:t>
            </a:r>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https://share.streamlit.io/quinnajodanti/phishing-website-streamlit/main/phishing_prediction_with_web.py</a:t>
            </a:r>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4241897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页面输出</a:t>
            </a:r>
            <a:r>
              <a:rPr lang="en-US" altLang="zh-CN" dirty="0"/>
              <a:t>, </a:t>
            </a:r>
            <a:r>
              <a:rPr lang="en-US" altLang="zh-CN" dirty="0" err="1"/>
              <a:t>youtube</a:t>
            </a:r>
            <a:r>
              <a:rPr lang="zh-CN" altLang="en-US" dirty="0"/>
              <a:t>网站</a:t>
            </a:r>
            <a:r>
              <a:rPr lang="en-US" altLang="zh-CN" dirty="0"/>
              <a:t>-&gt;</a:t>
            </a:r>
            <a:r>
              <a:rPr lang="zh-CN" altLang="en-US" dirty="0"/>
              <a:t>合法</a:t>
            </a:r>
            <a:endParaRPr lang="en-US" altLang="zh-CN" dirty="0"/>
          </a:p>
          <a:p>
            <a:r>
              <a:rPr lang="zh-CN" altLang="en-US" dirty="0"/>
              <a:t>阿里巴巴钓鱼网站</a:t>
            </a:r>
            <a:r>
              <a:rPr lang="en-US" altLang="zh-CN" dirty="0"/>
              <a:t>-&gt;</a:t>
            </a:r>
            <a:r>
              <a:rPr lang="zh-CN" altLang="en-US" dirty="0"/>
              <a:t>钓鱼</a:t>
            </a:r>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1270026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22</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这是参考文献。</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感谢各位老师和我的指导老师</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年来，随着互联网和云技术的发展，越来越多用户从传统购物转向了电子商务。因为疫情情况，越来越多人都在网络上购物使得网路交易更加频繁，因此需要一种智能技术来保护用户。最常见的攻击是网络钓鱼。</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D" dirty="0"/>
          </a:p>
        </p:txBody>
      </p:sp>
      <p:sp>
        <p:nvSpPr>
          <p:cNvPr id="4" name="Slide Number Placeholder 3"/>
          <p:cNvSpPr>
            <a:spLocks noGrp="1"/>
          </p:cNvSpPr>
          <p:nvPr>
            <p:ph type="sldNum" sz="quarter" idx="5"/>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355672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那我们怎么避免网路钓鱼呢？，第一是。。。</a:t>
            </a:r>
            <a:endParaRPr lang="en-ID" altLang="zh-CN" dirty="0"/>
          </a:p>
          <a:p>
            <a:r>
              <a:rPr lang="zh-CN" altLang="en-US" dirty="0"/>
              <a:t>从这三个方法，第三方法利用机器学习算法是最有效的。</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effectLst/>
                <a:ea typeface="SimSun" panose="02010600030101010101" pitchFamily="2" charset="-122"/>
                <a:cs typeface="SimSun" panose="02010600030101010101" pitchFamily="2" charset="-122"/>
              </a:rPr>
              <a:t>黑名单：</a:t>
            </a:r>
            <a:r>
              <a:rPr lang="zh-CN" sz="1400" dirty="0">
                <a:effectLst/>
                <a:ea typeface="SimSun" panose="02010600030101010101" pitchFamily="2" charset="-122"/>
                <a:cs typeface="SimSun" panose="02010600030101010101" pitchFamily="2" charset="-122"/>
              </a:rPr>
              <a:t>然而这种方法的缺陷也很明显，就是对于新生成的钓鱼网站反应不够迅速，甚至要等到有受害者出现的时候才能对黑名单进行更新。</a:t>
            </a:r>
            <a:endParaRPr lang="en-US" altLang="zh-CN" sz="1400" dirty="0">
              <a:effectLst/>
              <a:ea typeface="SimSun" panose="02010600030101010101" pitchFamily="2" charset="-122"/>
              <a:cs typeface="SimSun" panose="02010600030101010101" pitchFamily="2" charset="-122"/>
            </a:endParaRPr>
          </a:p>
          <a:p>
            <a:r>
              <a:rPr lang="en-US" altLang="zh-CN" sz="1400" dirty="0">
                <a:effectLst/>
                <a:ea typeface="SimSun" panose="02010600030101010101" pitchFamily="2" charset="-122"/>
                <a:cs typeface="SimSun" panose="02010600030101010101" pitchFamily="2" charset="-122"/>
              </a:rPr>
              <a:t>Cantina</a:t>
            </a:r>
            <a:r>
              <a:rPr lang="zh-CN" altLang="en-US" sz="1400" dirty="0">
                <a:effectLst/>
                <a:ea typeface="SimSun" panose="02010600030101010101" pitchFamily="2" charset="-122"/>
                <a:cs typeface="SimSun" panose="02010600030101010101" pitchFamily="2" charset="-122"/>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然而，这项研究是有局限性</a:t>
            </a:r>
            <a:r>
              <a:rPr lang="zh-CN" sz="1800" dirty="0">
                <a:effectLst/>
                <a:ea typeface="SimSun" panose="02010600030101010101" pitchFamily="2" charset="-122"/>
                <a:cs typeface="SimSun" panose="02010600030101010101" pitchFamily="2" charset="-122"/>
              </a:rPr>
              <a:t>的，因为它只对英语敏感</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altLang="en-US" sz="1800" kern="100" dirty="0">
                <a:effectLst/>
                <a:latin typeface="Calibri" panose="020F0502020204030204" pitchFamily="34" charset="0"/>
                <a:ea typeface="SimSun" panose="02010600030101010101" pitchFamily="2" charset="-122"/>
                <a:cs typeface="Times New Roman" panose="02020603050405020304" pitchFamily="18" charset="0"/>
              </a:rPr>
              <a:t>该系统</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可能会产生大量误报。</a:t>
            </a:r>
            <a:endParaRPr lang="en-ID"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r>
              <a:rPr lang="en-ID" sz="1800" kern="100" dirty="0">
                <a:effectLst/>
                <a:latin typeface="Calibri" panose="020F0502020204030204" pitchFamily="34" charset="0"/>
                <a:ea typeface="SimSun" panose="02010600030101010101" pitchFamily="2" charset="-122"/>
                <a:cs typeface="Times New Roman" panose="02020603050405020304" pitchFamily="18" charset="0"/>
              </a:rPr>
              <a:t>EMD</a:t>
            </a:r>
            <a:r>
              <a:rPr lang="zh-CN" alt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altLang="en-US" sz="1800" dirty="0">
                <a:solidFill>
                  <a:schemeClr val="tx1">
                    <a:lumMod val="65000"/>
                    <a:lumOff val="35000"/>
                  </a:schemeClr>
                </a:solidFill>
                <a:cs typeface="+mn-ea"/>
                <a:sym typeface="+mn-lt"/>
              </a:rPr>
              <a:t>必须预存常受攻击的目标网站的图像特征才能进行比较，</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当目标网页过多时，对这些资料的存储和检索可能会影响效率；其次，有些合法网页的版式，颜色更换频繁，且往往同一个主题有不同的网页来展示，这给</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EMD</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计算的准确率带来困难，从而影响检测准确性。</a:t>
            </a:r>
            <a:endParaRPr lang="en-ID"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zh-CN" altLang="en-US" sz="1400"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50000"/>
              </a:lnSpc>
            </a:pPr>
            <a:r>
              <a:rPr lang="zh-CN" altLang="en-US" dirty="0"/>
              <a:t>根据网络反钓鱼的研究现状以及互联网的快速发展，使用传统方法检测网络钓鱼是有限的。同时，网页内容检测在检测对象方面非常准确，但应用效率低，因此本文认为使用</a:t>
            </a:r>
            <a:r>
              <a:rPr lang="en-US" altLang="zh-CN" dirty="0"/>
              <a:t>URL</a:t>
            </a:r>
            <a:r>
              <a:rPr lang="zh-CN" altLang="en-US" dirty="0"/>
              <a:t>检测的研究具有重要意义：原因是</a:t>
            </a:r>
            <a:r>
              <a:rPr lang="en-US" altLang="zh-CN" dirty="0"/>
              <a:t>URL</a:t>
            </a:r>
            <a:r>
              <a:rPr lang="zh-CN" altLang="en-US" dirty="0"/>
              <a:t>具有：</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第一，电子邮件钓鱼是攻击者主要使用邮件来发送钓鱼</a:t>
            </a:r>
            <a:r>
              <a:rPr lang="en-ID" altLang="zh-CN" dirty="0" err="1"/>
              <a:t>url</a:t>
            </a:r>
            <a:r>
              <a:rPr lang="zh-CN" altLang="en-US" dirty="0"/>
              <a:t>，然后使用各种紧迫理由来勾引用户点击链接。</a:t>
            </a:r>
            <a:endParaRPr lang="en-ID"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第二，钓鱼短信，也成为</a:t>
            </a:r>
            <a:r>
              <a:rPr lang="en-ID" altLang="zh-CN" dirty="0"/>
              <a:t>S</a:t>
            </a:r>
            <a:r>
              <a:rPr lang="en-US" altLang="zh-CN" dirty="0" err="1"/>
              <a:t>mishing</a:t>
            </a:r>
            <a:r>
              <a:rPr lang="en-US" altLang="zh-CN" dirty="0"/>
              <a:t>,</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是</a:t>
            </a:r>
            <a:r>
              <a:rPr lang="en-US" sz="1800" dirty="0">
                <a:effectLst/>
                <a:latin typeface="Times New Roman" panose="02020603050405020304" pitchFamily="18" charset="0"/>
                <a:ea typeface="SimSun" panose="02010600030101010101" pitchFamily="2" charset="-122"/>
              </a:rPr>
              <a:t>SMS</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短信和网路钓鱼术语的组合</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与邮件相比，使用短信形式发送信息更加个人化，使受害者不那么警觉。</a:t>
            </a:r>
            <a:endParaRPr lang="en-ID"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t>第三，鲸鱼网络钓鱼，也成为</a:t>
            </a:r>
            <a:r>
              <a:rPr lang="en-ID" altLang="zh-CN" dirty="0"/>
              <a:t>CEO</a:t>
            </a:r>
            <a:r>
              <a:rPr lang="zh-CN" altLang="en-US" dirty="0"/>
              <a:t>欺诈，如名，攻击者冒充为公司的</a:t>
            </a:r>
            <a:r>
              <a:rPr lang="en-ID" altLang="zh-CN" dirty="0"/>
              <a:t>CEO</a:t>
            </a:r>
            <a:r>
              <a:rPr lang="zh-CN" altLang="en-US" dirty="0"/>
              <a:t>或者高领导来欺骗。</a:t>
            </a:r>
            <a:endParaRPr lang="en-ID" altLang="zh-CN" dirty="0"/>
          </a:p>
          <a:p>
            <a:r>
              <a:rPr lang="zh-CN" altLang="en-US" dirty="0"/>
              <a:t>第四，</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超文本传输协议安全</a:t>
            </a:r>
            <a:r>
              <a:rPr lang="en-US" sz="1800" dirty="0">
                <a:effectLst/>
                <a:latin typeface="Times New Roman" panose="02020603050405020304" pitchFamily="18" charset="0"/>
                <a:ea typeface="SimSun" panose="02010600030101010101" pitchFamily="2" charset="-122"/>
              </a:rPr>
              <a:t> (HTTPS) </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通常被认为是“安全”链接，因为它使用加密来提高安全性</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，因此攻击者利用</a:t>
            </a:r>
            <a:r>
              <a:rPr lang="en-ID" altLang="zh-CN" sz="1800" dirty="0">
                <a:effectLst/>
                <a:latin typeface="Times New Roman" panose="02020603050405020304" pitchFamily="18" charset="0"/>
                <a:ea typeface="SimSun" panose="02010600030101010101" pitchFamily="2" charset="-122"/>
                <a:cs typeface="Times New Roman" panose="02020603050405020304" pitchFamily="18" charset="0"/>
              </a:rPr>
              <a:t>https</a:t>
            </a:r>
            <a:r>
              <a:rPr lang="zh-CN" altLang="en-US" sz="1800" dirty="0">
                <a:effectLst/>
                <a:latin typeface="Times New Roman" panose="02020603050405020304" pitchFamily="18" charset="0"/>
                <a:ea typeface="SimSun" panose="02010600030101010101" pitchFamily="2" charset="-122"/>
                <a:cs typeface="Times New Roman" panose="02020603050405020304" pitchFamily="18" charset="0"/>
              </a:rPr>
              <a:t>来获取受害者信任。</a:t>
            </a:r>
            <a:endParaRPr lang="en-ID" altLang="zh-C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D" altLang="zh-CN"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0654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6447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98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802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4886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1265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295636" y="6727281"/>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0146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5568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 id="2147483659" r:id="rId5"/>
    <p:sldLayoutId id="2147483660" r:id="rId6"/>
    <p:sldLayoutId id="2147483661" r:id="rId7"/>
    <p:sldLayoutId id="2147483662" r:id="rId8"/>
    <p:sldLayoutId id="214748366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91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gi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355" y="1462955"/>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6" name="PA_圆角矩形 31"/>
          <p:cNvSpPr/>
          <p:nvPr>
            <p:custDataLst>
              <p:tags r:id="rId1"/>
            </p:custDataLst>
          </p:nvPr>
        </p:nvSpPr>
        <p:spPr>
          <a:xfrm>
            <a:off x="5358410" y="4530840"/>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cs typeface="+mn-ea"/>
                <a:sym typeface="+mn-lt"/>
              </a:rPr>
              <a:t>答辩人：蔡佩津</a:t>
            </a:r>
          </a:p>
        </p:txBody>
      </p:sp>
      <p:grpSp>
        <p:nvGrpSpPr>
          <p:cNvPr id="7" name="组合 6"/>
          <p:cNvGrpSpPr/>
          <p:nvPr/>
        </p:nvGrpSpPr>
        <p:grpSpPr>
          <a:xfrm>
            <a:off x="5358410" y="791501"/>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nvGrpSpPr>
            <p:cNvPr id="9" name="组合 8"/>
            <p:cNvGrpSpPr/>
            <p:nvPr/>
          </p:nvGrpSpPr>
          <p:grpSpPr>
            <a:xfrm>
              <a:off x="5482496" y="1078924"/>
              <a:ext cx="1195789" cy="1195789"/>
              <a:chOff x="5159801" y="530825"/>
              <a:chExt cx="1813907" cy="1813907"/>
            </a:xfrm>
          </p:grpSpPr>
          <p:sp>
            <p:nvSpPr>
              <p:cNvPr id="13" name="椭圆 12"/>
              <p:cNvSpPr/>
              <p:nvPr/>
            </p:nvSpPr>
            <p:spPr>
              <a:xfrm>
                <a:off x="5159801" y="53082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12" name="文本框 11"/>
              <p:cNvSpPr txBox="1"/>
              <p:nvPr/>
            </p:nvSpPr>
            <p:spPr>
              <a:xfrm>
                <a:off x="5938817" y="1186254"/>
                <a:ext cx="670327" cy="601582"/>
              </a:xfrm>
              <a:prstGeom prst="rect">
                <a:avLst/>
              </a:prstGeom>
              <a:noFill/>
            </p:spPr>
            <p:txBody>
              <a:bodyPr wrap="square" rtlCol="0">
                <a:spAutoFit/>
              </a:bodyPr>
              <a:lstStyle/>
              <a:p>
                <a:pPr algn="ctr">
                  <a:lnSpc>
                    <a:spcPct val="120000"/>
                  </a:lnSpc>
                </a:pPr>
                <a:endParaRPr lang="zh-CN" altLang="en-US" b="1" dirty="0">
                  <a:solidFill>
                    <a:schemeClr val="bg1"/>
                  </a:solidFill>
                  <a:cs typeface="+mn-ea"/>
                  <a:sym typeface="+mn-lt"/>
                </a:endParaRPr>
              </a:p>
            </p:txBody>
          </p:sp>
        </p:grpSp>
      </p:grpSp>
      <p:sp>
        <p:nvSpPr>
          <p:cNvPr id="15" name="矩形 259"/>
          <p:cNvSpPr>
            <a:spLocks noChangeArrowheads="1"/>
          </p:cNvSpPr>
          <p:nvPr/>
        </p:nvSpPr>
        <p:spPr bwMode="auto">
          <a:xfrm>
            <a:off x="1928355" y="3377980"/>
            <a:ext cx="833501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mn-lt"/>
                <a:ea typeface="+mn-ea"/>
                <a:cs typeface="+mn-ea"/>
                <a:sym typeface="+mn-lt"/>
              </a:rPr>
              <a:t>院系</a:t>
            </a:r>
            <a:r>
              <a:rPr lang="en-US" altLang="zh-CN" sz="1800" dirty="0">
                <a:solidFill>
                  <a:schemeClr val="bg1"/>
                </a:solidFill>
                <a:latin typeface="+mn-lt"/>
                <a:ea typeface="+mn-ea"/>
                <a:cs typeface="+mn-ea"/>
                <a:sym typeface="+mn-lt"/>
              </a:rPr>
              <a:t>/</a:t>
            </a:r>
            <a:r>
              <a:rPr lang="zh-CN" altLang="en-US" sz="1800" dirty="0">
                <a:solidFill>
                  <a:schemeClr val="bg1"/>
                </a:solidFill>
                <a:latin typeface="+mn-lt"/>
                <a:ea typeface="+mn-ea"/>
                <a:cs typeface="+mn-ea"/>
                <a:sym typeface="+mn-lt"/>
              </a:rPr>
              <a:t>专业：计算机科学与技术</a:t>
            </a:r>
            <a:endParaRPr lang="en-US" altLang="zh-CN" sz="1800" dirty="0">
              <a:solidFill>
                <a:schemeClr val="bg1"/>
              </a:solidFill>
              <a:latin typeface="+mn-lt"/>
              <a:ea typeface="+mn-ea"/>
              <a:cs typeface="+mn-ea"/>
              <a:sym typeface="+mn-lt"/>
            </a:endParaRPr>
          </a:p>
        </p:txBody>
      </p:sp>
      <p:sp>
        <p:nvSpPr>
          <p:cNvPr id="17" name="PA_圆角矩形 31"/>
          <p:cNvSpPr/>
          <p:nvPr>
            <p:custDataLst>
              <p:tags r:id="rId2"/>
            </p:custDataLst>
          </p:nvPr>
        </p:nvSpPr>
        <p:spPr>
          <a:xfrm>
            <a:off x="8064589" y="45409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67" dirty="0">
                <a:solidFill>
                  <a:srgbClr val="223762"/>
                </a:solidFill>
                <a:cs typeface="+mn-ea"/>
                <a:sym typeface="+mn-lt"/>
              </a:rPr>
              <a:t>指导老师：傅翠娇</a:t>
            </a:r>
          </a:p>
        </p:txBody>
      </p:sp>
      <p:pic>
        <p:nvPicPr>
          <p:cNvPr id="19" name="Picture 2" descr="Universitas Beihang - Wikipedia bahasa Indonesia, ensiklopedia bebas">
            <a:extLst>
              <a:ext uri="{FF2B5EF4-FFF2-40B4-BE49-F238E27FC236}">
                <a16:creationId xmlns:a16="http://schemas.microsoft.com/office/drawing/2014/main" id="{D1FBC2F6-00DF-49D3-BC20-34981FAF65D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1368" y="891925"/>
            <a:ext cx="1240164" cy="1240164"/>
          </a:xfrm>
          <a:prstGeom prst="rect">
            <a:avLst/>
          </a:prstGeom>
          <a:noFill/>
          <a:extLst>
            <a:ext uri="{909E8E84-426E-40DD-AFC4-6F175D3DCCD1}">
              <a14:hiddenFill xmlns:a14="http://schemas.microsoft.com/office/drawing/2010/main">
                <a:solidFill>
                  <a:srgbClr val="FFFFFF"/>
                </a:solidFill>
              </a14:hiddenFill>
            </a:ext>
          </a:extLst>
        </p:spPr>
      </p:pic>
      <p:sp>
        <p:nvSpPr>
          <p:cNvPr id="20" name="PA_圆角矩形 31">
            <a:extLst>
              <a:ext uri="{FF2B5EF4-FFF2-40B4-BE49-F238E27FC236}">
                <a16:creationId xmlns:a16="http://schemas.microsoft.com/office/drawing/2014/main" id="{B917D56F-BC3E-4019-824F-D53F0624ED8B}"/>
              </a:ext>
            </a:extLst>
          </p:cNvPr>
          <p:cNvSpPr/>
          <p:nvPr>
            <p:custDataLst>
              <p:tags r:id="rId3"/>
            </p:custDataLst>
          </p:nvPr>
        </p:nvSpPr>
        <p:spPr>
          <a:xfrm>
            <a:off x="2583730" y="4530840"/>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67" dirty="0">
                <a:solidFill>
                  <a:srgbClr val="223762"/>
                </a:solidFill>
                <a:cs typeface="+mn-ea"/>
                <a:sym typeface="+mn-lt"/>
              </a:rPr>
              <a:t>学号：</a:t>
            </a:r>
            <a:r>
              <a:rPr lang="en-US" altLang="zh-CN" sz="1067" dirty="0">
                <a:solidFill>
                  <a:srgbClr val="223762"/>
                </a:solidFill>
                <a:cs typeface="+mn-ea"/>
                <a:sym typeface="+mn-lt"/>
              </a:rPr>
              <a:t>78066011</a:t>
            </a:r>
            <a:endParaRPr lang="zh-CN" altLang="en-US" sz="1067" dirty="0">
              <a:solidFill>
                <a:srgbClr val="223762"/>
              </a:solidFill>
              <a:cs typeface="+mn-ea"/>
              <a:sym typeface="+mn-lt"/>
            </a:endParaRPr>
          </a:p>
        </p:txBody>
      </p:sp>
      <p:sp>
        <p:nvSpPr>
          <p:cNvPr id="16" name="文本框 4">
            <a:extLst>
              <a:ext uri="{FF2B5EF4-FFF2-40B4-BE49-F238E27FC236}">
                <a16:creationId xmlns:a16="http://schemas.microsoft.com/office/drawing/2014/main" id="{E6325C56-D0CF-4997-B325-FBFF69DCEEFC}"/>
              </a:ext>
            </a:extLst>
          </p:cNvPr>
          <p:cNvSpPr txBox="1"/>
          <p:nvPr/>
        </p:nvSpPr>
        <p:spPr>
          <a:xfrm>
            <a:off x="2569302" y="2609419"/>
            <a:ext cx="7053116" cy="461665"/>
          </a:xfrm>
          <a:prstGeom prst="rect">
            <a:avLst/>
          </a:prstGeom>
          <a:noFill/>
        </p:spPr>
        <p:txBody>
          <a:bodyPr wrap="square" rtlCol="0">
            <a:spAutoFit/>
            <a:scene3d>
              <a:camera prst="orthographicFront"/>
              <a:lightRig rig="threePt" dir="t"/>
            </a:scene3d>
            <a:sp3d contourW="12700"/>
          </a:bodyPr>
          <a:lstStyle/>
          <a:p>
            <a:pPr algn="ctr">
              <a:defRPr/>
            </a:pPr>
            <a:r>
              <a:rPr lang="zh-CN" altLang="en-US" sz="2400" b="1" dirty="0">
                <a:solidFill>
                  <a:schemeClr val="bg1"/>
                </a:solidFill>
              </a:rPr>
              <a:t>基于机器学习的钓鱼网站检测系统设计与实现</a:t>
            </a:r>
            <a:endParaRPr lang="zh-CN" altLang="en-US" sz="2400" b="1" dirty="0">
              <a:solidFill>
                <a:schemeClr val="bg1"/>
              </a:solidFill>
              <a:cs typeface="+mn-ea"/>
              <a:sym typeface="+mn-lt"/>
            </a:endParaRPr>
          </a:p>
        </p:txBody>
      </p:sp>
    </p:spTree>
    <p:extLst>
      <p:ext uri="{BB962C8B-B14F-4D97-AF65-F5344CB8AC3E}">
        <p14:creationId xmlns:p14="http://schemas.microsoft.com/office/powerpoint/2010/main" val="343239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85402" y="2443843"/>
            <a:ext cx="1643399"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02</a:t>
            </a:r>
            <a:endParaRPr lang="zh-CN" altLang="en-US" dirty="0">
              <a:sym typeface="+mn-lt"/>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特征分析</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55660" y="3541639"/>
            <a:ext cx="1749176" cy="4244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特征分析及抽取</a:t>
            </a:r>
            <a:endParaRPr lang="en-ID" altLang="zh-CN" sz="1200" dirty="0">
              <a:solidFill>
                <a:schemeClr val="bg1"/>
              </a:solidFill>
              <a:cs typeface="+mn-ea"/>
              <a:sym typeface="+mn-lt"/>
            </a:endParaRPr>
          </a:p>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数据对比</a:t>
            </a:r>
          </a:p>
        </p:txBody>
      </p:sp>
      <p:sp>
        <p:nvSpPr>
          <p:cNvPr id="16" name="文本框 9"/>
          <p:cNvSpPr txBox="1"/>
          <p:nvPr/>
        </p:nvSpPr>
        <p:spPr>
          <a:xfrm>
            <a:off x="6552184" y="3538072"/>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关键词可视化</a:t>
            </a:r>
          </a:p>
        </p:txBody>
      </p:sp>
    </p:spTree>
    <p:extLst>
      <p:ext uri="{BB962C8B-B14F-4D97-AF65-F5344CB8AC3E}">
        <p14:creationId xmlns:p14="http://schemas.microsoft.com/office/powerpoint/2010/main" val="422183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1FE3-3214-43DF-9749-A12FAF784474}"/>
              </a:ext>
            </a:extLst>
          </p:cNvPr>
          <p:cNvSpPr>
            <a:spLocks noGrp="1"/>
          </p:cNvSpPr>
          <p:nvPr>
            <p:ph type="title"/>
          </p:nvPr>
        </p:nvSpPr>
        <p:spPr/>
        <p:txBody>
          <a:bodyPr/>
          <a:lstStyle/>
          <a:p>
            <a:r>
              <a:rPr lang="zh-CN" altLang="en-US" dirty="0"/>
              <a:t>数据收集</a:t>
            </a:r>
            <a:endParaRPr lang="en-ID" dirty="0"/>
          </a:p>
        </p:txBody>
      </p:sp>
      <p:pic>
        <p:nvPicPr>
          <p:cNvPr id="3" name="Picture 2">
            <a:extLst>
              <a:ext uri="{FF2B5EF4-FFF2-40B4-BE49-F238E27FC236}">
                <a16:creationId xmlns:a16="http://schemas.microsoft.com/office/drawing/2014/main" id="{BBF431CA-7CEC-4362-8204-A498AD0F58B9}"/>
              </a:ext>
            </a:extLst>
          </p:cNvPr>
          <p:cNvPicPr/>
          <p:nvPr/>
        </p:nvPicPr>
        <p:blipFill>
          <a:blip r:embed="rId3">
            <a:extLst>
              <a:ext uri="{28A0092B-C50C-407E-A947-70E740481C1C}">
                <a14:useLocalDpi xmlns:a14="http://schemas.microsoft.com/office/drawing/2010/main" val="0"/>
              </a:ext>
            </a:extLst>
          </a:blip>
          <a:stretch>
            <a:fillRect/>
          </a:stretch>
        </p:blipFill>
        <p:spPr>
          <a:xfrm>
            <a:off x="4009933" y="1208930"/>
            <a:ext cx="4172134" cy="4768524"/>
          </a:xfrm>
          <a:prstGeom prst="rect">
            <a:avLst/>
          </a:prstGeom>
        </p:spPr>
      </p:pic>
      <p:sp>
        <p:nvSpPr>
          <p:cNvPr id="4" name="Rectangle 3">
            <a:extLst>
              <a:ext uri="{FF2B5EF4-FFF2-40B4-BE49-F238E27FC236}">
                <a16:creationId xmlns:a16="http://schemas.microsoft.com/office/drawing/2014/main" id="{DE8923E5-2F51-44FF-AF09-008448B9ED4F}"/>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414697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4671-3AA5-4A92-903F-A1D574C0893D}"/>
              </a:ext>
            </a:extLst>
          </p:cNvPr>
          <p:cNvSpPr>
            <a:spLocks noGrp="1"/>
          </p:cNvSpPr>
          <p:nvPr>
            <p:ph type="title"/>
          </p:nvPr>
        </p:nvSpPr>
        <p:spPr/>
        <p:txBody>
          <a:bodyPr/>
          <a:lstStyle/>
          <a:p>
            <a:r>
              <a:rPr lang="zh-CN" altLang="en-US" dirty="0"/>
              <a:t>特征分析及抽取</a:t>
            </a:r>
            <a:endParaRPr lang="en-ID" dirty="0"/>
          </a:p>
        </p:txBody>
      </p:sp>
      <p:pic>
        <p:nvPicPr>
          <p:cNvPr id="3" name="Picture 2">
            <a:extLst>
              <a:ext uri="{FF2B5EF4-FFF2-40B4-BE49-F238E27FC236}">
                <a16:creationId xmlns:a16="http://schemas.microsoft.com/office/drawing/2014/main" id="{DFF6CFC0-6259-4256-92F5-C354F888DE25}"/>
              </a:ext>
            </a:extLst>
          </p:cNvPr>
          <p:cNvPicPr/>
          <p:nvPr/>
        </p:nvPicPr>
        <p:blipFill rotWithShape="1">
          <a:blip r:embed="rId3">
            <a:extLst>
              <a:ext uri="{28A0092B-C50C-407E-A947-70E740481C1C}">
                <a14:useLocalDpi xmlns:a14="http://schemas.microsoft.com/office/drawing/2010/main" val="0"/>
              </a:ext>
            </a:extLst>
          </a:blip>
          <a:srcRect l="1344" b="2547"/>
          <a:stretch/>
        </p:blipFill>
        <p:spPr bwMode="auto">
          <a:xfrm>
            <a:off x="2246424" y="1711463"/>
            <a:ext cx="7429158" cy="2022260"/>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5DE3811E-BEE0-4D8E-A12C-136AC553F656}"/>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6" name="TextBox 5">
            <a:extLst>
              <a:ext uri="{FF2B5EF4-FFF2-40B4-BE49-F238E27FC236}">
                <a16:creationId xmlns:a16="http://schemas.microsoft.com/office/drawing/2014/main" id="{4714AC4D-9CF5-452C-BC0D-24556A79CC37}"/>
              </a:ext>
            </a:extLst>
          </p:cNvPr>
          <p:cNvSpPr txBox="1"/>
          <p:nvPr/>
        </p:nvSpPr>
        <p:spPr>
          <a:xfrm>
            <a:off x="1502190" y="4438651"/>
            <a:ext cx="9800810" cy="1015663"/>
          </a:xfrm>
          <a:prstGeom prst="rect">
            <a:avLst/>
          </a:prstGeom>
          <a:noFill/>
        </p:spPr>
        <p:txBody>
          <a:bodyPr wrap="square">
            <a:spAutoFit/>
          </a:bodyPr>
          <a:lstStyle/>
          <a:p>
            <a:r>
              <a:rPr lang="zh-CN" altLang="en-US" sz="2000" dirty="0"/>
              <a:t>本文</a:t>
            </a:r>
            <a:r>
              <a:rPr lang="en-ID" sz="2000" dirty="0" err="1"/>
              <a:t>使用</a:t>
            </a:r>
            <a:r>
              <a:rPr lang="zh-CN" altLang="en-US" sz="2000" dirty="0"/>
              <a:t>标记器</a:t>
            </a:r>
            <a:r>
              <a:rPr lang="en-ID" altLang="zh-CN" sz="2000" dirty="0"/>
              <a:t>(tokenizer)</a:t>
            </a:r>
            <a:r>
              <a:rPr lang="zh-CN" altLang="en-US" sz="2000" dirty="0"/>
              <a:t>把每部分</a:t>
            </a:r>
            <a:r>
              <a:rPr lang="en-ID" altLang="zh-CN" sz="2000" dirty="0"/>
              <a:t>URL</a:t>
            </a:r>
            <a:r>
              <a:rPr lang="zh-CN" altLang="en-US" sz="2000" dirty="0"/>
              <a:t>拆分，然后使用</a:t>
            </a:r>
            <a:r>
              <a:rPr lang="en-ID" altLang="zh-CN" sz="2000" dirty="0"/>
              <a:t>S</a:t>
            </a:r>
            <a:r>
              <a:rPr lang="en-US" altLang="zh-CN" sz="2000" dirty="0" err="1"/>
              <a:t>nowballStemmer</a:t>
            </a:r>
            <a:r>
              <a:rPr lang="zh-CN" altLang="en-US" sz="2000" dirty="0"/>
              <a:t>库来获得跟单词，保存到新列，最后把跟单词链接保存到</a:t>
            </a:r>
            <a:r>
              <a:rPr lang="en-ID" altLang="zh-CN" sz="2000" dirty="0" err="1"/>
              <a:t>text_sent</a:t>
            </a:r>
            <a:r>
              <a:rPr lang="zh-CN" altLang="en-US" sz="2000" dirty="0"/>
              <a:t>列。</a:t>
            </a:r>
            <a:r>
              <a:rPr lang="en-ID" sz="2000" dirty="0" err="1"/>
              <a:t>因为</a:t>
            </a:r>
            <a:r>
              <a:rPr lang="zh-CN" altLang="en-US" sz="2000" dirty="0"/>
              <a:t>现在大多</a:t>
            </a:r>
            <a:r>
              <a:rPr lang="en-ID" sz="2000" dirty="0" err="1"/>
              <a:t>的网络钓鱼</a:t>
            </a:r>
            <a:r>
              <a:rPr lang="en-ID" sz="2000" dirty="0"/>
              <a:t> URL</a:t>
            </a:r>
            <a:r>
              <a:rPr lang="zh-CN" altLang="en-US" sz="2000" dirty="0"/>
              <a:t>都使用</a:t>
            </a:r>
            <a:r>
              <a:rPr lang="en-ID" sz="2000" dirty="0"/>
              <a:t> https://</a:t>
            </a:r>
            <a:r>
              <a:rPr lang="zh-CN" altLang="en-US" sz="2000" dirty="0"/>
              <a:t>协议来迷惑用户，所以本文把</a:t>
            </a:r>
            <a:r>
              <a:rPr lang="en-US" altLang="zh-CN" sz="2000" dirty="0"/>
              <a:t>https://</a:t>
            </a:r>
            <a:r>
              <a:rPr lang="zh-CN" altLang="en-US" sz="2000" dirty="0"/>
              <a:t>部分去掉。</a:t>
            </a:r>
            <a:endParaRPr lang="en-ID" sz="2000" dirty="0"/>
          </a:p>
        </p:txBody>
      </p:sp>
    </p:spTree>
    <p:extLst>
      <p:ext uri="{BB962C8B-B14F-4D97-AF65-F5344CB8AC3E}">
        <p14:creationId xmlns:p14="http://schemas.microsoft.com/office/powerpoint/2010/main" val="410558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C9FE-5A4B-41E6-8548-1CA6282A37CB}"/>
              </a:ext>
            </a:extLst>
          </p:cNvPr>
          <p:cNvSpPr>
            <a:spLocks noGrp="1"/>
          </p:cNvSpPr>
          <p:nvPr>
            <p:ph type="title"/>
          </p:nvPr>
        </p:nvSpPr>
        <p:spPr/>
        <p:txBody>
          <a:bodyPr/>
          <a:lstStyle/>
          <a:p>
            <a:r>
              <a:rPr lang="zh-CN" altLang="en-US" dirty="0"/>
              <a:t>关键词可视化</a:t>
            </a:r>
            <a:endParaRPr lang="en-ID" dirty="0"/>
          </a:p>
        </p:txBody>
      </p:sp>
      <p:sp>
        <p:nvSpPr>
          <p:cNvPr id="3" name="Rectangle 2">
            <a:extLst>
              <a:ext uri="{FF2B5EF4-FFF2-40B4-BE49-F238E27FC236}">
                <a16:creationId xmlns:a16="http://schemas.microsoft.com/office/drawing/2014/main" id="{C5510880-479D-4690-88EC-C332E391802E}"/>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D6B186B7-34B6-4785-BBD1-DE88AE21152D}"/>
              </a:ext>
            </a:extLst>
          </p:cNvPr>
          <p:cNvPicPr/>
          <p:nvPr/>
        </p:nvPicPr>
        <p:blipFill rotWithShape="1">
          <a:blip r:embed="rId3" cstate="print">
            <a:extLst>
              <a:ext uri="{28A0092B-C50C-407E-A947-70E740481C1C}">
                <a14:useLocalDpi xmlns:a14="http://schemas.microsoft.com/office/drawing/2010/main" val="0"/>
              </a:ext>
            </a:extLst>
          </a:blip>
          <a:srcRect l="1" t="12226" r="918" b="-1"/>
          <a:stretch/>
        </p:blipFill>
        <p:spPr bwMode="auto">
          <a:xfrm>
            <a:off x="940918" y="2121188"/>
            <a:ext cx="4095544" cy="335018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E52A554-E047-4FB1-83F8-68AF90CF0275}"/>
              </a:ext>
            </a:extLst>
          </p:cNvPr>
          <p:cNvPicPr/>
          <p:nvPr/>
        </p:nvPicPr>
        <p:blipFill rotWithShape="1">
          <a:blip r:embed="rId4" cstate="print">
            <a:extLst>
              <a:ext uri="{28A0092B-C50C-407E-A947-70E740481C1C}">
                <a14:useLocalDpi xmlns:a14="http://schemas.microsoft.com/office/drawing/2010/main" val="0"/>
              </a:ext>
            </a:extLst>
          </a:blip>
          <a:srcRect l="6431" t="26950" r="8235" b="19320"/>
          <a:stretch/>
        </p:blipFill>
        <p:spPr bwMode="auto">
          <a:xfrm>
            <a:off x="5742455" y="1987925"/>
            <a:ext cx="4380114" cy="292096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9ED31E7-3D2F-406C-B07F-019212E9AE18}"/>
              </a:ext>
            </a:extLst>
          </p:cNvPr>
          <p:cNvSpPr txBox="1"/>
          <p:nvPr/>
        </p:nvSpPr>
        <p:spPr>
          <a:xfrm>
            <a:off x="6994358" y="5470358"/>
            <a:ext cx="3753853" cy="369332"/>
          </a:xfrm>
          <a:prstGeom prst="rect">
            <a:avLst/>
          </a:prstGeom>
          <a:noFill/>
        </p:spPr>
        <p:txBody>
          <a:bodyPr wrap="square" rtlCol="0">
            <a:spAutoFit/>
          </a:bodyPr>
          <a:lstStyle/>
          <a:p>
            <a:r>
              <a:rPr lang="zh-CN" altLang="en-US" dirty="0"/>
              <a:t>钓鱼</a:t>
            </a:r>
            <a:r>
              <a:rPr lang="en-ID" dirty="0"/>
              <a:t>URL</a:t>
            </a:r>
            <a:r>
              <a:rPr lang="zh-CN" altLang="en-US" dirty="0"/>
              <a:t>中最常用的词</a:t>
            </a:r>
            <a:endParaRPr lang="en-ID" dirty="0"/>
          </a:p>
        </p:txBody>
      </p:sp>
      <p:sp>
        <p:nvSpPr>
          <p:cNvPr id="7" name="TextBox 6">
            <a:extLst>
              <a:ext uri="{FF2B5EF4-FFF2-40B4-BE49-F238E27FC236}">
                <a16:creationId xmlns:a16="http://schemas.microsoft.com/office/drawing/2014/main" id="{C9A799F8-3384-40FD-9C68-78C7638BE3E4}"/>
              </a:ext>
            </a:extLst>
          </p:cNvPr>
          <p:cNvSpPr txBox="1"/>
          <p:nvPr/>
        </p:nvSpPr>
        <p:spPr>
          <a:xfrm>
            <a:off x="1443790" y="5464404"/>
            <a:ext cx="3753853" cy="369332"/>
          </a:xfrm>
          <a:prstGeom prst="rect">
            <a:avLst/>
          </a:prstGeom>
          <a:noFill/>
        </p:spPr>
        <p:txBody>
          <a:bodyPr wrap="square" rtlCol="0">
            <a:spAutoFit/>
          </a:bodyPr>
          <a:lstStyle/>
          <a:p>
            <a:r>
              <a:rPr lang="zh-CN" altLang="en-US" dirty="0"/>
              <a:t>合法</a:t>
            </a:r>
            <a:r>
              <a:rPr lang="en-ID" dirty="0"/>
              <a:t>URL</a:t>
            </a:r>
            <a:r>
              <a:rPr lang="zh-CN" altLang="en-US" dirty="0"/>
              <a:t>中最常用的词</a:t>
            </a:r>
            <a:endParaRPr lang="en-ID" dirty="0"/>
          </a:p>
        </p:txBody>
      </p:sp>
      <p:sp>
        <p:nvSpPr>
          <p:cNvPr id="8" name="Oval 7">
            <a:extLst>
              <a:ext uri="{FF2B5EF4-FFF2-40B4-BE49-F238E27FC236}">
                <a16:creationId xmlns:a16="http://schemas.microsoft.com/office/drawing/2014/main" id="{4703CEAF-A0B9-4EDC-84BE-4B901CB81D05}"/>
              </a:ext>
            </a:extLst>
          </p:cNvPr>
          <p:cNvSpPr/>
          <p:nvPr/>
        </p:nvSpPr>
        <p:spPr>
          <a:xfrm>
            <a:off x="8156448" y="2633472"/>
            <a:ext cx="932688" cy="301752"/>
          </a:xfrm>
          <a:prstGeom prst="ellipse">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9" name="Oval 8">
            <a:extLst>
              <a:ext uri="{FF2B5EF4-FFF2-40B4-BE49-F238E27FC236}">
                <a16:creationId xmlns:a16="http://schemas.microsoft.com/office/drawing/2014/main" id="{1F8383D3-3766-499A-AADE-FF59ADE699AD}"/>
              </a:ext>
            </a:extLst>
          </p:cNvPr>
          <p:cNvSpPr/>
          <p:nvPr/>
        </p:nvSpPr>
        <p:spPr>
          <a:xfrm>
            <a:off x="7397496" y="3300984"/>
            <a:ext cx="292608" cy="1682496"/>
          </a:xfrm>
          <a:prstGeom prst="ellipse">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7428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57350" y="2443843"/>
            <a:ext cx="1699503"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实验分析与结果</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40052" y="3782640"/>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实验结果</a:t>
            </a:r>
          </a:p>
        </p:txBody>
      </p:sp>
      <p:sp>
        <p:nvSpPr>
          <p:cNvPr id="11" name="文本框 9"/>
          <p:cNvSpPr txBox="1"/>
          <p:nvPr/>
        </p:nvSpPr>
        <p:spPr>
          <a:xfrm>
            <a:off x="6694543" y="3793038"/>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ID" altLang="zh-CN" sz="1200" dirty="0">
                <a:solidFill>
                  <a:schemeClr val="bg1"/>
                </a:solidFill>
                <a:cs typeface="+mn-ea"/>
                <a:sym typeface="+mn-lt"/>
              </a:rPr>
              <a:t>ROC</a:t>
            </a:r>
            <a:r>
              <a:rPr lang="zh-CN" altLang="en-US" sz="1200" dirty="0">
                <a:solidFill>
                  <a:schemeClr val="bg1"/>
                </a:solidFill>
                <a:cs typeface="+mn-ea"/>
                <a:sym typeface="+mn-lt"/>
              </a:rPr>
              <a:t>曲线</a:t>
            </a:r>
          </a:p>
        </p:txBody>
      </p:sp>
      <p:sp>
        <p:nvSpPr>
          <p:cNvPr id="12" name="文本框 11"/>
          <p:cNvSpPr txBox="1"/>
          <p:nvPr/>
        </p:nvSpPr>
        <p:spPr>
          <a:xfrm>
            <a:off x="6694543" y="3511590"/>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混淆矩阵</a:t>
            </a:r>
          </a:p>
        </p:txBody>
      </p:sp>
      <p:sp>
        <p:nvSpPr>
          <p:cNvPr id="13" name="文本框 9">
            <a:extLst>
              <a:ext uri="{FF2B5EF4-FFF2-40B4-BE49-F238E27FC236}">
                <a16:creationId xmlns:a16="http://schemas.microsoft.com/office/drawing/2014/main" id="{6288C522-FDCC-4023-84BE-005D7EAF330E}"/>
              </a:ext>
            </a:extLst>
          </p:cNvPr>
          <p:cNvSpPr txBox="1"/>
          <p:nvPr/>
        </p:nvSpPr>
        <p:spPr>
          <a:xfrm>
            <a:off x="5040052" y="3511590"/>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算法分析</a:t>
            </a:r>
          </a:p>
        </p:txBody>
      </p:sp>
    </p:spTree>
    <p:extLst>
      <p:ext uri="{BB962C8B-B14F-4D97-AF65-F5344CB8AC3E}">
        <p14:creationId xmlns:p14="http://schemas.microsoft.com/office/powerpoint/2010/main" val="168136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21">
            <a:extLst>
              <a:ext uri="{FF2B5EF4-FFF2-40B4-BE49-F238E27FC236}">
                <a16:creationId xmlns:a16="http://schemas.microsoft.com/office/drawing/2014/main" id="{8EE75A21-4660-4B60-A856-CB40FC09B2E2}"/>
              </a:ext>
            </a:extLst>
          </p:cNvPr>
          <p:cNvSpPr/>
          <p:nvPr/>
        </p:nvSpPr>
        <p:spPr>
          <a:xfrm rot="2700000">
            <a:off x="1688589" y="1870154"/>
            <a:ext cx="1482621" cy="1482621"/>
          </a:xfrm>
          <a:prstGeom prst="roundRect">
            <a:avLst/>
          </a:prstGeom>
          <a:solidFill>
            <a:srgbClr val="4E8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44C89"/>
              </a:solidFill>
              <a:cs typeface="+mn-ea"/>
              <a:sym typeface="+mn-lt"/>
            </a:endParaRPr>
          </a:p>
        </p:txBody>
      </p:sp>
      <p:sp>
        <p:nvSpPr>
          <p:cNvPr id="2" name="Title 1">
            <a:extLst>
              <a:ext uri="{FF2B5EF4-FFF2-40B4-BE49-F238E27FC236}">
                <a16:creationId xmlns:a16="http://schemas.microsoft.com/office/drawing/2014/main" id="{5EB3E6CF-74B7-4393-B083-7F4AE63DE1E2}"/>
              </a:ext>
            </a:extLst>
          </p:cNvPr>
          <p:cNvSpPr>
            <a:spLocks noGrp="1"/>
          </p:cNvSpPr>
          <p:nvPr>
            <p:ph type="title"/>
          </p:nvPr>
        </p:nvSpPr>
        <p:spPr/>
        <p:txBody>
          <a:bodyPr/>
          <a:lstStyle/>
          <a:p>
            <a:r>
              <a:rPr lang="zh-CN" altLang="en-US" sz="2400" dirty="0">
                <a:solidFill>
                  <a:srgbClr val="244C89"/>
                </a:solidFill>
                <a:latin typeface="+mj-lt"/>
                <a:ea typeface="思源黑体" panose="020B0500000000000000" pitchFamily="34" charset="-122"/>
                <a:cs typeface="+mj-cs"/>
                <a:sym typeface="+mn-lt"/>
              </a:rPr>
              <a:t>算法分析</a:t>
            </a:r>
            <a:br>
              <a:rPr lang="zh-CN" altLang="en-US" sz="2400" dirty="0">
                <a:solidFill>
                  <a:srgbClr val="244C89"/>
                </a:solidFill>
                <a:latin typeface="+mj-lt"/>
                <a:ea typeface="思源黑体" panose="020B0500000000000000" pitchFamily="34" charset="-122"/>
                <a:cs typeface="+mj-cs"/>
                <a:sym typeface="+mn-lt"/>
              </a:rPr>
            </a:br>
            <a:endParaRPr lang="en-ID" dirty="0"/>
          </a:p>
        </p:txBody>
      </p:sp>
      <p:sp>
        <p:nvSpPr>
          <p:cNvPr id="3" name="Rectangle 2">
            <a:extLst>
              <a:ext uri="{FF2B5EF4-FFF2-40B4-BE49-F238E27FC236}">
                <a16:creationId xmlns:a16="http://schemas.microsoft.com/office/drawing/2014/main" id="{A8DD357E-5232-401F-A6EA-8CF80A88ED39}"/>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4" name="文本框 88">
            <a:extLst>
              <a:ext uri="{FF2B5EF4-FFF2-40B4-BE49-F238E27FC236}">
                <a16:creationId xmlns:a16="http://schemas.microsoft.com/office/drawing/2014/main" id="{ED39CFAB-5F9B-4E09-A3E6-C0F9BFFC08B0}"/>
              </a:ext>
            </a:extLst>
          </p:cNvPr>
          <p:cNvSpPr txBox="1"/>
          <p:nvPr/>
        </p:nvSpPr>
        <p:spPr>
          <a:xfrm>
            <a:off x="1361811" y="3960380"/>
            <a:ext cx="2571722" cy="2129044"/>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500" dirty="0">
                <a:solidFill>
                  <a:schemeClr val="tx1"/>
                </a:solidFill>
              </a:rPr>
              <a:t>一种统计学方法，其通过将数据输入</a:t>
            </a:r>
            <a:r>
              <a:rPr lang="en-US" sz="1500" dirty="0">
                <a:solidFill>
                  <a:schemeClr val="tx1"/>
                </a:solidFill>
              </a:rPr>
              <a:t>logit</a:t>
            </a:r>
            <a:r>
              <a:rPr lang="zh-CN" altLang="en-US" sz="1500" dirty="0">
                <a:solidFill>
                  <a:schemeClr val="tx1"/>
                </a:solidFill>
              </a:rPr>
              <a:t>方程来得到某件事情的发生概率，如是否会发生降雨。虽然被称为回归，但其实实际上是分类模型，并常用于二分类。</a:t>
            </a:r>
            <a:endParaRPr lang="zh-CN" altLang="en-US" sz="1500" dirty="0">
              <a:solidFill>
                <a:schemeClr val="tx1"/>
              </a:solidFill>
              <a:latin typeface="+mn-lt"/>
              <a:ea typeface="+mn-ea"/>
              <a:cs typeface="+mn-ea"/>
              <a:sym typeface="+mn-lt"/>
            </a:endParaRPr>
          </a:p>
        </p:txBody>
      </p:sp>
      <p:sp>
        <p:nvSpPr>
          <p:cNvPr id="5" name="文本框 88">
            <a:extLst>
              <a:ext uri="{FF2B5EF4-FFF2-40B4-BE49-F238E27FC236}">
                <a16:creationId xmlns:a16="http://schemas.microsoft.com/office/drawing/2014/main" id="{707421F9-AE38-47B9-8B31-83AD7B853B2C}"/>
              </a:ext>
            </a:extLst>
          </p:cNvPr>
          <p:cNvSpPr txBox="1"/>
          <p:nvPr/>
        </p:nvSpPr>
        <p:spPr>
          <a:xfrm>
            <a:off x="1593922" y="3549856"/>
            <a:ext cx="1758760" cy="45890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r>
              <a:rPr lang="zh-CN" altLang="en-US" sz="1800" b="1" dirty="0">
                <a:solidFill>
                  <a:srgbClr val="244C89"/>
                </a:solidFill>
                <a:latin typeface="+mn-lt"/>
                <a:ea typeface="+mn-ea"/>
                <a:cs typeface="+mn-ea"/>
                <a:sym typeface="+mn-lt"/>
              </a:rPr>
              <a:t>逻辑回归</a:t>
            </a:r>
          </a:p>
        </p:txBody>
      </p:sp>
      <p:sp>
        <p:nvSpPr>
          <p:cNvPr id="7" name="文本框 88">
            <a:extLst>
              <a:ext uri="{FF2B5EF4-FFF2-40B4-BE49-F238E27FC236}">
                <a16:creationId xmlns:a16="http://schemas.microsoft.com/office/drawing/2014/main" id="{60792EF9-F288-4D06-BBE7-38CC8ABE2BF7}"/>
              </a:ext>
            </a:extLst>
          </p:cNvPr>
          <p:cNvSpPr txBox="1"/>
          <p:nvPr/>
        </p:nvSpPr>
        <p:spPr>
          <a:xfrm>
            <a:off x="4787649" y="4008764"/>
            <a:ext cx="2571722" cy="178279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500" dirty="0">
                <a:solidFill>
                  <a:schemeClr val="tx1"/>
                </a:solidFill>
              </a:rPr>
              <a:t>多项式分布朴素贝叶斯算法是自然语言处理</a:t>
            </a:r>
            <a:r>
              <a:rPr lang="en-US" sz="1500" dirty="0">
                <a:solidFill>
                  <a:schemeClr val="tx1"/>
                </a:solidFill>
              </a:rPr>
              <a:t>(NLP)</a:t>
            </a:r>
            <a:r>
              <a:rPr lang="zh-CN" altLang="en-US" sz="1500" dirty="0">
                <a:solidFill>
                  <a:schemeClr val="tx1"/>
                </a:solidFill>
              </a:rPr>
              <a:t>中流行的贝叶斯学习方法。对于大规模数据，计算复杂度较低，比较适合本论文的数据。</a:t>
            </a:r>
            <a:endParaRPr lang="zh-CN" altLang="en-US" sz="1500" dirty="0">
              <a:solidFill>
                <a:schemeClr val="tx1"/>
              </a:solidFill>
              <a:latin typeface="+mn-lt"/>
              <a:ea typeface="+mn-ea"/>
              <a:cs typeface="+mn-ea"/>
              <a:sym typeface="+mn-lt"/>
            </a:endParaRPr>
          </a:p>
        </p:txBody>
      </p:sp>
      <p:sp>
        <p:nvSpPr>
          <p:cNvPr id="8" name="文本框 88">
            <a:extLst>
              <a:ext uri="{FF2B5EF4-FFF2-40B4-BE49-F238E27FC236}">
                <a16:creationId xmlns:a16="http://schemas.microsoft.com/office/drawing/2014/main" id="{A953BEA2-A0CE-4941-9A64-1D3AD4116C78}"/>
              </a:ext>
            </a:extLst>
          </p:cNvPr>
          <p:cNvSpPr txBox="1"/>
          <p:nvPr/>
        </p:nvSpPr>
        <p:spPr>
          <a:xfrm>
            <a:off x="4787649" y="3549856"/>
            <a:ext cx="2200260" cy="45890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r>
              <a:rPr lang="zh-CN" altLang="en-US" sz="1800" b="1" dirty="0">
                <a:solidFill>
                  <a:srgbClr val="244C89"/>
                </a:solidFill>
                <a:latin typeface="+mn-lt"/>
                <a:ea typeface="+mn-ea"/>
                <a:cs typeface="+mn-ea"/>
                <a:sym typeface="+mn-lt"/>
              </a:rPr>
              <a:t>多项式分布贝叶斯</a:t>
            </a:r>
          </a:p>
        </p:txBody>
      </p:sp>
      <p:sp>
        <p:nvSpPr>
          <p:cNvPr id="10" name="文本框 88">
            <a:extLst>
              <a:ext uri="{FF2B5EF4-FFF2-40B4-BE49-F238E27FC236}">
                <a16:creationId xmlns:a16="http://schemas.microsoft.com/office/drawing/2014/main" id="{C73E259B-A734-4CD4-B0C7-0A6FB770231D}"/>
              </a:ext>
            </a:extLst>
          </p:cNvPr>
          <p:cNvSpPr txBox="1"/>
          <p:nvPr/>
        </p:nvSpPr>
        <p:spPr>
          <a:xfrm>
            <a:off x="8099083" y="3960380"/>
            <a:ext cx="2571722" cy="1436547"/>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sz="1500" dirty="0">
                <a:solidFill>
                  <a:schemeClr val="tx1"/>
                </a:solidFill>
              </a:rPr>
              <a:t>梯度增强树</a:t>
            </a:r>
            <a:r>
              <a:rPr lang="en-US" sz="1500" dirty="0">
                <a:solidFill>
                  <a:schemeClr val="tx1"/>
                </a:solidFill>
              </a:rPr>
              <a:t>(Gradient Tree Boosting)</a:t>
            </a:r>
            <a:r>
              <a:rPr lang="zh-CN" altLang="en-US" sz="1500" dirty="0">
                <a:solidFill>
                  <a:schemeClr val="tx1"/>
                </a:solidFill>
              </a:rPr>
              <a:t>算法的一种流行且高效的开源实现，使用</a:t>
            </a:r>
            <a:r>
              <a:rPr lang="en-US" sz="1500" dirty="0">
                <a:solidFill>
                  <a:schemeClr val="tx1"/>
                </a:solidFill>
              </a:rPr>
              <a:t>CART</a:t>
            </a:r>
            <a:r>
              <a:rPr lang="zh-CN" altLang="en-US" sz="1500" dirty="0">
                <a:solidFill>
                  <a:schemeClr val="tx1"/>
                </a:solidFill>
              </a:rPr>
              <a:t>树模型。</a:t>
            </a:r>
            <a:endParaRPr lang="zh-CN" altLang="en-US" sz="1500" dirty="0">
              <a:solidFill>
                <a:schemeClr val="tx1"/>
              </a:solidFill>
              <a:latin typeface="+mn-lt"/>
              <a:ea typeface="+mn-ea"/>
              <a:cs typeface="+mn-ea"/>
              <a:sym typeface="+mn-lt"/>
            </a:endParaRPr>
          </a:p>
        </p:txBody>
      </p:sp>
      <p:sp>
        <p:nvSpPr>
          <p:cNvPr id="11" name="文本框 88">
            <a:extLst>
              <a:ext uri="{FF2B5EF4-FFF2-40B4-BE49-F238E27FC236}">
                <a16:creationId xmlns:a16="http://schemas.microsoft.com/office/drawing/2014/main" id="{884125C7-873E-48BD-83D9-A33B626CE77B}"/>
              </a:ext>
            </a:extLst>
          </p:cNvPr>
          <p:cNvSpPr txBox="1"/>
          <p:nvPr/>
        </p:nvSpPr>
        <p:spPr>
          <a:xfrm>
            <a:off x="8252173" y="3481167"/>
            <a:ext cx="1758760" cy="45890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r>
              <a:rPr lang="en-ID" altLang="zh-CN" sz="1800" b="1" dirty="0">
                <a:solidFill>
                  <a:srgbClr val="244C89"/>
                </a:solidFill>
                <a:latin typeface="+mn-lt"/>
                <a:ea typeface="+mn-ea"/>
                <a:cs typeface="+mn-ea"/>
                <a:sym typeface="+mn-lt"/>
              </a:rPr>
              <a:t>XGB</a:t>
            </a:r>
            <a:r>
              <a:rPr lang="en-US" altLang="zh-CN" sz="1800" b="1" dirty="0" err="1">
                <a:solidFill>
                  <a:srgbClr val="244C89"/>
                </a:solidFill>
                <a:latin typeface="+mn-lt"/>
                <a:ea typeface="+mn-ea"/>
                <a:cs typeface="+mn-ea"/>
                <a:sym typeface="+mn-lt"/>
              </a:rPr>
              <a:t>oost</a:t>
            </a:r>
            <a:endParaRPr lang="zh-CN" altLang="en-US" sz="1800" b="1" dirty="0">
              <a:solidFill>
                <a:srgbClr val="244C89"/>
              </a:solidFill>
              <a:latin typeface="+mn-lt"/>
              <a:ea typeface="+mn-ea"/>
              <a:cs typeface="+mn-ea"/>
              <a:sym typeface="+mn-lt"/>
            </a:endParaRPr>
          </a:p>
        </p:txBody>
      </p:sp>
      <p:sp>
        <p:nvSpPr>
          <p:cNvPr id="12" name="文本框 88">
            <a:extLst>
              <a:ext uri="{FF2B5EF4-FFF2-40B4-BE49-F238E27FC236}">
                <a16:creationId xmlns:a16="http://schemas.microsoft.com/office/drawing/2014/main" id="{1A9E20D6-671E-4E44-BF2F-8764DED5386E}"/>
              </a:ext>
            </a:extLst>
          </p:cNvPr>
          <p:cNvSpPr txBox="1"/>
          <p:nvPr/>
        </p:nvSpPr>
        <p:spPr>
          <a:xfrm>
            <a:off x="9124964" y="2214160"/>
            <a:ext cx="670188" cy="165641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r>
              <a:rPr lang="en-US" altLang="zh-CN" sz="3600" b="1" dirty="0">
                <a:solidFill>
                  <a:schemeClr val="bg1"/>
                </a:solidFill>
                <a:latin typeface="+mn-lt"/>
                <a:ea typeface="+mn-ea"/>
                <a:cs typeface="+mn-ea"/>
                <a:sym typeface="+mn-lt"/>
              </a:rPr>
              <a:t>01</a:t>
            </a:r>
            <a:endParaRPr lang="zh-CN" altLang="en-US" sz="3600" b="1" dirty="0">
              <a:solidFill>
                <a:schemeClr val="bg1"/>
              </a:solidFill>
              <a:latin typeface="+mn-lt"/>
              <a:ea typeface="+mn-ea"/>
              <a:cs typeface="+mn-ea"/>
              <a:sym typeface="+mn-lt"/>
            </a:endParaRPr>
          </a:p>
        </p:txBody>
      </p:sp>
      <p:sp>
        <p:nvSpPr>
          <p:cNvPr id="14" name="矩形: 圆角 21">
            <a:extLst>
              <a:ext uri="{FF2B5EF4-FFF2-40B4-BE49-F238E27FC236}">
                <a16:creationId xmlns:a16="http://schemas.microsoft.com/office/drawing/2014/main" id="{B6257468-A8E1-4D0D-BB13-1105132213AB}"/>
              </a:ext>
            </a:extLst>
          </p:cNvPr>
          <p:cNvSpPr/>
          <p:nvPr/>
        </p:nvSpPr>
        <p:spPr>
          <a:xfrm rot="2700000">
            <a:off x="8390244" y="1870153"/>
            <a:ext cx="1482621" cy="1482621"/>
          </a:xfrm>
          <a:prstGeom prst="round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21">
            <a:extLst>
              <a:ext uri="{FF2B5EF4-FFF2-40B4-BE49-F238E27FC236}">
                <a16:creationId xmlns:a16="http://schemas.microsoft.com/office/drawing/2014/main" id="{C9E798EA-649D-4EB4-A532-5BCE7FCB8AB6}"/>
              </a:ext>
            </a:extLst>
          </p:cNvPr>
          <p:cNvSpPr/>
          <p:nvPr/>
        </p:nvSpPr>
        <p:spPr>
          <a:xfrm rot="2700000">
            <a:off x="5146469" y="1866362"/>
            <a:ext cx="1482621" cy="148262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ctangle 15">
            <a:extLst>
              <a:ext uri="{FF2B5EF4-FFF2-40B4-BE49-F238E27FC236}">
                <a16:creationId xmlns:a16="http://schemas.microsoft.com/office/drawing/2014/main" id="{A3163125-F06F-46DA-9BED-4DE4785B7869}"/>
              </a:ext>
            </a:extLst>
          </p:cNvPr>
          <p:cNvSpPr/>
          <p:nvPr/>
        </p:nvSpPr>
        <p:spPr>
          <a:xfrm>
            <a:off x="2091315" y="2176025"/>
            <a:ext cx="611065"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p>
        </p:txBody>
      </p:sp>
      <p:sp>
        <p:nvSpPr>
          <p:cNvPr id="17" name="Rectangle 16">
            <a:extLst>
              <a:ext uri="{FF2B5EF4-FFF2-40B4-BE49-F238E27FC236}">
                <a16:creationId xmlns:a16="http://schemas.microsoft.com/office/drawing/2014/main" id="{F5FB8094-F82B-4F1C-A93B-A0CFB20135F1}"/>
              </a:ext>
            </a:extLst>
          </p:cNvPr>
          <p:cNvSpPr/>
          <p:nvPr/>
        </p:nvSpPr>
        <p:spPr>
          <a:xfrm>
            <a:off x="5560049" y="2155020"/>
            <a:ext cx="611065"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17">
            <a:extLst>
              <a:ext uri="{FF2B5EF4-FFF2-40B4-BE49-F238E27FC236}">
                <a16:creationId xmlns:a16="http://schemas.microsoft.com/office/drawing/2014/main" id="{07E2B744-614B-4BBA-9CB6-DD63FF2AD774}"/>
              </a:ext>
            </a:extLst>
          </p:cNvPr>
          <p:cNvSpPr/>
          <p:nvPr/>
        </p:nvSpPr>
        <p:spPr>
          <a:xfrm>
            <a:off x="8826021" y="2176025"/>
            <a:ext cx="611065"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p>
        </p:txBody>
      </p:sp>
    </p:spTree>
    <p:extLst>
      <p:ext uri="{BB962C8B-B14F-4D97-AF65-F5344CB8AC3E}">
        <p14:creationId xmlns:p14="http://schemas.microsoft.com/office/powerpoint/2010/main" val="97633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9F04-8743-474B-AB1D-940604A64C73}"/>
              </a:ext>
            </a:extLst>
          </p:cNvPr>
          <p:cNvSpPr>
            <a:spLocks noGrp="1"/>
          </p:cNvSpPr>
          <p:nvPr>
            <p:ph type="title"/>
          </p:nvPr>
        </p:nvSpPr>
        <p:spPr/>
        <p:txBody>
          <a:bodyPr/>
          <a:lstStyle/>
          <a:p>
            <a:r>
              <a:rPr lang="zh-CN" altLang="en-US" dirty="0"/>
              <a:t>超参数优化</a:t>
            </a:r>
          </a:p>
        </p:txBody>
      </p:sp>
      <p:sp>
        <p:nvSpPr>
          <p:cNvPr id="3" name="Rectangle 2">
            <a:extLst>
              <a:ext uri="{FF2B5EF4-FFF2-40B4-BE49-F238E27FC236}">
                <a16:creationId xmlns:a16="http://schemas.microsoft.com/office/drawing/2014/main" id="{951D3CBE-0067-4017-B92A-1AEFF590BB1A}"/>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FBC21C6A-4FAA-4016-8223-B9C72A6DDA12}"/>
              </a:ext>
            </a:extLst>
          </p:cNvPr>
          <p:cNvPicPr/>
          <p:nvPr/>
        </p:nvPicPr>
        <p:blipFill>
          <a:blip r:embed="rId3">
            <a:extLst>
              <a:ext uri="{28A0092B-C50C-407E-A947-70E740481C1C}">
                <a14:useLocalDpi xmlns:a14="http://schemas.microsoft.com/office/drawing/2010/main" val="0"/>
              </a:ext>
            </a:extLst>
          </a:blip>
          <a:stretch>
            <a:fillRect/>
          </a:stretch>
        </p:blipFill>
        <p:spPr>
          <a:xfrm>
            <a:off x="811145" y="1819892"/>
            <a:ext cx="6135755" cy="3218215"/>
          </a:xfrm>
          <a:prstGeom prst="rect">
            <a:avLst/>
          </a:prstGeom>
        </p:spPr>
      </p:pic>
      <p:graphicFrame>
        <p:nvGraphicFramePr>
          <p:cNvPr id="8" name="Table 8">
            <a:extLst>
              <a:ext uri="{FF2B5EF4-FFF2-40B4-BE49-F238E27FC236}">
                <a16:creationId xmlns:a16="http://schemas.microsoft.com/office/drawing/2014/main" id="{E53FF7F3-1C91-4043-824A-A006635B9BD7}"/>
              </a:ext>
            </a:extLst>
          </p:cNvPr>
          <p:cNvGraphicFramePr>
            <a:graphicFrameLocks noGrp="1"/>
          </p:cNvGraphicFramePr>
          <p:nvPr>
            <p:extLst>
              <p:ext uri="{D42A27DB-BD31-4B8C-83A1-F6EECF244321}">
                <p14:modId xmlns:p14="http://schemas.microsoft.com/office/powerpoint/2010/main" val="1198402778"/>
              </p:ext>
            </p:extLst>
          </p:nvPr>
        </p:nvGraphicFramePr>
        <p:xfrm>
          <a:off x="7315200" y="2129199"/>
          <a:ext cx="4190998" cy="2620603"/>
        </p:xfrm>
        <a:graphic>
          <a:graphicData uri="http://schemas.openxmlformats.org/drawingml/2006/table">
            <a:tbl>
              <a:tblPr firstRow="1" bandRow="1">
                <a:tableStyleId>{5C22544A-7EE6-4342-B048-85BDC9FD1C3A}</a:tableStyleId>
              </a:tblPr>
              <a:tblGrid>
                <a:gridCol w="2451100">
                  <a:extLst>
                    <a:ext uri="{9D8B030D-6E8A-4147-A177-3AD203B41FA5}">
                      <a16:colId xmlns:a16="http://schemas.microsoft.com/office/drawing/2014/main" val="1304253993"/>
                    </a:ext>
                  </a:extLst>
                </a:gridCol>
                <a:gridCol w="1739898">
                  <a:extLst>
                    <a:ext uri="{9D8B030D-6E8A-4147-A177-3AD203B41FA5}">
                      <a16:colId xmlns:a16="http://schemas.microsoft.com/office/drawing/2014/main" val="4191205752"/>
                    </a:ext>
                  </a:extLst>
                </a:gridCol>
              </a:tblGrid>
              <a:tr h="397072">
                <a:tc>
                  <a:txBody>
                    <a:bodyPr/>
                    <a:lstStyle/>
                    <a:p>
                      <a:pPr algn="ctr"/>
                      <a:r>
                        <a:rPr lang="en-US" altLang="zh-CN" dirty="0" err="1"/>
                        <a:t>XGBoost</a:t>
                      </a:r>
                      <a:r>
                        <a:rPr lang="zh-CN" altLang="en-US" dirty="0"/>
                        <a:t>超参数</a:t>
                      </a:r>
                    </a:p>
                  </a:txBody>
                  <a:tcPr/>
                </a:tc>
                <a:tc>
                  <a:txBody>
                    <a:bodyPr/>
                    <a:lstStyle/>
                    <a:p>
                      <a:pPr algn="ctr"/>
                      <a:r>
                        <a:rPr lang="zh-CN" altLang="en-US" dirty="0"/>
                        <a:t>设置值</a:t>
                      </a:r>
                    </a:p>
                  </a:txBody>
                  <a:tcPr/>
                </a:tc>
                <a:extLst>
                  <a:ext uri="{0D108BD9-81ED-4DB2-BD59-A6C34878D82A}">
                    <a16:rowId xmlns:a16="http://schemas.microsoft.com/office/drawing/2014/main" val="3836371198"/>
                  </a:ext>
                </a:extLst>
              </a:tr>
              <a:tr h="397072">
                <a:tc>
                  <a:txBody>
                    <a:bodyPr/>
                    <a:lstStyle/>
                    <a:p>
                      <a:pPr algn="ctr"/>
                      <a:r>
                        <a:rPr lang="en-US" altLang="zh-CN" dirty="0" err="1"/>
                        <a:t>Max_depth</a:t>
                      </a:r>
                      <a:endParaRPr lang="zh-CN" altLang="en-US" dirty="0"/>
                    </a:p>
                  </a:txBody>
                  <a:tcPr/>
                </a:tc>
                <a:tc>
                  <a:txBody>
                    <a:bodyPr/>
                    <a:lstStyle/>
                    <a:p>
                      <a:pPr algn="ctr"/>
                      <a:r>
                        <a:rPr lang="en-US" altLang="zh-CN" dirty="0"/>
                        <a:t>15</a:t>
                      </a:r>
                      <a:endParaRPr lang="zh-CN" altLang="en-US" dirty="0"/>
                    </a:p>
                  </a:txBody>
                  <a:tcPr/>
                </a:tc>
                <a:extLst>
                  <a:ext uri="{0D108BD9-81ED-4DB2-BD59-A6C34878D82A}">
                    <a16:rowId xmlns:a16="http://schemas.microsoft.com/office/drawing/2014/main" val="2408364575"/>
                  </a:ext>
                </a:extLst>
              </a:tr>
              <a:tr h="397072">
                <a:tc>
                  <a:txBody>
                    <a:bodyPr/>
                    <a:lstStyle/>
                    <a:p>
                      <a:pPr algn="ctr"/>
                      <a:r>
                        <a:rPr lang="en-US" altLang="zh-CN" dirty="0" err="1"/>
                        <a:t>Min_child_weight</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324873626"/>
                  </a:ext>
                </a:extLst>
              </a:tr>
              <a:tr h="397072">
                <a:tc>
                  <a:txBody>
                    <a:bodyPr/>
                    <a:lstStyle/>
                    <a:p>
                      <a:pPr algn="ctr"/>
                      <a:r>
                        <a:rPr lang="en-US" altLang="zh-CN" dirty="0" err="1"/>
                        <a:t>Learning_rate</a:t>
                      </a:r>
                      <a:endParaRPr lang="zh-CN" altLang="en-US" dirty="0"/>
                    </a:p>
                  </a:txBody>
                  <a:tcPr/>
                </a:tc>
                <a:tc>
                  <a:txBody>
                    <a:bodyPr/>
                    <a:lstStyle/>
                    <a:p>
                      <a:pPr algn="ctr"/>
                      <a:r>
                        <a:rPr lang="en-US" altLang="zh-CN" dirty="0"/>
                        <a:t>0.15</a:t>
                      </a:r>
                      <a:endParaRPr lang="zh-CN" altLang="en-US" dirty="0"/>
                    </a:p>
                  </a:txBody>
                  <a:tcPr/>
                </a:tc>
                <a:extLst>
                  <a:ext uri="{0D108BD9-81ED-4DB2-BD59-A6C34878D82A}">
                    <a16:rowId xmlns:a16="http://schemas.microsoft.com/office/drawing/2014/main" val="2442570168"/>
                  </a:ext>
                </a:extLst>
              </a:tr>
              <a:tr h="397072">
                <a:tc>
                  <a:txBody>
                    <a:bodyPr/>
                    <a:lstStyle/>
                    <a:p>
                      <a:pPr algn="ctr"/>
                      <a:r>
                        <a:rPr lang="en-US" altLang="zh-CN" dirty="0"/>
                        <a:t>Gamma</a:t>
                      </a:r>
                      <a:endParaRPr lang="zh-CN" altLang="en-US" dirty="0"/>
                    </a:p>
                  </a:txBody>
                  <a:tcPr/>
                </a:tc>
                <a:tc>
                  <a:txBody>
                    <a:bodyPr/>
                    <a:lstStyle/>
                    <a:p>
                      <a:pPr algn="ctr"/>
                      <a:r>
                        <a:rPr lang="en-US" altLang="zh-CN" dirty="0"/>
                        <a:t>0.3</a:t>
                      </a:r>
                      <a:endParaRPr lang="zh-CN" altLang="en-US" dirty="0"/>
                    </a:p>
                  </a:txBody>
                  <a:tcPr/>
                </a:tc>
                <a:extLst>
                  <a:ext uri="{0D108BD9-81ED-4DB2-BD59-A6C34878D82A}">
                    <a16:rowId xmlns:a16="http://schemas.microsoft.com/office/drawing/2014/main" val="822336323"/>
                  </a:ext>
                </a:extLst>
              </a:tr>
              <a:tr h="635243">
                <a:tc>
                  <a:txBody>
                    <a:bodyPr/>
                    <a:lstStyle/>
                    <a:p>
                      <a:pPr algn="ctr"/>
                      <a:r>
                        <a:rPr lang="en-US" altLang="zh-CN" dirty="0" err="1"/>
                        <a:t>Col_sample_bytree</a:t>
                      </a:r>
                      <a:endParaRPr lang="zh-CN" altLang="en-US" dirty="0"/>
                    </a:p>
                  </a:txBody>
                  <a:tcPr/>
                </a:tc>
                <a:tc>
                  <a:txBody>
                    <a:bodyPr/>
                    <a:lstStyle/>
                    <a:p>
                      <a:pPr algn="ctr"/>
                      <a:r>
                        <a:rPr lang="en-US" altLang="zh-CN" dirty="0"/>
                        <a:t>0.4</a:t>
                      </a:r>
                      <a:endParaRPr lang="zh-CN" altLang="en-US" dirty="0"/>
                    </a:p>
                  </a:txBody>
                  <a:tcPr/>
                </a:tc>
                <a:extLst>
                  <a:ext uri="{0D108BD9-81ED-4DB2-BD59-A6C34878D82A}">
                    <a16:rowId xmlns:a16="http://schemas.microsoft.com/office/drawing/2014/main" val="3311128796"/>
                  </a:ext>
                </a:extLst>
              </a:tr>
            </a:tbl>
          </a:graphicData>
        </a:graphic>
      </p:graphicFrame>
    </p:spTree>
    <p:extLst>
      <p:ext uri="{BB962C8B-B14F-4D97-AF65-F5344CB8AC3E}">
        <p14:creationId xmlns:p14="http://schemas.microsoft.com/office/powerpoint/2010/main" val="360058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98D3-BA14-4B59-9556-DFD3F29B50BD}"/>
              </a:ext>
            </a:extLst>
          </p:cNvPr>
          <p:cNvSpPr>
            <a:spLocks noGrp="1"/>
          </p:cNvSpPr>
          <p:nvPr>
            <p:ph type="title"/>
          </p:nvPr>
        </p:nvSpPr>
        <p:spPr/>
        <p:txBody>
          <a:bodyPr/>
          <a:lstStyle/>
          <a:p>
            <a:r>
              <a:rPr lang="zh-CN" altLang="en-US" dirty="0"/>
              <a:t>实验结果</a:t>
            </a:r>
            <a:endParaRPr lang="en-ID" dirty="0"/>
          </a:p>
        </p:txBody>
      </p:sp>
      <p:graphicFrame>
        <p:nvGraphicFramePr>
          <p:cNvPr id="3" name="Table 2">
            <a:extLst>
              <a:ext uri="{FF2B5EF4-FFF2-40B4-BE49-F238E27FC236}">
                <a16:creationId xmlns:a16="http://schemas.microsoft.com/office/drawing/2014/main" id="{54723680-4E37-4814-833A-2C2E0036746D}"/>
              </a:ext>
            </a:extLst>
          </p:cNvPr>
          <p:cNvGraphicFramePr>
            <a:graphicFrameLocks noGrp="1"/>
          </p:cNvGraphicFramePr>
          <p:nvPr>
            <p:extLst>
              <p:ext uri="{D42A27DB-BD31-4B8C-83A1-F6EECF244321}">
                <p14:modId xmlns:p14="http://schemas.microsoft.com/office/powerpoint/2010/main" val="4254580300"/>
              </p:ext>
            </p:extLst>
          </p:nvPr>
        </p:nvGraphicFramePr>
        <p:xfrm>
          <a:off x="1193801" y="2494146"/>
          <a:ext cx="10286999" cy="2453908"/>
        </p:xfrm>
        <a:graphic>
          <a:graphicData uri="http://schemas.openxmlformats.org/drawingml/2006/table">
            <a:tbl>
              <a:tblPr firstRow="1" firstCol="1" bandRow="1">
                <a:tableStyleId>{5C22544A-7EE6-4342-B048-85BDC9FD1C3A}</a:tableStyleId>
              </a:tblPr>
              <a:tblGrid>
                <a:gridCol w="2783503">
                  <a:extLst>
                    <a:ext uri="{9D8B030D-6E8A-4147-A177-3AD203B41FA5}">
                      <a16:colId xmlns:a16="http://schemas.microsoft.com/office/drawing/2014/main" val="3423508193"/>
                    </a:ext>
                  </a:extLst>
                </a:gridCol>
                <a:gridCol w="1441425">
                  <a:extLst>
                    <a:ext uri="{9D8B030D-6E8A-4147-A177-3AD203B41FA5}">
                      <a16:colId xmlns:a16="http://schemas.microsoft.com/office/drawing/2014/main" val="3401922170"/>
                    </a:ext>
                  </a:extLst>
                </a:gridCol>
                <a:gridCol w="1319901">
                  <a:extLst>
                    <a:ext uri="{9D8B030D-6E8A-4147-A177-3AD203B41FA5}">
                      <a16:colId xmlns:a16="http://schemas.microsoft.com/office/drawing/2014/main" val="2590484286"/>
                    </a:ext>
                  </a:extLst>
                </a:gridCol>
                <a:gridCol w="1386206">
                  <a:extLst>
                    <a:ext uri="{9D8B030D-6E8A-4147-A177-3AD203B41FA5}">
                      <a16:colId xmlns:a16="http://schemas.microsoft.com/office/drawing/2014/main" val="3816201589"/>
                    </a:ext>
                  </a:extLst>
                </a:gridCol>
                <a:gridCol w="1443044">
                  <a:extLst>
                    <a:ext uri="{9D8B030D-6E8A-4147-A177-3AD203B41FA5}">
                      <a16:colId xmlns:a16="http://schemas.microsoft.com/office/drawing/2014/main" val="1681078397"/>
                    </a:ext>
                  </a:extLst>
                </a:gridCol>
                <a:gridCol w="1912920">
                  <a:extLst>
                    <a:ext uri="{9D8B030D-6E8A-4147-A177-3AD203B41FA5}">
                      <a16:colId xmlns:a16="http://schemas.microsoft.com/office/drawing/2014/main" val="2178053112"/>
                    </a:ext>
                  </a:extLst>
                </a:gridCol>
              </a:tblGrid>
              <a:tr h="613477">
                <a:tc>
                  <a:txBody>
                    <a:bodyPr/>
                    <a:lstStyle/>
                    <a:p>
                      <a:pPr indent="304800" algn="ctr">
                        <a:lnSpc>
                          <a:spcPct val="250000"/>
                        </a:lnSpc>
                      </a:pPr>
                      <a:r>
                        <a:rPr lang="zh-CN" sz="1800" kern="100" dirty="0">
                          <a:effectLst/>
                        </a:rPr>
                        <a:t>分类器</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ctr">
                        <a:lnSpc>
                          <a:spcPct val="250000"/>
                        </a:lnSpc>
                      </a:pPr>
                      <a:r>
                        <a:rPr lang="zh-CN" sz="1800" kern="100" dirty="0">
                          <a:effectLst/>
                        </a:rPr>
                        <a:t>准确率</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ctr">
                        <a:lnSpc>
                          <a:spcPct val="250000"/>
                        </a:lnSpc>
                      </a:pPr>
                      <a:r>
                        <a:rPr lang="zh-CN" sz="1800" kern="100" dirty="0">
                          <a:effectLst/>
                        </a:rPr>
                        <a:t>精确率</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ctr">
                        <a:lnSpc>
                          <a:spcPct val="250000"/>
                        </a:lnSpc>
                      </a:pPr>
                      <a:r>
                        <a:rPr lang="zh-CN" sz="1800" kern="100" dirty="0">
                          <a:effectLst/>
                        </a:rPr>
                        <a:t>召回率</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ctr">
                        <a:lnSpc>
                          <a:spcPct val="250000"/>
                        </a:lnSpc>
                      </a:pPr>
                      <a:r>
                        <a:rPr lang="en-US" sz="1800" kern="100" dirty="0">
                          <a:effectLst/>
                        </a:rPr>
                        <a:t>F-</a:t>
                      </a:r>
                      <a:r>
                        <a:rPr lang="zh-CN" sz="1800" kern="100" dirty="0">
                          <a:effectLst/>
                        </a:rPr>
                        <a:t>分数</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ctr">
                        <a:lnSpc>
                          <a:spcPct val="250000"/>
                        </a:lnSpc>
                      </a:pPr>
                      <a:r>
                        <a:rPr lang="en-US" sz="1800" kern="100" dirty="0">
                          <a:effectLst/>
                        </a:rPr>
                        <a:t>ROC-AUC</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extLst>
                  <a:ext uri="{0D108BD9-81ED-4DB2-BD59-A6C34878D82A}">
                    <a16:rowId xmlns:a16="http://schemas.microsoft.com/office/drawing/2014/main" val="3696813077"/>
                  </a:ext>
                </a:extLst>
              </a:tr>
              <a:tr h="613477">
                <a:tc>
                  <a:txBody>
                    <a:bodyPr/>
                    <a:lstStyle/>
                    <a:p>
                      <a:pPr indent="304800" algn="ctr">
                        <a:lnSpc>
                          <a:spcPct val="250000"/>
                        </a:lnSpc>
                      </a:pPr>
                      <a:r>
                        <a:rPr lang="zh-CN" sz="1800" kern="100" dirty="0">
                          <a:effectLst/>
                        </a:rPr>
                        <a:t>逻辑回归</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just">
                        <a:lnSpc>
                          <a:spcPct val="250000"/>
                        </a:lnSpc>
                      </a:pPr>
                      <a:r>
                        <a:rPr lang="en-US" sz="1800" kern="100" dirty="0">
                          <a:effectLst/>
                        </a:rPr>
                        <a:t>0.96</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0.99</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a:effectLst/>
                        </a:rPr>
                        <a:t>0.96</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a:effectLst/>
                        </a:rPr>
                        <a:t>0.98</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a:effectLst/>
                        </a:rPr>
                        <a:t>0.996</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384622204"/>
                  </a:ext>
                </a:extLst>
              </a:tr>
              <a:tr h="613477">
                <a:tc>
                  <a:txBody>
                    <a:bodyPr/>
                    <a:lstStyle/>
                    <a:p>
                      <a:pPr indent="304800" algn="ctr">
                        <a:lnSpc>
                          <a:spcPct val="250000"/>
                        </a:lnSpc>
                      </a:pPr>
                      <a:r>
                        <a:rPr lang="en-US" sz="1800" kern="100" dirty="0" err="1">
                          <a:effectLst/>
                        </a:rPr>
                        <a:t>XGBoost</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just">
                        <a:lnSpc>
                          <a:spcPct val="250000"/>
                        </a:lnSpc>
                      </a:pPr>
                      <a:r>
                        <a:rPr lang="en-US" sz="1800" kern="100">
                          <a:effectLst/>
                        </a:rPr>
                        <a:t>0.91</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0.98</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0.91</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0.94</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0.963</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184204551"/>
                  </a:ext>
                </a:extLst>
              </a:tr>
              <a:tr h="613477">
                <a:tc>
                  <a:txBody>
                    <a:bodyPr/>
                    <a:lstStyle/>
                    <a:p>
                      <a:pPr indent="304800" algn="ctr">
                        <a:lnSpc>
                          <a:spcPct val="250000"/>
                        </a:lnSpc>
                      </a:pPr>
                      <a:r>
                        <a:rPr lang="zh-CN" sz="1800" kern="100" dirty="0">
                          <a:effectLst/>
                        </a:rPr>
                        <a:t>多项式分布朴素贝叶斯</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rgbClr val="4E81C0"/>
                    </a:solidFill>
                  </a:tcPr>
                </a:tc>
                <a:tc>
                  <a:txBody>
                    <a:bodyPr/>
                    <a:lstStyle/>
                    <a:p>
                      <a:pPr indent="304800" algn="just">
                        <a:lnSpc>
                          <a:spcPct val="250000"/>
                        </a:lnSpc>
                      </a:pPr>
                      <a:r>
                        <a:rPr lang="en-US" sz="1800" kern="100" dirty="0">
                          <a:effectLst/>
                        </a:rPr>
                        <a:t>0.96</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a:effectLst/>
                        </a:rPr>
                        <a:t>0.98</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a:effectLst/>
                        </a:rPr>
                        <a:t>0.97</a:t>
                      </a:r>
                      <a:endParaRPr lang="en-ID" sz="1800" kern="10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0.97</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tc>
                  <a:txBody>
                    <a:bodyPr/>
                    <a:lstStyle/>
                    <a:p>
                      <a:pPr indent="304800" algn="just">
                        <a:lnSpc>
                          <a:spcPct val="250000"/>
                        </a:lnSpc>
                      </a:pPr>
                      <a:r>
                        <a:rPr lang="en-US" sz="1800" kern="100" dirty="0">
                          <a:effectLst/>
                        </a:rPr>
                        <a:t>0.994</a:t>
                      </a:r>
                      <a:endParaRPr lang="en-ID" sz="1800" kern="100" dirty="0">
                        <a:effectLst/>
                        <a:latin typeface="SimSun" panose="02010600030101010101" pitchFamily="2" charset="-122"/>
                        <a:ea typeface="SimSun" panose="02010600030101010101" pitchFamily="2" charset="-122"/>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565690307"/>
                  </a:ext>
                </a:extLst>
              </a:tr>
            </a:tbl>
          </a:graphicData>
        </a:graphic>
      </p:graphicFrame>
      <p:sp>
        <p:nvSpPr>
          <p:cNvPr id="4" name="Rectangle 3">
            <a:extLst>
              <a:ext uri="{FF2B5EF4-FFF2-40B4-BE49-F238E27FC236}">
                <a16:creationId xmlns:a16="http://schemas.microsoft.com/office/drawing/2014/main" id="{C83028A6-916F-4759-BCE9-40CEEF0BB67A}"/>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6" name="Oval 5">
            <a:extLst>
              <a:ext uri="{FF2B5EF4-FFF2-40B4-BE49-F238E27FC236}">
                <a16:creationId xmlns:a16="http://schemas.microsoft.com/office/drawing/2014/main" id="{CDC20816-F61B-4304-953E-F42993EA51B2}"/>
              </a:ext>
            </a:extLst>
          </p:cNvPr>
          <p:cNvSpPr/>
          <p:nvPr/>
        </p:nvSpPr>
        <p:spPr>
          <a:xfrm>
            <a:off x="1193801" y="3136900"/>
            <a:ext cx="10414000" cy="685800"/>
          </a:xfrm>
          <a:prstGeom prst="ellipse">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3064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2F35-B0C4-4406-844C-A54D2C4DAA62}"/>
              </a:ext>
            </a:extLst>
          </p:cNvPr>
          <p:cNvSpPr>
            <a:spLocks noGrp="1"/>
          </p:cNvSpPr>
          <p:nvPr>
            <p:ph type="title"/>
          </p:nvPr>
        </p:nvSpPr>
        <p:spPr/>
        <p:txBody>
          <a:bodyPr/>
          <a:lstStyle/>
          <a:p>
            <a:r>
              <a:rPr lang="en-ID" altLang="zh-CN" dirty="0"/>
              <a:t>ROC</a:t>
            </a:r>
            <a:r>
              <a:rPr lang="zh-CN" altLang="en-US" dirty="0"/>
              <a:t>曲线和混淆矩阵</a:t>
            </a:r>
            <a:endParaRPr lang="en-ID" dirty="0"/>
          </a:p>
        </p:txBody>
      </p:sp>
      <p:pic>
        <p:nvPicPr>
          <p:cNvPr id="3" name="Picture 2">
            <a:extLst>
              <a:ext uri="{FF2B5EF4-FFF2-40B4-BE49-F238E27FC236}">
                <a16:creationId xmlns:a16="http://schemas.microsoft.com/office/drawing/2014/main" id="{661C3DF1-1CE9-4652-83A9-508A7159B824}"/>
              </a:ext>
            </a:extLst>
          </p:cNvPr>
          <p:cNvPicPr/>
          <p:nvPr/>
        </p:nvPicPr>
        <p:blipFill>
          <a:blip r:embed="rId3"/>
          <a:stretch>
            <a:fillRect/>
          </a:stretch>
        </p:blipFill>
        <p:spPr>
          <a:xfrm>
            <a:off x="5612953" y="1604210"/>
            <a:ext cx="6178994" cy="4156610"/>
          </a:xfrm>
          <a:prstGeom prst="rect">
            <a:avLst/>
          </a:prstGeom>
        </p:spPr>
      </p:pic>
      <p:pic>
        <p:nvPicPr>
          <p:cNvPr id="4" name="Picture 3">
            <a:extLst>
              <a:ext uri="{FF2B5EF4-FFF2-40B4-BE49-F238E27FC236}">
                <a16:creationId xmlns:a16="http://schemas.microsoft.com/office/drawing/2014/main" id="{73AE1044-5B00-4EFD-8B0D-C6ADC2068D59}"/>
              </a:ext>
            </a:extLst>
          </p:cNvPr>
          <p:cNvPicPr/>
          <p:nvPr/>
        </p:nvPicPr>
        <p:blipFill>
          <a:blip r:embed="rId4">
            <a:extLst>
              <a:ext uri="{28A0092B-C50C-407E-A947-70E740481C1C}">
                <a14:useLocalDpi xmlns:a14="http://schemas.microsoft.com/office/drawing/2010/main" val="0"/>
              </a:ext>
            </a:extLst>
          </a:blip>
          <a:stretch>
            <a:fillRect/>
          </a:stretch>
        </p:blipFill>
        <p:spPr>
          <a:xfrm>
            <a:off x="646422" y="2085473"/>
            <a:ext cx="5150515" cy="3499976"/>
          </a:xfrm>
          <a:prstGeom prst="rect">
            <a:avLst/>
          </a:prstGeom>
        </p:spPr>
      </p:pic>
      <p:sp>
        <p:nvSpPr>
          <p:cNvPr id="5" name="Rectangle 4">
            <a:extLst>
              <a:ext uri="{FF2B5EF4-FFF2-40B4-BE49-F238E27FC236}">
                <a16:creationId xmlns:a16="http://schemas.microsoft.com/office/drawing/2014/main" id="{4FFF5AE3-194D-47EF-98BC-B467640A0450}"/>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289706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91814" y="2443843"/>
            <a:ext cx="1630575"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系统部署</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9"/>
          <p:cNvSpPr txBox="1"/>
          <p:nvPr/>
        </p:nvSpPr>
        <p:spPr>
          <a:xfrm>
            <a:off x="5015881" y="3537670"/>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成果形式</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系统部署</a:t>
            </a:r>
          </a:p>
        </p:txBody>
      </p:sp>
    </p:spTree>
    <p:extLst>
      <p:ext uri="{BB962C8B-B14F-4D97-AF65-F5344CB8AC3E}">
        <p14:creationId xmlns:p14="http://schemas.microsoft.com/office/powerpoint/2010/main" val="400853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1150999" y="1234892"/>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cs typeface="+mn-ea"/>
                  <a:sym typeface="+mn-lt"/>
                </a:rPr>
                <a:t>CONTENT</a:t>
              </a:r>
              <a:endParaRPr lang="zh-CN" altLang="en-US" sz="3467" dirty="0">
                <a:solidFill>
                  <a:schemeClr val="bg1"/>
                </a:solidFill>
                <a:cs typeface="+mn-ea"/>
                <a:sym typeface="+mn-lt"/>
              </a:endParaRPr>
            </a:p>
          </p:txBody>
        </p:sp>
        <p:sp>
          <p:nvSpPr>
            <p:cNvPr id="32" name="文本框 31"/>
            <p:cNvSpPr txBox="1"/>
            <p:nvPr/>
          </p:nvSpPr>
          <p:spPr>
            <a:xfrm>
              <a:off x="2175877" y="849517"/>
              <a:ext cx="1544251"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cs typeface="+mn-ea"/>
                  <a:sym typeface="+mn-lt"/>
                </a:rPr>
                <a:t>目 录</a:t>
              </a:r>
            </a:p>
          </p:txBody>
        </p: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5" name="Rectangle 14"/>
              <p:cNvSpPr>
                <a:spLocks noChangeArrowheads="1"/>
              </p:cNvSpPr>
              <p:nvPr/>
            </p:nvSpPr>
            <p:spPr bwMode="auto">
              <a:xfrm>
                <a:off x="5581874" y="22349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1</a:t>
                </a:r>
                <a:endParaRPr lang="zh-CN" altLang="en-US" sz="1800" b="1" dirty="0">
                  <a:solidFill>
                    <a:srgbClr val="313D51"/>
                  </a:solidFill>
                  <a:latin typeface="+mn-lt"/>
                  <a:ea typeface="+mn-ea"/>
                  <a:cs typeface="+mn-ea"/>
                  <a:sym typeface="+mn-lt"/>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网络钓鱼介绍</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5" name="Rectangle 14"/>
              <p:cNvSpPr>
                <a:spLocks noChangeArrowheads="1"/>
              </p:cNvSpPr>
              <p:nvPr/>
            </p:nvSpPr>
            <p:spPr bwMode="auto">
              <a:xfrm>
                <a:off x="5581874" y="3017576"/>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2</a:t>
                </a:r>
                <a:endParaRPr lang="zh-CN" altLang="en-US" sz="1800" b="1" dirty="0">
                  <a:solidFill>
                    <a:srgbClr val="313D51"/>
                  </a:solidFill>
                  <a:latin typeface="+mn-lt"/>
                  <a:ea typeface="+mn-ea"/>
                  <a:cs typeface="+mn-ea"/>
                  <a:sym typeface="+mn-lt"/>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特征分析</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Rectangle 14"/>
              <p:cNvSpPr>
                <a:spLocks noChangeArrowheads="1"/>
              </p:cNvSpPr>
              <p:nvPr/>
            </p:nvSpPr>
            <p:spPr bwMode="auto">
              <a:xfrm>
                <a:off x="5581874" y="38097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3</a:t>
                </a:r>
                <a:endParaRPr lang="zh-CN" altLang="en-US" sz="1800" b="1" dirty="0">
                  <a:solidFill>
                    <a:srgbClr val="313D51"/>
                  </a:solidFill>
                  <a:latin typeface="+mn-lt"/>
                  <a:ea typeface="+mn-ea"/>
                  <a:cs typeface="+mn-ea"/>
                  <a:sym typeface="+mn-lt"/>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实验分析与结果</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85" name="Rectangle 14"/>
              <p:cNvSpPr>
                <a:spLocks noChangeArrowheads="1"/>
              </p:cNvSpPr>
              <p:nvPr/>
            </p:nvSpPr>
            <p:spPr bwMode="auto">
              <a:xfrm>
                <a:off x="5581874" y="4613014"/>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4</a:t>
                </a:r>
                <a:endParaRPr lang="zh-CN" altLang="en-US" sz="1800" b="1" dirty="0">
                  <a:solidFill>
                    <a:srgbClr val="313D51"/>
                  </a:solidFill>
                  <a:latin typeface="+mn-lt"/>
                  <a:ea typeface="+mn-ea"/>
                  <a:cs typeface="+mn-ea"/>
                  <a:sym typeface="+mn-lt"/>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系统部署</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95" name="Rectangle 14"/>
              <p:cNvSpPr>
                <a:spLocks noChangeArrowheads="1"/>
              </p:cNvSpPr>
              <p:nvPr/>
            </p:nvSpPr>
            <p:spPr bwMode="auto">
              <a:xfrm>
                <a:off x="5581874" y="5405176"/>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5</a:t>
                </a:r>
                <a:endParaRPr lang="zh-CN" altLang="en-US" sz="1800" b="1" dirty="0">
                  <a:solidFill>
                    <a:srgbClr val="313D51"/>
                  </a:solidFill>
                  <a:latin typeface="+mn-lt"/>
                  <a:ea typeface="+mn-ea"/>
                  <a:cs typeface="+mn-ea"/>
                  <a:sym typeface="+mn-lt"/>
                </a:endParaRPr>
              </a:p>
            </p:txBody>
          </p:sp>
          <p:sp>
            <p:nvSpPr>
              <p:cNvPr id="96" name="TextBox 59"/>
              <p:cNvSpPr txBox="1">
                <a:spLocks noChangeArrowheads="1"/>
              </p:cNvSpPr>
              <p:nvPr/>
            </p:nvSpPr>
            <p:spPr bwMode="auto">
              <a:xfrm>
                <a:off x="6566161" y="5309926"/>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相关建议和结论</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spTree>
    <p:extLst>
      <p:ext uri="{BB962C8B-B14F-4D97-AF65-F5344CB8AC3E}">
        <p14:creationId xmlns:p14="http://schemas.microsoft.com/office/powerpoint/2010/main" val="333241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A094-8ACB-451C-80AD-927CF292FF1A}"/>
              </a:ext>
            </a:extLst>
          </p:cNvPr>
          <p:cNvSpPr>
            <a:spLocks noGrp="1"/>
          </p:cNvSpPr>
          <p:nvPr>
            <p:ph type="title"/>
          </p:nvPr>
        </p:nvSpPr>
        <p:spPr/>
        <p:txBody>
          <a:bodyPr/>
          <a:lstStyle/>
          <a:p>
            <a:r>
              <a:rPr lang="zh-CN" altLang="en-US" dirty="0"/>
              <a:t>系统部署</a:t>
            </a:r>
            <a:endParaRPr lang="en-ID" dirty="0"/>
          </a:p>
        </p:txBody>
      </p:sp>
      <p:pic>
        <p:nvPicPr>
          <p:cNvPr id="3" name="Picture 2">
            <a:extLst>
              <a:ext uri="{FF2B5EF4-FFF2-40B4-BE49-F238E27FC236}">
                <a16:creationId xmlns:a16="http://schemas.microsoft.com/office/drawing/2014/main" id="{8230F72A-2FB1-40E9-BBE2-826BDE6D3810}"/>
              </a:ext>
            </a:extLst>
          </p:cNvPr>
          <p:cNvPicPr/>
          <p:nvPr/>
        </p:nvPicPr>
        <p:blipFill rotWithShape="1">
          <a:blip r:embed="rId3" cstate="print">
            <a:extLst>
              <a:ext uri="{28A0092B-C50C-407E-A947-70E740481C1C}">
                <a14:useLocalDpi xmlns:a14="http://schemas.microsoft.com/office/drawing/2010/main" val="0"/>
              </a:ext>
            </a:extLst>
          </a:blip>
          <a:srcRect t="541"/>
          <a:stretch/>
        </p:blipFill>
        <p:spPr bwMode="auto">
          <a:xfrm>
            <a:off x="2161409" y="1441000"/>
            <a:ext cx="8083868" cy="4267200"/>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D4BFBCB6-569E-4B58-8D87-60B040C7C5B9}"/>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79097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FC1E-376A-4151-A99E-2475866E38E8}"/>
              </a:ext>
            </a:extLst>
          </p:cNvPr>
          <p:cNvSpPr>
            <a:spLocks noGrp="1"/>
          </p:cNvSpPr>
          <p:nvPr>
            <p:ph type="title"/>
          </p:nvPr>
        </p:nvSpPr>
        <p:spPr/>
        <p:txBody>
          <a:bodyPr/>
          <a:lstStyle/>
          <a:p>
            <a:r>
              <a:rPr lang="zh-CN" altLang="en-US" dirty="0"/>
              <a:t>系统部署</a:t>
            </a:r>
            <a:endParaRPr lang="en-ID" dirty="0"/>
          </a:p>
        </p:txBody>
      </p:sp>
      <p:sp>
        <p:nvSpPr>
          <p:cNvPr id="3" name="Rectangle 2">
            <a:extLst>
              <a:ext uri="{FF2B5EF4-FFF2-40B4-BE49-F238E27FC236}">
                <a16:creationId xmlns:a16="http://schemas.microsoft.com/office/drawing/2014/main" id="{4B81AB94-13E2-40AC-A200-2D56DB31EFD9}"/>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5285836E-D5EF-42BB-A0FF-974C2704FE87}"/>
              </a:ext>
            </a:extLst>
          </p:cNvPr>
          <p:cNvPicPr/>
          <p:nvPr/>
        </p:nvPicPr>
        <p:blipFill>
          <a:blip r:embed="rId3">
            <a:extLst>
              <a:ext uri="{28A0092B-C50C-407E-A947-70E740481C1C}">
                <a14:useLocalDpi xmlns:a14="http://schemas.microsoft.com/office/drawing/2010/main" val="0"/>
              </a:ext>
            </a:extLst>
          </a:blip>
          <a:stretch>
            <a:fillRect/>
          </a:stretch>
        </p:blipFill>
        <p:spPr>
          <a:xfrm>
            <a:off x="1601722" y="1494790"/>
            <a:ext cx="4145279" cy="4068762"/>
          </a:xfrm>
          <a:prstGeom prst="rect">
            <a:avLst/>
          </a:prstGeom>
        </p:spPr>
      </p:pic>
      <p:pic>
        <p:nvPicPr>
          <p:cNvPr id="5" name="Picture 4">
            <a:extLst>
              <a:ext uri="{FF2B5EF4-FFF2-40B4-BE49-F238E27FC236}">
                <a16:creationId xmlns:a16="http://schemas.microsoft.com/office/drawing/2014/main" id="{D4EE54F3-4DDE-46DB-96E9-5D15CA0F27DD}"/>
              </a:ext>
            </a:extLst>
          </p:cNvPr>
          <p:cNvPicPr/>
          <p:nvPr/>
        </p:nvPicPr>
        <p:blipFill>
          <a:blip r:embed="rId4">
            <a:extLst>
              <a:ext uri="{28A0092B-C50C-407E-A947-70E740481C1C}">
                <a14:useLocalDpi xmlns:a14="http://schemas.microsoft.com/office/drawing/2010/main" val="0"/>
              </a:ext>
            </a:extLst>
          </a:blip>
          <a:stretch>
            <a:fillRect/>
          </a:stretch>
        </p:blipFill>
        <p:spPr>
          <a:xfrm>
            <a:off x="6261229" y="1294447"/>
            <a:ext cx="4145280" cy="4269105"/>
          </a:xfrm>
          <a:prstGeom prst="rect">
            <a:avLst/>
          </a:prstGeom>
        </p:spPr>
      </p:pic>
      <p:sp>
        <p:nvSpPr>
          <p:cNvPr id="6" name="TextBox 5">
            <a:extLst>
              <a:ext uri="{FF2B5EF4-FFF2-40B4-BE49-F238E27FC236}">
                <a16:creationId xmlns:a16="http://schemas.microsoft.com/office/drawing/2014/main" id="{A7CC780D-0FC9-4844-9ADD-190A06BEAEFB}"/>
              </a:ext>
            </a:extLst>
          </p:cNvPr>
          <p:cNvSpPr txBox="1"/>
          <p:nvPr/>
        </p:nvSpPr>
        <p:spPr>
          <a:xfrm>
            <a:off x="1816100" y="5765800"/>
            <a:ext cx="3568700" cy="369332"/>
          </a:xfrm>
          <a:prstGeom prst="rect">
            <a:avLst/>
          </a:prstGeom>
          <a:noFill/>
        </p:spPr>
        <p:txBody>
          <a:bodyPr wrap="square" rtlCol="0">
            <a:spAutoFit/>
          </a:bodyPr>
          <a:lstStyle/>
          <a:p>
            <a:r>
              <a:rPr lang="zh-CN" altLang="en-US" dirty="0"/>
              <a:t>检测到钓鱼网站</a:t>
            </a:r>
            <a:endParaRPr lang="en-ID" dirty="0"/>
          </a:p>
        </p:txBody>
      </p:sp>
      <p:sp>
        <p:nvSpPr>
          <p:cNvPr id="7" name="TextBox 6">
            <a:extLst>
              <a:ext uri="{FF2B5EF4-FFF2-40B4-BE49-F238E27FC236}">
                <a16:creationId xmlns:a16="http://schemas.microsoft.com/office/drawing/2014/main" id="{92E9275D-3283-4232-A082-1943FFC43580}"/>
              </a:ext>
            </a:extLst>
          </p:cNvPr>
          <p:cNvSpPr txBox="1"/>
          <p:nvPr/>
        </p:nvSpPr>
        <p:spPr>
          <a:xfrm>
            <a:off x="6327849" y="5765800"/>
            <a:ext cx="3568700" cy="369332"/>
          </a:xfrm>
          <a:prstGeom prst="rect">
            <a:avLst/>
          </a:prstGeom>
          <a:noFill/>
        </p:spPr>
        <p:txBody>
          <a:bodyPr wrap="square" rtlCol="0">
            <a:spAutoFit/>
          </a:bodyPr>
          <a:lstStyle/>
          <a:p>
            <a:r>
              <a:rPr lang="zh-CN" altLang="en-US" dirty="0"/>
              <a:t>检测到合法网站</a:t>
            </a:r>
            <a:endParaRPr lang="en-ID" dirty="0"/>
          </a:p>
        </p:txBody>
      </p:sp>
    </p:spTree>
    <p:extLst>
      <p:ext uri="{BB962C8B-B14F-4D97-AF65-F5344CB8AC3E}">
        <p14:creationId xmlns:p14="http://schemas.microsoft.com/office/powerpoint/2010/main" val="296674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66968" y="2443843"/>
            <a:ext cx="1680267"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05</a:t>
            </a:r>
            <a:endParaRPr lang="zh-CN" altLang="en-US" dirty="0">
              <a:sym typeface="+mn-lt"/>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相关建议与总结</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34394" y="3564791"/>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研究总结</a:t>
            </a:r>
          </a:p>
        </p:txBody>
      </p:sp>
      <p:sp>
        <p:nvSpPr>
          <p:cNvPr id="19" name="文本框 9"/>
          <p:cNvSpPr txBox="1"/>
          <p:nvPr/>
        </p:nvSpPr>
        <p:spPr>
          <a:xfrm>
            <a:off x="6616871" y="3551838"/>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参考文献</a:t>
            </a:r>
          </a:p>
        </p:txBody>
      </p:sp>
    </p:spTree>
    <p:extLst>
      <p:ext uri="{BB962C8B-B14F-4D97-AF65-F5344CB8AC3E}">
        <p14:creationId xmlns:p14="http://schemas.microsoft.com/office/powerpoint/2010/main" val="53932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相关建议与总结</a:t>
            </a:r>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139" name="TextBox 50"/>
              <p:cNvSpPr txBox="1"/>
              <p:nvPr/>
            </p:nvSpPr>
            <p:spPr>
              <a:xfrm>
                <a:off x="1392367" y="2109505"/>
                <a:ext cx="423174" cy="580668"/>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sp>
        <p:nvSpPr>
          <p:cNvPr id="140" name="TextBox 42"/>
          <p:cNvSpPr txBox="1"/>
          <p:nvPr/>
        </p:nvSpPr>
        <p:spPr>
          <a:xfrm>
            <a:off x="3047188" y="2452881"/>
            <a:ext cx="2491463" cy="646011"/>
          </a:xfrm>
          <a:prstGeom prst="rect">
            <a:avLst/>
          </a:prstGeom>
          <a:noFill/>
        </p:spPr>
        <p:txBody>
          <a:bodyPr wrap="square" lIns="0" tIns="0" rIns="0" bIns="0" rtlCol="0">
            <a:spAutoFit/>
          </a:bodyPr>
          <a:lstStyle/>
          <a:p>
            <a:pPr algn="just">
              <a:lnSpc>
                <a:spcPct val="120000"/>
              </a:lnSpc>
            </a:pPr>
            <a:r>
              <a:rPr lang="zh-CN" altLang="en-US" sz="1200" b="0" i="0" dirty="0">
                <a:solidFill>
                  <a:srgbClr val="404244"/>
                </a:solidFill>
                <a:effectLst/>
                <a:latin typeface="Helvetica" panose="020B0604020202020204" pitchFamily="34" charset="0"/>
              </a:rPr>
              <a:t>通常，过滤器会评估邮件的来源，用于发送邮件的软件以及邮件的外观，以确定邮件是否为垃圾邮件。</a:t>
            </a:r>
            <a:endParaRPr lang="en-US" altLang="zh-CN" sz="1200" dirty="0">
              <a:solidFill>
                <a:schemeClr val="tx1">
                  <a:lumMod val="65000"/>
                  <a:lumOff val="35000"/>
                </a:schemeClr>
              </a:solidFill>
              <a:cs typeface="+mn-ea"/>
              <a:sym typeface="+mn-lt"/>
            </a:endParaRPr>
          </a:p>
        </p:txBody>
      </p:sp>
      <p:sp>
        <p:nvSpPr>
          <p:cNvPr id="141" name="TextBox 43"/>
          <p:cNvSpPr txBox="1"/>
          <p:nvPr/>
        </p:nvSpPr>
        <p:spPr>
          <a:xfrm>
            <a:off x="3047189" y="2112464"/>
            <a:ext cx="1989273" cy="270459"/>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600" i="0" dirty="0">
                <a:solidFill>
                  <a:srgbClr val="404244"/>
                </a:solidFill>
                <a:effectLst/>
                <a:latin typeface="Helvetica" panose="020B0604020202020204" pitchFamily="34" charset="0"/>
              </a:rPr>
              <a:t>使用垃圾邮件过滤器</a:t>
            </a:r>
            <a:endParaRPr lang="zh-CN" altLang="en-US" sz="1800" dirty="0">
              <a:solidFill>
                <a:srgbClr val="313D51"/>
              </a:solidFill>
              <a:latin typeface="+mn-lt"/>
              <a:ea typeface="+mn-ea"/>
              <a:cs typeface="+mn-ea"/>
              <a:sym typeface="+mn-lt"/>
            </a:endParaRPr>
          </a:p>
        </p:txBody>
      </p:sp>
      <p:sp>
        <p:nvSpPr>
          <p:cNvPr id="145" name="TextBox 42"/>
          <p:cNvSpPr txBox="1"/>
          <p:nvPr/>
        </p:nvSpPr>
        <p:spPr>
          <a:xfrm>
            <a:off x="3047188" y="3873252"/>
            <a:ext cx="2850692" cy="867610"/>
          </a:xfrm>
          <a:prstGeom prst="rect">
            <a:avLst/>
          </a:prstGeom>
          <a:noFill/>
        </p:spPr>
        <p:txBody>
          <a:bodyPr wrap="square" lIns="0" tIns="0" rIns="0" bIns="0" rtlCol="0">
            <a:spAutoFit/>
          </a:bodyPr>
          <a:lstStyle/>
          <a:p>
            <a:pPr algn="just">
              <a:lnSpc>
                <a:spcPct val="120000"/>
              </a:lnSpc>
            </a:pPr>
            <a:r>
              <a:rPr lang="zh-CN" altLang="en-US" sz="1200" b="0" i="0" dirty="0">
                <a:solidFill>
                  <a:srgbClr val="404244"/>
                </a:solidFill>
                <a:effectLst/>
                <a:latin typeface="Helvetica" panose="020B0604020202020204" pitchFamily="34" charset="0"/>
              </a:rPr>
              <a:t>可以使用反网络钓鱼工具栏自定义最流行的 </a:t>
            </a:r>
            <a:r>
              <a:rPr lang="en-US" altLang="zh-CN" sz="1200" b="0" i="0" dirty="0">
                <a:solidFill>
                  <a:srgbClr val="404244"/>
                </a:solidFill>
                <a:effectLst/>
                <a:latin typeface="Helvetica" panose="020B0604020202020204" pitchFamily="34" charset="0"/>
              </a:rPr>
              <a:t>Internet </a:t>
            </a:r>
            <a:r>
              <a:rPr lang="zh-CN" altLang="en-US" sz="1200" b="0" i="0" dirty="0">
                <a:solidFill>
                  <a:srgbClr val="404244"/>
                </a:solidFill>
                <a:effectLst/>
                <a:latin typeface="Helvetica" panose="020B0604020202020204" pitchFamily="34" charset="0"/>
              </a:rPr>
              <a:t>浏览器。此类工具栏会对我们访问的站点进行快速检查，并将其与已知网络钓鱼站点列表进行比较。</a:t>
            </a:r>
            <a:endParaRPr lang="en-US" altLang="zh-CN" sz="1200" dirty="0">
              <a:solidFill>
                <a:schemeClr val="tx1">
                  <a:lumMod val="65000"/>
                  <a:lumOff val="35000"/>
                </a:schemeClr>
              </a:solidFill>
              <a:cs typeface="+mn-ea"/>
              <a:sym typeface="+mn-lt"/>
            </a:endParaRPr>
          </a:p>
        </p:txBody>
      </p:sp>
      <p:sp>
        <p:nvSpPr>
          <p:cNvPr id="146" name="TextBox 43"/>
          <p:cNvSpPr txBox="1"/>
          <p:nvPr/>
        </p:nvSpPr>
        <p:spPr>
          <a:xfrm>
            <a:off x="3047189" y="3532835"/>
            <a:ext cx="2214622" cy="270459"/>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600" i="0" dirty="0">
                <a:solidFill>
                  <a:srgbClr val="404244"/>
                </a:solidFill>
                <a:effectLst/>
                <a:latin typeface="Helvetica" panose="020B0604020202020204" pitchFamily="34" charset="0"/>
              </a:rPr>
              <a:t>安装防网络钓鱼工具栏</a:t>
            </a:r>
            <a:endParaRPr lang="zh-CN" altLang="en-US" sz="1800" dirty="0">
              <a:solidFill>
                <a:srgbClr val="313D51"/>
              </a:solidFill>
              <a:latin typeface="+mn-lt"/>
              <a:ea typeface="+mn-ea"/>
              <a:cs typeface="+mn-ea"/>
              <a:sym typeface="+mn-lt"/>
            </a:endParaRPr>
          </a:p>
        </p:txBody>
      </p:sp>
      <p:sp>
        <p:nvSpPr>
          <p:cNvPr id="155" name="TextBox 42"/>
          <p:cNvSpPr txBox="1"/>
          <p:nvPr/>
        </p:nvSpPr>
        <p:spPr>
          <a:xfrm>
            <a:off x="7960468" y="2452881"/>
            <a:ext cx="2491463" cy="646011"/>
          </a:xfrm>
          <a:prstGeom prst="rect">
            <a:avLst/>
          </a:prstGeom>
          <a:noFill/>
        </p:spPr>
        <p:txBody>
          <a:bodyPr wrap="square" lIns="0" tIns="0" rIns="0" bIns="0" rtlCol="0">
            <a:spAutoFit/>
          </a:bodyPr>
          <a:lstStyle/>
          <a:p>
            <a:pPr algn="just">
              <a:lnSpc>
                <a:spcPct val="120000"/>
              </a:lnSpc>
            </a:pPr>
            <a:r>
              <a:rPr lang="zh-CN" altLang="en-US" sz="1200" b="0" i="0" dirty="0">
                <a:solidFill>
                  <a:srgbClr val="404244"/>
                </a:solidFill>
                <a:effectLst/>
                <a:latin typeface="Helvetica" panose="020B0604020202020204" pitchFamily="34" charset="0"/>
              </a:rPr>
              <a:t>新的网络钓鱼诈骗正在不断发展。如果不掌握这些新的网络钓鱼技术，我们可能会无意中陷入其中。</a:t>
            </a:r>
            <a:endParaRPr lang="en-US" altLang="zh-CN" sz="1200" dirty="0">
              <a:solidFill>
                <a:schemeClr val="tx1">
                  <a:lumMod val="65000"/>
                  <a:lumOff val="35000"/>
                </a:schemeClr>
              </a:solidFill>
              <a:cs typeface="+mn-ea"/>
              <a:sym typeface="+mn-lt"/>
            </a:endParaRPr>
          </a:p>
        </p:txBody>
      </p:sp>
      <p:sp>
        <p:nvSpPr>
          <p:cNvPr id="156" name="TextBox 43"/>
          <p:cNvSpPr txBox="1"/>
          <p:nvPr/>
        </p:nvSpPr>
        <p:spPr>
          <a:xfrm>
            <a:off x="7857386" y="2132530"/>
            <a:ext cx="2819826" cy="246221"/>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l"/>
            <a:r>
              <a:rPr lang="zh-CN" altLang="en-US" sz="1600" i="0" dirty="0">
                <a:solidFill>
                  <a:srgbClr val="404244"/>
                </a:solidFill>
                <a:effectLst/>
                <a:latin typeface="Helvetica" panose="020B0604020202020204" pitchFamily="34" charset="0"/>
              </a:rPr>
              <a:t>了解有关网络钓鱼技术的信息</a:t>
            </a: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b="0" i="0" dirty="0">
                <a:solidFill>
                  <a:srgbClr val="404244"/>
                </a:solidFill>
                <a:effectLst/>
                <a:latin typeface="Helvetica" panose="020B0604020202020204" pitchFamily="34" charset="0"/>
              </a:rPr>
              <a:t>养成定期更改密码的习惯，不要对多个帐户使用相同的密码。</a:t>
            </a:r>
            <a:endParaRPr lang="en-US" altLang="zh-CN" sz="1200" dirty="0">
              <a:solidFill>
                <a:schemeClr val="tx1">
                  <a:lumMod val="65000"/>
                  <a:lumOff val="35000"/>
                </a:schemeClr>
              </a:solidFill>
              <a:cs typeface="+mn-ea"/>
              <a:sym typeface="+mn-lt"/>
            </a:endParaRPr>
          </a:p>
        </p:txBody>
      </p:sp>
      <p:sp>
        <p:nvSpPr>
          <p:cNvPr id="161" name="TextBox 43"/>
          <p:cNvSpPr txBox="1"/>
          <p:nvPr/>
        </p:nvSpPr>
        <p:spPr>
          <a:xfrm>
            <a:off x="7960469" y="3532835"/>
            <a:ext cx="2223967" cy="270459"/>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600" i="0" dirty="0">
                <a:solidFill>
                  <a:srgbClr val="404244"/>
                </a:solidFill>
                <a:effectLst/>
                <a:latin typeface="Helvetica" panose="020B0604020202020204" pitchFamily="34" charset="0"/>
              </a:rPr>
              <a:t>定期检查在线帐户</a:t>
            </a:r>
            <a:endParaRPr lang="zh-CN" altLang="en-US" sz="1800" dirty="0">
              <a:solidFill>
                <a:srgbClr val="313D51"/>
              </a:solidFill>
              <a:latin typeface="+mn-lt"/>
              <a:ea typeface="+mn-ea"/>
              <a:cs typeface="+mn-ea"/>
              <a:sym typeface="+mn-lt"/>
            </a:endParaRPr>
          </a:p>
        </p:txBody>
      </p:sp>
      <p:sp>
        <p:nvSpPr>
          <p:cNvPr id="57" name="TextBox 42"/>
          <p:cNvSpPr txBox="1"/>
          <p:nvPr/>
        </p:nvSpPr>
        <p:spPr>
          <a:xfrm>
            <a:off x="3047188" y="5243938"/>
            <a:ext cx="3048812" cy="646011"/>
          </a:xfrm>
          <a:prstGeom prst="rect">
            <a:avLst/>
          </a:prstGeom>
          <a:noFill/>
        </p:spPr>
        <p:txBody>
          <a:bodyPr wrap="square" lIns="0" tIns="0" rIns="0" bIns="0" rtlCol="0">
            <a:spAutoFit/>
          </a:bodyPr>
          <a:lstStyle/>
          <a:p>
            <a:pPr algn="just">
              <a:lnSpc>
                <a:spcPct val="120000"/>
              </a:lnSpc>
            </a:pPr>
            <a:r>
              <a:rPr lang="zh-CN" altLang="en-US" sz="1200" b="0" i="0" dirty="0">
                <a:solidFill>
                  <a:srgbClr val="404244"/>
                </a:solidFill>
                <a:effectLst/>
                <a:latin typeface="Helvetica" panose="020B0604020202020204" pitchFamily="34" charset="0"/>
              </a:rPr>
              <a:t>在单击或输入敏感信息之前，需要检查电子邮件链接中 </a:t>
            </a:r>
            <a:r>
              <a:rPr lang="en-US" altLang="zh-CN" sz="1200" b="0" i="0" dirty="0">
                <a:solidFill>
                  <a:srgbClr val="404244"/>
                </a:solidFill>
                <a:effectLst/>
                <a:latin typeface="Helvetica" panose="020B0604020202020204" pitchFamily="34" charset="0"/>
              </a:rPr>
              <a:t>URL </a:t>
            </a:r>
            <a:r>
              <a:rPr lang="zh-CN" altLang="en-US" sz="1200" b="0" i="0" dirty="0">
                <a:solidFill>
                  <a:srgbClr val="404244"/>
                </a:solidFill>
                <a:effectLst/>
                <a:latin typeface="Helvetica" panose="020B0604020202020204" pitchFamily="34" charset="0"/>
              </a:rPr>
              <a:t>的拼写，保证安全；不要从可疑电子邮件或网站下载文件。</a:t>
            </a:r>
            <a:endParaRPr lang="en-US" altLang="zh-CN" sz="1200" dirty="0">
              <a:solidFill>
                <a:schemeClr val="tx1">
                  <a:lumMod val="65000"/>
                  <a:lumOff val="35000"/>
                </a:schemeClr>
              </a:solidFill>
              <a:cs typeface="+mn-ea"/>
              <a:sym typeface="+mn-lt"/>
            </a:endParaRPr>
          </a:p>
        </p:txBody>
      </p:sp>
      <p:sp>
        <p:nvSpPr>
          <p:cNvPr id="58" name="TextBox 43"/>
          <p:cNvSpPr txBox="1"/>
          <p:nvPr/>
        </p:nvSpPr>
        <p:spPr>
          <a:xfrm>
            <a:off x="3047189" y="4903521"/>
            <a:ext cx="1645855" cy="270459"/>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600" i="0" dirty="0">
                <a:solidFill>
                  <a:srgbClr val="404244"/>
                </a:solidFill>
                <a:effectLst/>
                <a:latin typeface="Helvetica" panose="020B0604020202020204" pitchFamily="34" charset="0"/>
              </a:rPr>
              <a:t>检查电子邮件链接</a:t>
            </a:r>
            <a:endParaRPr lang="zh-CN" altLang="en-US" sz="1800" dirty="0">
              <a:solidFill>
                <a:srgbClr val="313D51"/>
              </a:solidFill>
              <a:latin typeface="+mn-lt"/>
              <a:ea typeface="+mn-ea"/>
              <a:cs typeface="+mn-ea"/>
              <a:sym typeface="+mn-lt"/>
            </a:endParaRPr>
          </a:p>
        </p:txBody>
      </p:sp>
      <p:sp>
        <p:nvSpPr>
          <p:cNvPr id="83" name="TextBox 42"/>
          <p:cNvSpPr txBox="1"/>
          <p:nvPr/>
        </p:nvSpPr>
        <p:spPr>
          <a:xfrm>
            <a:off x="7960468" y="5243938"/>
            <a:ext cx="2920892" cy="2028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cs typeface="+mn-ea"/>
                <a:sym typeface="+mn-lt"/>
              </a:rPr>
              <a:t>防火墙可以保护用户计算机免受黑客的攻击</a:t>
            </a:r>
            <a:endParaRPr lang="en-US" altLang="zh-CN" sz="1200" dirty="0">
              <a:solidFill>
                <a:schemeClr val="tx1">
                  <a:lumMod val="65000"/>
                  <a:lumOff val="35000"/>
                </a:schemeClr>
              </a:solidFill>
              <a:cs typeface="+mn-ea"/>
              <a:sym typeface="+mn-lt"/>
            </a:endParaRPr>
          </a:p>
        </p:txBody>
      </p:sp>
      <p:sp>
        <p:nvSpPr>
          <p:cNvPr id="84" name="TextBox 43"/>
          <p:cNvSpPr txBox="1"/>
          <p:nvPr/>
        </p:nvSpPr>
        <p:spPr>
          <a:xfrm>
            <a:off x="7960469" y="4903521"/>
            <a:ext cx="1645855" cy="270459"/>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600" dirty="0">
                <a:solidFill>
                  <a:srgbClr val="313D51"/>
                </a:solidFill>
                <a:latin typeface="+mn-lt"/>
                <a:ea typeface="+mn-ea"/>
                <a:cs typeface="+mn-ea"/>
                <a:sym typeface="+mn-lt"/>
              </a:rPr>
              <a:t>使用防火墙</a:t>
            </a: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46" name="TextBox 50"/>
              <p:cNvSpPr txBox="1"/>
              <p:nvPr/>
            </p:nvSpPr>
            <p:spPr>
              <a:xfrm>
                <a:off x="1360715" y="2098398"/>
                <a:ext cx="486480"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51" name="TextBox 50"/>
              <p:cNvSpPr txBox="1"/>
              <p:nvPr/>
            </p:nvSpPr>
            <p:spPr>
              <a:xfrm>
                <a:off x="1325681" y="2133310"/>
                <a:ext cx="556544"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3</a:t>
                </a:r>
              </a:p>
            </p:txBody>
          </p:sp>
        </p:grpSp>
        <p:sp>
          <p:nvSpPr>
            <p:cNvPr id="49"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59" name="TextBox 50"/>
              <p:cNvSpPr txBox="1"/>
              <p:nvPr/>
            </p:nvSpPr>
            <p:spPr>
              <a:xfrm>
                <a:off x="1392367" y="2109505"/>
                <a:ext cx="423174" cy="580668"/>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4</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64" name="TextBox 50"/>
              <p:cNvSpPr txBox="1"/>
              <p:nvPr/>
            </p:nvSpPr>
            <p:spPr>
              <a:xfrm>
                <a:off x="1360715" y="2098398"/>
                <a:ext cx="486480"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5</a:t>
                </a: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cs typeface="+mn-ea"/>
                  <a:sym typeface="+mn-lt"/>
                </a:endParaRPr>
              </a:p>
            </p:txBody>
          </p:sp>
          <p:sp>
            <p:nvSpPr>
              <p:cNvPr id="69" name="TextBox 50"/>
              <p:cNvSpPr txBox="1"/>
              <p:nvPr/>
            </p:nvSpPr>
            <p:spPr>
              <a:xfrm>
                <a:off x="1325681" y="2133310"/>
                <a:ext cx="556544"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6</a:t>
                </a: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cs typeface="+mn-ea"/>
                <a:sym typeface="+mn-lt"/>
              </a:endParaRPr>
            </a:p>
          </p:txBody>
        </p:sp>
      </p:grpSp>
      <p:sp>
        <p:nvSpPr>
          <p:cNvPr id="56" name="Rectangle 55">
            <a:extLst>
              <a:ext uri="{FF2B5EF4-FFF2-40B4-BE49-F238E27FC236}">
                <a16:creationId xmlns:a16="http://schemas.microsoft.com/office/drawing/2014/main" id="{C2E120B7-AD53-4957-A5F2-A52F122F783F}"/>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11438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latin typeface="+mn-lt"/>
                <a:ea typeface="+mn-ea"/>
                <a:cs typeface="+mn-ea"/>
                <a:sym typeface="+mn-lt"/>
              </a:rPr>
              <a:t>参考文献</a:t>
            </a:r>
          </a:p>
        </p:txBody>
      </p:sp>
      <p:sp>
        <p:nvSpPr>
          <p:cNvPr id="18" name="Oval 34"/>
          <p:cNvSpPr/>
          <p:nvPr/>
        </p:nvSpPr>
        <p:spPr>
          <a:xfrm>
            <a:off x="3778466" y="142068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01</a:t>
            </a:r>
          </a:p>
        </p:txBody>
      </p:sp>
      <p:grpSp>
        <p:nvGrpSpPr>
          <p:cNvPr id="19" name="Group 7"/>
          <p:cNvGrpSpPr/>
          <p:nvPr/>
        </p:nvGrpSpPr>
        <p:grpSpPr>
          <a:xfrm>
            <a:off x="5697848" y="1552656"/>
            <a:ext cx="5501466" cy="1146468"/>
            <a:chOff x="-1375412" y="1720394"/>
            <a:chExt cx="5580358" cy="1146468"/>
          </a:xfrm>
        </p:grpSpPr>
        <p:sp>
          <p:nvSpPr>
            <p:cNvPr id="20" name="TextBox 53"/>
            <p:cNvSpPr txBox="1"/>
            <p:nvPr/>
          </p:nvSpPr>
          <p:spPr>
            <a:xfrm>
              <a:off x="-1375412" y="1720394"/>
              <a:ext cx="5580358" cy="1146468"/>
            </a:xfrm>
            <a:prstGeom prst="rect">
              <a:avLst/>
            </a:prstGeom>
            <a:noFill/>
          </p:spPr>
          <p:txBody>
            <a:bodyPr wrap="square" lIns="0" tIns="0" rIns="0" bIns="0" rtlCol="0">
              <a:spAutoFit/>
            </a:bodyPr>
            <a:lstStyle/>
            <a:p>
              <a:pPr>
                <a:lnSpc>
                  <a:spcPct val="120000"/>
                </a:lnSpc>
              </a:pPr>
              <a:r>
                <a:rPr lang="en-US" altLang="zh-CN" sz="1050" dirty="0">
                  <a:latin typeface="Times New Roman" panose="02020603050405020304" pitchFamily="18" charset="0"/>
                  <a:ea typeface="SimSun" panose="02010600030101010101" pitchFamily="2" charset="-122"/>
                </a:rPr>
                <a:t>Shaikh, et al. A Literature Review on Phishing Crime, Prevention Review and Investigation of Gaps[A]. In 10th International Conference on Software, Knowledge, Information Management &amp; Applications (SKIMA)[C]. 2016:9-15.</a:t>
              </a:r>
            </a:p>
            <a:p>
              <a:pPr>
                <a:lnSpc>
                  <a:spcPct val="120000"/>
                </a:lnSpc>
              </a:pPr>
              <a:r>
                <a:rPr lang="en-US" altLang="zh-CN" sz="1050" dirty="0">
                  <a:latin typeface="Times New Roman" panose="02020603050405020304" pitchFamily="18" charset="0"/>
                  <a:ea typeface="SimSun" panose="02010600030101010101" pitchFamily="2" charset="-122"/>
                </a:rPr>
                <a:t> A. Kang, et al. Security Considerations for Smart Phone Smishing Attacks[J]. Advances in Computer Science and its </a:t>
              </a:r>
              <a:r>
                <a:rPr lang="en-US" altLang="zh-CN" sz="1050" dirty="0" err="1">
                  <a:latin typeface="Times New Roman" panose="02020603050405020304" pitchFamily="18" charset="0"/>
                  <a:ea typeface="SimSun" panose="02010600030101010101" pitchFamily="2" charset="-122"/>
                </a:rPr>
                <a:t>Applications,Springer</a:t>
              </a:r>
              <a:r>
                <a:rPr lang="en-US" altLang="zh-CN" sz="1050" dirty="0">
                  <a:latin typeface="Times New Roman" panose="02020603050405020304" pitchFamily="18" charset="0"/>
                  <a:ea typeface="SimSun" panose="02010600030101010101" pitchFamily="2" charset="-122"/>
                </a:rPr>
                <a:t>, 2014:467–473.</a:t>
              </a:r>
              <a:endParaRPr lang="zh-CN" altLang="zh-CN" sz="1050" dirty="0">
                <a:latin typeface="Times New Roman" panose="02020603050405020304" pitchFamily="18" charset="0"/>
                <a:ea typeface="SimSun" panose="02010600030101010101" pitchFamily="2" charset="-122"/>
              </a:endParaRPr>
            </a:p>
            <a:p>
              <a:pPr>
                <a:lnSpc>
                  <a:spcPct val="120000"/>
                </a:lnSpc>
              </a:pPr>
              <a:endParaRPr lang="zh-CN" altLang="zh-CN" sz="1050" dirty="0">
                <a:latin typeface="Times New Roman" panose="02020603050405020304" pitchFamily="18" charset="0"/>
                <a:ea typeface="SimSun" panose="02010600030101010101" pitchFamily="2" charset="-122"/>
              </a:endParaRPr>
            </a:p>
          </p:txBody>
        </p:sp>
        <p:sp>
          <p:nvSpPr>
            <p:cNvPr id="22" name="Rectangle 54"/>
            <p:cNvSpPr/>
            <p:nvPr/>
          </p:nvSpPr>
          <p:spPr>
            <a:xfrm>
              <a:off x="1293320" y="1739717"/>
              <a:ext cx="2911626" cy="202812"/>
            </a:xfrm>
            <a:prstGeom prst="rect">
              <a:avLst/>
            </a:prstGeom>
          </p:spPr>
          <p:txBody>
            <a:bodyPr wrap="square" lIns="0" tIns="0" rIns="0" bIns="0">
              <a:spAutoFit/>
            </a:bodyPr>
            <a:lstStyle/>
            <a:p>
              <a:pPr>
                <a:lnSpc>
                  <a:spcPct val="120000"/>
                </a:lnSpc>
              </a:pPr>
              <a:endParaRPr lang="en-US" altLang="zh-CN" sz="1200" dirty="0">
                <a:solidFill>
                  <a:schemeClr val="tx1">
                    <a:lumMod val="65000"/>
                    <a:lumOff val="35000"/>
                  </a:schemeClr>
                </a:solidFill>
                <a:cs typeface="+mn-ea"/>
                <a:sym typeface="+mn-lt"/>
              </a:endParaRPr>
            </a:p>
          </p:txBody>
        </p:sp>
      </p:grpSp>
      <p:sp>
        <p:nvSpPr>
          <p:cNvPr id="32" name="Oval 34"/>
          <p:cNvSpPr/>
          <p:nvPr/>
        </p:nvSpPr>
        <p:spPr>
          <a:xfrm>
            <a:off x="4149053" y="2044155"/>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02</a:t>
            </a:r>
          </a:p>
        </p:txBody>
      </p:sp>
      <p:sp>
        <p:nvSpPr>
          <p:cNvPr id="34" name="TextBox 53"/>
          <p:cNvSpPr txBox="1"/>
          <p:nvPr/>
        </p:nvSpPr>
        <p:spPr>
          <a:xfrm>
            <a:off x="5697848" y="2687349"/>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42" name="Oval 34"/>
          <p:cNvSpPr/>
          <p:nvPr/>
        </p:nvSpPr>
        <p:spPr>
          <a:xfrm>
            <a:off x="4204063" y="2702770"/>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03</a:t>
            </a:r>
          </a:p>
        </p:txBody>
      </p:sp>
      <p:sp>
        <p:nvSpPr>
          <p:cNvPr id="56" name="Oval 34"/>
          <p:cNvSpPr/>
          <p:nvPr/>
        </p:nvSpPr>
        <p:spPr>
          <a:xfrm>
            <a:off x="1227921" y="183594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cs typeface="+mn-ea"/>
              <a:sym typeface="+mn-lt"/>
            </a:endParaRPr>
          </a:p>
        </p:txBody>
      </p:sp>
      <p:sp>
        <p:nvSpPr>
          <p:cNvPr id="57" name="Freeform 12"/>
          <p:cNvSpPr>
            <a:spLocks/>
          </p:cNvSpPr>
          <p:nvPr/>
        </p:nvSpPr>
        <p:spPr bwMode="auto">
          <a:xfrm>
            <a:off x="1713833" y="2626870"/>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cxnSp>
        <p:nvCxnSpPr>
          <p:cNvPr id="58" name="直接连接符 57"/>
          <p:cNvCxnSpPr>
            <a:stCxn id="18" idx="6"/>
          </p:cNvCxnSpPr>
          <p:nvPr/>
        </p:nvCxnSpPr>
        <p:spPr>
          <a:xfrm>
            <a:off x="4296500" y="167970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32" idx="6"/>
          </p:cNvCxnSpPr>
          <p:nvPr/>
        </p:nvCxnSpPr>
        <p:spPr>
          <a:xfrm>
            <a:off x="4667087" y="2303171"/>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722097" y="2987664"/>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27A21A8-208C-432F-9401-94A3AEACD857}"/>
              </a:ext>
            </a:extLst>
          </p:cNvPr>
          <p:cNvSpPr txBox="1"/>
          <p:nvPr/>
        </p:nvSpPr>
        <p:spPr>
          <a:xfrm>
            <a:off x="4866307" y="2768460"/>
            <a:ext cx="6097772" cy="415498"/>
          </a:xfrm>
          <a:prstGeom prst="rect">
            <a:avLst/>
          </a:prstGeom>
          <a:noFill/>
        </p:spPr>
        <p:txBody>
          <a:bodyPr wrap="square">
            <a:spAutoFit/>
          </a:bodyPr>
          <a:lstStyle/>
          <a:p>
            <a:pPr lvl="0">
              <a:spcBef>
                <a:spcPts val="5"/>
              </a:spcBef>
              <a:buSzPts val="1100"/>
            </a:pPr>
            <a:r>
              <a:rPr lang="en-US" sz="1050" dirty="0">
                <a:effectLst/>
                <a:latin typeface="Times New Roman" panose="02020603050405020304" pitchFamily="18" charset="0"/>
                <a:ea typeface="SimSun" panose="02010600030101010101" pitchFamily="2" charset="-122"/>
                <a:cs typeface="SimSun" panose="02010600030101010101" pitchFamily="2" charset="-122"/>
              </a:rPr>
              <a:t>	Detecting phishing web pages with visual similarity assessment based on earth mover’s 	distance. IEEE Transactions on Dependable and Secure Computing, 3 (4), 301–311 .</a:t>
            </a:r>
            <a:endParaRPr lang="en-ID" sz="105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TextBox 53">
            <a:extLst>
              <a:ext uri="{FF2B5EF4-FFF2-40B4-BE49-F238E27FC236}">
                <a16:creationId xmlns:a16="http://schemas.microsoft.com/office/drawing/2014/main" id="{4E5F723D-F664-4B15-8DEA-41C4BC127C37}"/>
              </a:ext>
            </a:extLst>
          </p:cNvPr>
          <p:cNvSpPr txBox="1"/>
          <p:nvPr/>
        </p:nvSpPr>
        <p:spPr>
          <a:xfrm>
            <a:off x="5284190" y="3285996"/>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51" name="Oval 34">
            <a:extLst>
              <a:ext uri="{FF2B5EF4-FFF2-40B4-BE49-F238E27FC236}">
                <a16:creationId xmlns:a16="http://schemas.microsoft.com/office/drawing/2014/main" id="{95489C7C-0634-49E0-A9D7-C3BD8A7E5BC4}"/>
              </a:ext>
            </a:extLst>
          </p:cNvPr>
          <p:cNvSpPr/>
          <p:nvPr/>
        </p:nvSpPr>
        <p:spPr>
          <a:xfrm>
            <a:off x="3790405" y="3301417"/>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04</a:t>
            </a:r>
          </a:p>
        </p:txBody>
      </p:sp>
      <p:cxnSp>
        <p:nvCxnSpPr>
          <p:cNvPr id="52" name="直接连接符 61">
            <a:extLst>
              <a:ext uri="{FF2B5EF4-FFF2-40B4-BE49-F238E27FC236}">
                <a16:creationId xmlns:a16="http://schemas.microsoft.com/office/drawing/2014/main" id="{0068AD3F-84C3-485A-A27D-E2AC95AD9202}"/>
              </a:ext>
            </a:extLst>
          </p:cNvPr>
          <p:cNvCxnSpPr/>
          <p:nvPr/>
        </p:nvCxnSpPr>
        <p:spPr>
          <a:xfrm>
            <a:off x="4308439" y="3586311"/>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6" name="TextBox 53">
            <a:extLst>
              <a:ext uri="{FF2B5EF4-FFF2-40B4-BE49-F238E27FC236}">
                <a16:creationId xmlns:a16="http://schemas.microsoft.com/office/drawing/2014/main" id="{C28CC027-40EE-48DC-8A61-EC422461BC0A}"/>
              </a:ext>
            </a:extLst>
          </p:cNvPr>
          <p:cNvSpPr txBox="1"/>
          <p:nvPr/>
        </p:nvSpPr>
        <p:spPr>
          <a:xfrm>
            <a:off x="4833659" y="3765104"/>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67" name="Oval 34">
            <a:extLst>
              <a:ext uri="{FF2B5EF4-FFF2-40B4-BE49-F238E27FC236}">
                <a16:creationId xmlns:a16="http://schemas.microsoft.com/office/drawing/2014/main" id="{B3D64094-2E76-4459-9683-5E01FA4DE0BE}"/>
              </a:ext>
            </a:extLst>
          </p:cNvPr>
          <p:cNvSpPr/>
          <p:nvPr/>
        </p:nvSpPr>
        <p:spPr>
          <a:xfrm>
            <a:off x="3339874" y="3780525"/>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05</a:t>
            </a:r>
          </a:p>
        </p:txBody>
      </p:sp>
      <p:cxnSp>
        <p:nvCxnSpPr>
          <p:cNvPr id="68" name="直接连接符 61">
            <a:extLst>
              <a:ext uri="{FF2B5EF4-FFF2-40B4-BE49-F238E27FC236}">
                <a16:creationId xmlns:a16="http://schemas.microsoft.com/office/drawing/2014/main" id="{910C9B56-C538-4CFD-BC5A-26FF5122635C}"/>
              </a:ext>
            </a:extLst>
          </p:cNvPr>
          <p:cNvCxnSpPr/>
          <p:nvPr/>
        </p:nvCxnSpPr>
        <p:spPr>
          <a:xfrm>
            <a:off x="3857908" y="4065419"/>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70" name="TextBox 53">
            <a:extLst>
              <a:ext uri="{FF2B5EF4-FFF2-40B4-BE49-F238E27FC236}">
                <a16:creationId xmlns:a16="http://schemas.microsoft.com/office/drawing/2014/main" id="{95E46F05-E9FB-43F7-BBC7-5CA1889B0D08}"/>
              </a:ext>
            </a:extLst>
          </p:cNvPr>
          <p:cNvSpPr txBox="1"/>
          <p:nvPr/>
        </p:nvSpPr>
        <p:spPr>
          <a:xfrm>
            <a:off x="4226900" y="4230994"/>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71" name="Oval 34">
            <a:extLst>
              <a:ext uri="{FF2B5EF4-FFF2-40B4-BE49-F238E27FC236}">
                <a16:creationId xmlns:a16="http://schemas.microsoft.com/office/drawing/2014/main" id="{C6E3B11D-8A1B-49E2-8C29-631923BF847E}"/>
              </a:ext>
            </a:extLst>
          </p:cNvPr>
          <p:cNvSpPr/>
          <p:nvPr/>
        </p:nvSpPr>
        <p:spPr>
          <a:xfrm>
            <a:off x="2733115" y="4246415"/>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06</a:t>
            </a:r>
          </a:p>
        </p:txBody>
      </p:sp>
      <p:cxnSp>
        <p:nvCxnSpPr>
          <p:cNvPr id="72" name="直接连接符 61">
            <a:extLst>
              <a:ext uri="{FF2B5EF4-FFF2-40B4-BE49-F238E27FC236}">
                <a16:creationId xmlns:a16="http://schemas.microsoft.com/office/drawing/2014/main" id="{0450CF01-14F2-4B8D-ABE5-DD6A4DF5A54B}"/>
              </a:ext>
            </a:extLst>
          </p:cNvPr>
          <p:cNvCxnSpPr/>
          <p:nvPr/>
        </p:nvCxnSpPr>
        <p:spPr>
          <a:xfrm>
            <a:off x="3251149" y="4531309"/>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74" name="TextBox 53">
            <a:extLst>
              <a:ext uri="{FF2B5EF4-FFF2-40B4-BE49-F238E27FC236}">
                <a16:creationId xmlns:a16="http://schemas.microsoft.com/office/drawing/2014/main" id="{970793E6-939A-49D7-9FD4-67B81E81AC7E}"/>
              </a:ext>
            </a:extLst>
          </p:cNvPr>
          <p:cNvSpPr txBox="1"/>
          <p:nvPr/>
        </p:nvSpPr>
        <p:spPr>
          <a:xfrm>
            <a:off x="3519979" y="4617750"/>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75" name="Oval 34">
            <a:extLst>
              <a:ext uri="{FF2B5EF4-FFF2-40B4-BE49-F238E27FC236}">
                <a16:creationId xmlns:a16="http://schemas.microsoft.com/office/drawing/2014/main" id="{33E3CEA0-4F70-49D4-B1D7-30DA81581A9E}"/>
              </a:ext>
            </a:extLst>
          </p:cNvPr>
          <p:cNvSpPr/>
          <p:nvPr/>
        </p:nvSpPr>
        <p:spPr>
          <a:xfrm>
            <a:off x="2026194" y="4633171"/>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07</a:t>
            </a:r>
          </a:p>
        </p:txBody>
      </p:sp>
      <p:cxnSp>
        <p:nvCxnSpPr>
          <p:cNvPr id="76" name="直接连接符 61">
            <a:extLst>
              <a:ext uri="{FF2B5EF4-FFF2-40B4-BE49-F238E27FC236}">
                <a16:creationId xmlns:a16="http://schemas.microsoft.com/office/drawing/2014/main" id="{C59864AE-FF9F-4E2F-8F6F-AE7314AAE168}"/>
              </a:ext>
            </a:extLst>
          </p:cNvPr>
          <p:cNvCxnSpPr/>
          <p:nvPr/>
        </p:nvCxnSpPr>
        <p:spPr>
          <a:xfrm>
            <a:off x="2544228" y="491806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78" name="TextBox 53">
            <a:extLst>
              <a:ext uri="{FF2B5EF4-FFF2-40B4-BE49-F238E27FC236}">
                <a16:creationId xmlns:a16="http://schemas.microsoft.com/office/drawing/2014/main" id="{7E129347-B50A-4D59-AC7C-634D13B44B22}"/>
              </a:ext>
            </a:extLst>
          </p:cNvPr>
          <p:cNvSpPr txBox="1"/>
          <p:nvPr/>
        </p:nvSpPr>
        <p:spPr>
          <a:xfrm>
            <a:off x="2892977" y="5085787"/>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79" name="Oval 34">
            <a:extLst>
              <a:ext uri="{FF2B5EF4-FFF2-40B4-BE49-F238E27FC236}">
                <a16:creationId xmlns:a16="http://schemas.microsoft.com/office/drawing/2014/main" id="{F8DF983D-87B8-4DE7-8CD1-AADF729597FC}"/>
              </a:ext>
            </a:extLst>
          </p:cNvPr>
          <p:cNvSpPr/>
          <p:nvPr/>
        </p:nvSpPr>
        <p:spPr>
          <a:xfrm>
            <a:off x="1399192" y="5101208"/>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08</a:t>
            </a:r>
          </a:p>
        </p:txBody>
      </p:sp>
      <p:cxnSp>
        <p:nvCxnSpPr>
          <p:cNvPr id="80" name="直接连接符 61">
            <a:extLst>
              <a:ext uri="{FF2B5EF4-FFF2-40B4-BE49-F238E27FC236}">
                <a16:creationId xmlns:a16="http://schemas.microsoft.com/office/drawing/2014/main" id="{58877296-0AB2-426C-AA97-66645919A252}"/>
              </a:ext>
            </a:extLst>
          </p:cNvPr>
          <p:cNvCxnSpPr/>
          <p:nvPr/>
        </p:nvCxnSpPr>
        <p:spPr>
          <a:xfrm>
            <a:off x="1917226" y="5386102"/>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2" name="TextBox 53">
            <a:extLst>
              <a:ext uri="{FF2B5EF4-FFF2-40B4-BE49-F238E27FC236}">
                <a16:creationId xmlns:a16="http://schemas.microsoft.com/office/drawing/2014/main" id="{AC6F2BFA-6C73-4E74-AB08-A02DF31D1892}"/>
              </a:ext>
            </a:extLst>
          </p:cNvPr>
          <p:cNvSpPr txBox="1"/>
          <p:nvPr/>
        </p:nvSpPr>
        <p:spPr>
          <a:xfrm>
            <a:off x="2374943" y="5550096"/>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83" name="Oval 34">
            <a:extLst>
              <a:ext uri="{FF2B5EF4-FFF2-40B4-BE49-F238E27FC236}">
                <a16:creationId xmlns:a16="http://schemas.microsoft.com/office/drawing/2014/main" id="{4EAC39EF-CAE9-4A87-B1D1-E7201933C3F3}"/>
              </a:ext>
            </a:extLst>
          </p:cNvPr>
          <p:cNvSpPr/>
          <p:nvPr/>
        </p:nvSpPr>
        <p:spPr>
          <a:xfrm>
            <a:off x="881158" y="5565517"/>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09</a:t>
            </a:r>
          </a:p>
        </p:txBody>
      </p:sp>
      <p:cxnSp>
        <p:nvCxnSpPr>
          <p:cNvPr id="84" name="直接连接符 61">
            <a:extLst>
              <a:ext uri="{FF2B5EF4-FFF2-40B4-BE49-F238E27FC236}">
                <a16:creationId xmlns:a16="http://schemas.microsoft.com/office/drawing/2014/main" id="{A36782E7-DD8A-4CA9-8926-46F7B2E5AC27}"/>
              </a:ext>
            </a:extLst>
          </p:cNvPr>
          <p:cNvCxnSpPr/>
          <p:nvPr/>
        </p:nvCxnSpPr>
        <p:spPr>
          <a:xfrm>
            <a:off x="1399192" y="5850411"/>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0" name="TextBox 53">
            <a:extLst>
              <a:ext uri="{FF2B5EF4-FFF2-40B4-BE49-F238E27FC236}">
                <a16:creationId xmlns:a16="http://schemas.microsoft.com/office/drawing/2014/main" id="{FDB8344A-6F47-45B8-A481-8470F712F661}"/>
              </a:ext>
            </a:extLst>
          </p:cNvPr>
          <p:cNvSpPr txBox="1"/>
          <p:nvPr/>
        </p:nvSpPr>
        <p:spPr>
          <a:xfrm>
            <a:off x="1974450" y="5936843"/>
            <a:ext cx="65" cy="236603"/>
          </a:xfrm>
          <a:prstGeom prst="rect">
            <a:avLst/>
          </a:prstGeom>
          <a:noFill/>
        </p:spPr>
        <p:txBody>
          <a:bodyPr wrap="none" lIns="0" tIns="0" rIns="0" bIns="0" rtlCol="0">
            <a:spAutoFit/>
          </a:bodyPr>
          <a:lstStyle/>
          <a:p>
            <a:pPr>
              <a:lnSpc>
                <a:spcPct val="120000"/>
              </a:lnSpc>
            </a:pPr>
            <a:endParaRPr lang="en-GB" sz="1400" dirty="0">
              <a:solidFill>
                <a:schemeClr val="tx1">
                  <a:lumMod val="65000"/>
                  <a:lumOff val="35000"/>
                </a:schemeClr>
              </a:solidFill>
              <a:cs typeface="+mn-ea"/>
              <a:sym typeface="+mn-lt"/>
            </a:endParaRPr>
          </a:p>
        </p:txBody>
      </p:sp>
      <p:sp>
        <p:nvSpPr>
          <p:cNvPr id="91" name="Oval 34">
            <a:extLst>
              <a:ext uri="{FF2B5EF4-FFF2-40B4-BE49-F238E27FC236}">
                <a16:creationId xmlns:a16="http://schemas.microsoft.com/office/drawing/2014/main" id="{7803C7E8-BA84-4952-8737-645D2759063D}"/>
              </a:ext>
            </a:extLst>
          </p:cNvPr>
          <p:cNvSpPr/>
          <p:nvPr/>
        </p:nvSpPr>
        <p:spPr>
          <a:xfrm>
            <a:off x="480665" y="595226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cs typeface="+mn-ea"/>
                <a:sym typeface="+mn-lt"/>
              </a:rPr>
              <a:t>10</a:t>
            </a:r>
          </a:p>
        </p:txBody>
      </p:sp>
      <p:cxnSp>
        <p:nvCxnSpPr>
          <p:cNvPr id="92" name="直接连接符 61">
            <a:extLst>
              <a:ext uri="{FF2B5EF4-FFF2-40B4-BE49-F238E27FC236}">
                <a16:creationId xmlns:a16="http://schemas.microsoft.com/office/drawing/2014/main" id="{948EE58D-35D2-4779-9A8C-4C6349EFF20C}"/>
              </a:ext>
            </a:extLst>
          </p:cNvPr>
          <p:cNvCxnSpPr/>
          <p:nvPr/>
        </p:nvCxnSpPr>
        <p:spPr>
          <a:xfrm>
            <a:off x="998699" y="6237158"/>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E286FF-E1DC-41D3-ADFC-3B394147B323}"/>
              </a:ext>
            </a:extLst>
          </p:cNvPr>
          <p:cNvSpPr txBox="1"/>
          <p:nvPr/>
        </p:nvSpPr>
        <p:spPr>
          <a:xfrm>
            <a:off x="5374104" y="3373810"/>
            <a:ext cx="5485357" cy="415498"/>
          </a:xfrm>
          <a:prstGeom prst="rect">
            <a:avLst/>
          </a:prstGeom>
          <a:noFill/>
        </p:spPr>
        <p:txBody>
          <a:bodyPr wrap="square" rtlCol="0">
            <a:spAutoFit/>
          </a:bodyPr>
          <a:lstStyle/>
          <a:p>
            <a:r>
              <a:rPr lang="en-US" altLang="zh-CN" sz="1050" dirty="0">
                <a:effectLst/>
                <a:latin typeface="Times New Roman" panose="02020603050405020304" pitchFamily="18" charset="0"/>
                <a:ea typeface="宋体" panose="02010600030101010101" pitchFamily="2" charset="-122"/>
              </a:rPr>
              <a:t>Chen, Tianqi, et al. </a:t>
            </a:r>
            <a:r>
              <a:rPr lang="en-US" altLang="zh-CN" sz="1050" dirty="0" err="1">
                <a:effectLst/>
                <a:latin typeface="Times New Roman" panose="02020603050405020304" pitchFamily="18" charset="0"/>
                <a:ea typeface="宋体" panose="02010600030101010101" pitchFamily="2" charset="-122"/>
              </a:rPr>
              <a:t>Xgboost</a:t>
            </a:r>
            <a:r>
              <a:rPr lang="en-US" altLang="zh-CN" sz="1050" dirty="0">
                <a:effectLst/>
                <a:latin typeface="Times New Roman" panose="02020603050405020304" pitchFamily="18" charset="0"/>
                <a:ea typeface="宋体" panose="02010600030101010101" pitchFamily="2" charset="-122"/>
              </a:rPr>
              <a:t>: A scalable tree boosting system[A]. In Proceedings of the 22nd ACM </a:t>
            </a:r>
            <a:r>
              <a:rPr lang="en-US" altLang="zh-CN" sz="1050" dirty="0" err="1">
                <a:effectLst/>
                <a:latin typeface="Times New Roman" panose="02020603050405020304" pitchFamily="18" charset="0"/>
                <a:ea typeface="宋体" panose="02010600030101010101" pitchFamily="2" charset="-122"/>
              </a:rPr>
              <a:t>sigkdd</a:t>
            </a:r>
            <a:r>
              <a:rPr lang="en-US" altLang="zh-CN" sz="1050" dirty="0">
                <a:effectLst/>
                <a:latin typeface="Times New Roman" panose="02020603050405020304" pitchFamily="18" charset="0"/>
                <a:ea typeface="宋体" panose="02010600030101010101" pitchFamily="2" charset="-122"/>
              </a:rPr>
              <a:t> international conference on knowledge discovery and data mining[C]. 2016:785-794. </a:t>
            </a:r>
            <a:endParaRPr lang="en-ID" sz="1050" dirty="0"/>
          </a:p>
        </p:txBody>
      </p:sp>
      <p:sp>
        <p:nvSpPr>
          <p:cNvPr id="7" name="TextBox 6">
            <a:extLst>
              <a:ext uri="{FF2B5EF4-FFF2-40B4-BE49-F238E27FC236}">
                <a16:creationId xmlns:a16="http://schemas.microsoft.com/office/drawing/2014/main" id="{278176CF-66D4-4ECF-B59F-9B66A2E45D1F}"/>
              </a:ext>
            </a:extLst>
          </p:cNvPr>
          <p:cNvSpPr txBox="1"/>
          <p:nvPr/>
        </p:nvSpPr>
        <p:spPr>
          <a:xfrm>
            <a:off x="4976064" y="3819449"/>
            <a:ext cx="6097512" cy="577081"/>
          </a:xfrm>
          <a:prstGeom prst="rect">
            <a:avLst/>
          </a:prstGeom>
          <a:noFill/>
        </p:spPr>
        <p:txBody>
          <a:bodyPr wrap="square" rtlCol="0">
            <a:spAutoFit/>
          </a:bodyPr>
          <a:lstStyle/>
          <a:p>
            <a:r>
              <a:rPr lang="en-US" sz="1050" dirty="0">
                <a:effectLst/>
                <a:latin typeface="Times New Roman" panose="02020603050405020304" pitchFamily="18" charset="0"/>
                <a:ea typeface="SimSun" panose="02010600030101010101" pitchFamily="2" charset="-122"/>
              </a:rPr>
              <a:t>A literature review on phishing crime, prevention review and investigation of gaps. In 10th international con- </a:t>
            </a:r>
            <a:r>
              <a:rPr lang="en-US" sz="1050" dirty="0" err="1">
                <a:effectLst/>
                <a:latin typeface="Times New Roman" panose="02020603050405020304" pitchFamily="18" charset="0"/>
                <a:ea typeface="SimSun" panose="02010600030101010101" pitchFamily="2" charset="-122"/>
              </a:rPr>
              <a:t>ference</a:t>
            </a:r>
            <a:r>
              <a:rPr lang="en-US" sz="1050" dirty="0">
                <a:effectLst/>
                <a:latin typeface="Times New Roman" panose="02020603050405020304" pitchFamily="18" charset="0"/>
                <a:ea typeface="SimSun" panose="02010600030101010101" pitchFamily="2" charset="-122"/>
              </a:rPr>
              <a:t> on software, knowledge, information management &amp; applications (SKIMA). 2016 . Sharifi, M. , &amp; </a:t>
            </a:r>
            <a:r>
              <a:rPr lang="en-US" sz="1050" dirty="0" err="1">
                <a:effectLst/>
                <a:latin typeface="Times New Roman" panose="02020603050405020304" pitchFamily="18" charset="0"/>
                <a:ea typeface="SimSun" panose="02010600030101010101" pitchFamily="2" charset="-122"/>
              </a:rPr>
              <a:t>Siadati</a:t>
            </a:r>
            <a:r>
              <a:rPr lang="en-US" sz="1050" dirty="0">
                <a:effectLst/>
                <a:latin typeface="Times New Roman" panose="02020603050405020304" pitchFamily="18" charset="0"/>
                <a:ea typeface="SimSun" panose="02010600030101010101" pitchFamily="2" charset="-122"/>
              </a:rPr>
              <a:t>, S. H. (2008).</a:t>
            </a:r>
            <a:endParaRPr lang="en-ID" sz="1050" dirty="0"/>
          </a:p>
        </p:txBody>
      </p:sp>
      <p:sp>
        <p:nvSpPr>
          <p:cNvPr id="8" name="TextBox 7">
            <a:extLst>
              <a:ext uri="{FF2B5EF4-FFF2-40B4-BE49-F238E27FC236}">
                <a16:creationId xmlns:a16="http://schemas.microsoft.com/office/drawing/2014/main" id="{A09F75BD-8360-435E-8EE5-B6417499589A}"/>
              </a:ext>
            </a:extLst>
          </p:cNvPr>
          <p:cNvSpPr txBox="1"/>
          <p:nvPr/>
        </p:nvSpPr>
        <p:spPr>
          <a:xfrm>
            <a:off x="4423144" y="4396530"/>
            <a:ext cx="6942866" cy="577081"/>
          </a:xfrm>
          <a:prstGeom prst="rect">
            <a:avLst/>
          </a:prstGeom>
          <a:noFill/>
        </p:spPr>
        <p:txBody>
          <a:bodyPr wrap="square" rtlCol="0">
            <a:spAutoFit/>
          </a:bodyPr>
          <a:lstStyle/>
          <a:p>
            <a:r>
              <a:rPr lang="en-US" sz="1050" kern="100" dirty="0" err="1">
                <a:effectLst/>
                <a:latin typeface="Times New Roman" panose="02020603050405020304" pitchFamily="18" charset="0"/>
                <a:ea typeface="SimSun" panose="02010600030101010101" pitchFamily="2" charset="-122"/>
                <a:cs typeface="Times New Roman" panose="02020603050405020304" pitchFamily="18" charset="0"/>
              </a:rPr>
              <a:t>Smadi</a:t>
            </a:r>
            <a:r>
              <a:rPr lang="en-US" sz="1050" kern="100" dirty="0">
                <a:effectLst/>
                <a:latin typeface="Times New Roman" panose="02020603050405020304" pitchFamily="18" charset="0"/>
                <a:ea typeface="SimSun" panose="02010600030101010101" pitchFamily="2" charset="-122"/>
                <a:cs typeface="Times New Roman" panose="02020603050405020304" pitchFamily="18" charset="0"/>
              </a:rPr>
              <a:t>, S. , Aslam, N. , &amp; Zhang, L. (2018). Detection of online phishing email using dynamic evolving neural network based on reinforcement learning. Decision Support Systems.</a:t>
            </a:r>
            <a:endParaRPr lang="en-ID" sz="1050" kern="1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D" sz="1050" dirty="0"/>
          </a:p>
        </p:txBody>
      </p:sp>
      <p:sp>
        <p:nvSpPr>
          <p:cNvPr id="9" name="TextBox 8">
            <a:extLst>
              <a:ext uri="{FF2B5EF4-FFF2-40B4-BE49-F238E27FC236}">
                <a16:creationId xmlns:a16="http://schemas.microsoft.com/office/drawing/2014/main" id="{F6F6FDF0-315A-419A-B73D-4C71FA824FC9}"/>
              </a:ext>
            </a:extLst>
          </p:cNvPr>
          <p:cNvSpPr txBox="1"/>
          <p:nvPr/>
        </p:nvSpPr>
        <p:spPr>
          <a:xfrm>
            <a:off x="3689498" y="4764447"/>
            <a:ext cx="7169963" cy="415498"/>
          </a:xfrm>
          <a:prstGeom prst="rect">
            <a:avLst/>
          </a:prstGeom>
          <a:noFill/>
        </p:spPr>
        <p:txBody>
          <a:bodyPr wrap="square" rtlCol="0">
            <a:spAutoFit/>
          </a:bodyPr>
          <a:lstStyle/>
          <a:p>
            <a:r>
              <a:rPr lang="en-US" sz="1050" dirty="0">
                <a:effectLst/>
                <a:latin typeface="Times New Roman" panose="02020603050405020304" pitchFamily="18" charset="0"/>
                <a:ea typeface="SimSun" panose="02010600030101010101" pitchFamily="2" charset="-122"/>
              </a:rPr>
              <a:t>Cao, Y. , Han, W. , &amp; Le, Y. (2008). Anti-phishing based on automated individual white-list. In Proceedings of the 4th ACM workshop on digital identity.</a:t>
            </a:r>
            <a:endParaRPr lang="en-ID" sz="1050" dirty="0"/>
          </a:p>
        </p:txBody>
      </p:sp>
      <p:sp>
        <p:nvSpPr>
          <p:cNvPr id="10" name="TextBox 9">
            <a:extLst>
              <a:ext uri="{FF2B5EF4-FFF2-40B4-BE49-F238E27FC236}">
                <a16:creationId xmlns:a16="http://schemas.microsoft.com/office/drawing/2014/main" id="{8183E6A1-A3E7-4B4F-8AA0-E179D6EE3123}"/>
              </a:ext>
            </a:extLst>
          </p:cNvPr>
          <p:cNvSpPr txBox="1"/>
          <p:nvPr/>
        </p:nvSpPr>
        <p:spPr>
          <a:xfrm>
            <a:off x="2945219" y="5253779"/>
            <a:ext cx="8197508" cy="415498"/>
          </a:xfrm>
          <a:prstGeom prst="rect">
            <a:avLst/>
          </a:prstGeom>
          <a:noFill/>
        </p:spPr>
        <p:txBody>
          <a:bodyPr wrap="square" rtlCol="0">
            <a:spAutoFit/>
          </a:bodyPr>
          <a:lstStyle/>
          <a:p>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Mehta, et al. A high-bias, low-variance introduction to machine learning for physicists[R].USA: Physics reports 810, 2019.</a:t>
            </a:r>
            <a:endPar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sz="1050" dirty="0">
              <a:effectLst/>
              <a:latin typeface="Times New Roman" panose="02020603050405020304" pitchFamily="18" charset="0"/>
              <a:ea typeface="SimSun" panose="02010600030101010101" pitchFamily="2" charset="-122"/>
            </a:endParaRPr>
          </a:p>
        </p:txBody>
      </p:sp>
      <p:sp>
        <p:nvSpPr>
          <p:cNvPr id="11" name="TextBox 10">
            <a:extLst>
              <a:ext uri="{FF2B5EF4-FFF2-40B4-BE49-F238E27FC236}">
                <a16:creationId xmlns:a16="http://schemas.microsoft.com/office/drawing/2014/main" id="{A4CB8FAA-FDC7-4229-B5E7-974D6F25292E}"/>
              </a:ext>
            </a:extLst>
          </p:cNvPr>
          <p:cNvSpPr txBox="1"/>
          <p:nvPr/>
        </p:nvSpPr>
        <p:spPr>
          <a:xfrm>
            <a:off x="2469936" y="5656049"/>
            <a:ext cx="8763859" cy="415498"/>
          </a:xfrm>
          <a:prstGeom prst="rect">
            <a:avLst/>
          </a:prstGeom>
          <a:noFill/>
        </p:spPr>
        <p:txBody>
          <a:bodyPr wrap="square" rtlCol="0">
            <a:spAutoFit/>
          </a:bodyPr>
          <a:lstStyle/>
          <a:p>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050" kern="100" dirty="0" err="1">
                <a:effectLst/>
                <a:latin typeface="Times New Roman" panose="02020603050405020304" pitchFamily="18" charset="0"/>
                <a:ea typeface="宋体" panose="02010600030101010101" pitchFamily="2" charset="-122"/>
                <a:cs typeface="Times New Roman" panose="02020603050405020304" pitchFamily="18" charset="0"/>
              </a:rPr>
              <a:t>Bergstra</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James, and </a:t>
            </a:r>
            <a:r>
              <a:rPr lang="en-US" altLang="zh-CN" sz="1050" kern="100" dirty="0" err="1">
                <a:effectLst/>
                <a:latin typeface="Times New Roman" panose="02020603050405020304" pitchFamily="18" charset="0"/>
                <a:ea typeface="宋体" panose="02010600030101010101" pitchFamily="2" charset="-122"/>
                <a:cs typeface="Times New Roman" panose="02020603050405020304" pitchFamily="18" charset="0"/>
              </a:rPr>
              <a:t>Yoshua</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050" kern="100" dirty="0" err="1">
                <a:effectLst/>
                <a:latin typeface="Times New Roman" panose="02020603050405020304" pitchFamily="18" charset="0"/>
                <a:ea typeface="宋体" panose="02010600030101010101" pitchFamily="2" charset="-122"/>
                <a:cs typeface="Times New Roman" panose="02020603050405020304" pitchFamily="18" charset="0"/>
              </a:rPr>
              <a:t>Bengio</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Random search for hyper-parameter optimization[J]. Journal of machine learning research 13(2): 2012.</a:t>
            </a:r>
            <a:endPar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ID" sz="1050" dirty="0"/>
          </a:p>
        </p:txBody>
      </p:sp>
      <p:sp>
        <p:nvSpPr>
          <p:cNvPr id="12" name="TextBox 11">
            <a:extLst>
              <a:ext uri="{FF2B5EF4-FFF2-40B4-BE49-F238E27FC236}">
                <a16:creationId xmlns:a16="http://schemas.microsoft.com/office/drawing/2014/main" id="{2C241F3C-C5EB-46CC-88ED-DFB8460B1C5E}"/>
              </a:ext>
            </a:extLst>
          </p:cNvPr>
          <p:cNvSpPr txBox="1"/>
          <p:nvPr/>
        </p:nvSpPr>
        <p:spPr>
          <a:xfrm>
            <a:off x="2026194" y="6068541"/>
            <a:ext cx="9207601" cy="415498"/>
          </a:xfrm>
          <a:prstGeom prst="rect">
            <a:avLst/>
          </a:prstGeom>
          <a:noFill/>
        </p:spPr>
        <p:txBody>
          <a:bodyPr wrap="square" rtlCol="0">
            <a:spAutoFit/>
          </a:bodyPr>
          <a:lstStyle/>
          <a:p>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Singh P. Deploy Machine Learning Models to Production[Z]. India: </a:t>
            </a:r>
            <a:r>
              <a:rPr lang="en-US" altLang="zh-CN" sz="1050" kern="100" dirty="0" err="1">
                <a:effectLst/>
                <a:latin typeface="Times New Roman" panose="02020603050405020304" pitchFamily="18" charset="0"/>
                <a:ea typeface="宋体" panose="02010600030101010101" pitchFamily="2" charset="-122"/>
                <a:cs typeface="Times New Roman" panose="02020603050405020304" pitchFamily="18" charset="0"/>
              </a:rPr>
              <a:t>Apress</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Publishing House, 2021.</a:t>
            </a:r>
            <a:endPar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ID" sz="1050" dirty="0"/>
          </a:p>
        </p:txBody>
      </p:sp>
      <p:sp>
        <p:nvSpPr>
          <p:cNvPr id="94" name="Rectangle 93">
            <a:extLst>
              <a:ext uri="{FF2B5EF4-FFF2-40B4-BE49-F238E27FC236}">
                <a16:creationId xmlns:a16="http://schemas.microsoft.com/office/drawing/2014/main" id="{C915EFF1-6231-4DFD-90B3-BCDA68714E08}"/>
              </a:ext>
            </a:extLst>
          </p:cNvPr>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415174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a:solidFill>
                  <a:srgbClr val="C00000"/>
                </a:solidFill>
                <a:cs typeface="+mn-ea"/>
                <a:sym typeface="+mn-lt"/>
              </a:rPr>
              <a:t>致                谢</a:t>
            </a:r>
          </a:p>
        </p:txBody>
      </p:sp>
      <p:sp>
        <p:nvSpPr>
          <p:cNvPr id="28" name="TextBox 2250"/>
          <p:cNvSpPr txBox="1"/>
          <p:nvPr/>
        </p:nvSpPr>
        <p:spPr>
          <a:xfrm>
            <a:off x="2438400" y="2732807"/>
            <a:ext cx="7315200"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感谢母校提供了宝贵的学习与实践的机会</a:t>
            </a:r>
            <a:r>
              <a:rPr lang="en-US" altLang="zh-CN" dirty="0">
                <a:solidFill>
                  <a:schemeClr val="tx1">
                    <a:lumMod val="65000"/>
                    <a:lumOff val="35000"/>
                  </a:schemeClr>
                </a:solidFill>
                <a:cs typeface="+mn-ea"/>
                <a:sym typeface="+mn-lt"/>
              </a:rPr>
              <a:t>!</a:t>
            </a:r>
          </a:p>
        </p:txBody>
      </p:sp>
      <p:sp>
        <p:nvSpPr>
          <p:cNvPr id="31" name="TextBox 2252"/>
          <p:cNvSpPr txBox="1"/>
          <p:nvPr/>
        </p:nvSpPr>
        <p:spPr>
          <a:xfrm>
            <a:off x="3269071" y="3604340"/>
            <a:ext cx="565385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感谢同学的支持与帮助</a:t>
            </a:r>
            <a:r>
              <a:rPr lang="en-US" altLang="zh-CN" dirty="0">
                <a:solidFill>
                  <a:schemeClr val="tx1">
                    <a:lumMod val="65000"/>
                    <a:lumOff val="35000"/>
                  </a:schemeClr>
                </a:solidFill>
                <a:cs typeface="+mn-ea"/>
                <a:sym typeface="+mn-lt"/>
              </a:rPr>
              <a:t>!</a:t>
            </a:r>
          </a:p>
        </p:txBody>
      </p:sp>
      <p:sp>
        <p:nvSpPr>
          <p:cNvPr id="32" name="TextBox 2253"/>
          <p:cNvSpPr txBox="1"/>
          <p:nvPr/>
        </p:nvSpPr>
        <p:spPr>
          <a:xfrm>
            <a:off x="3269071" y="4392120"/>
            <a:ext cx="565385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感谢各位答辩评审</a:t>
            </a:r>
            <a:r>
              <a:rPr lang="en-US" altLang="zh-CN" dirty="0">
                <a:solidFill>
                  <a:schemeClr val="tx1">
                    <a:lumMod val="65000"/>
                    <a:lumOff val="35000"/>
                  </a:schemeClr>
                </a:solidFill>
                <a:cs typeface="+mn-ea"/>
                <a:sym typeface="+mn-lt"/>
              </a:rPr>
              <a:t>!</a:t>
            </a:r>
          </a:p>
        </p:txBody>
      </p:sp>
      <p:sp>
        <p:nvSpPr>
          <p:cNvPr id="33" name="TextBox 2254"/>
          <p:cNvSpPr txBox="1"/>
          <p:nvPr/>
        </p:nvSpPr>
        <p:spPr>
          <a:xfrm>
            <a:off x="3002406" y="3201755"/>
            <a:ext cx="618718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感谢傅老师给与的耐心指导</a:t>
            </a:r>
            <a:r>
              <a:rPr lang="en-US" altLang="zh-CN" dirty="0">
                <a:solidFill>
                  <a:schemeClr val="tx1">
                    <a:lumMod val="65000"/>
                    <a:lumOff val="35000"/>
                  </a:schemeClr>
                </a:solidFill>
                <a:cs typeface="+mn-ea"/>
                <a:sym typeface="+mn-lt"/>
              </a:rPr>
              <a:t>!</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cs typeface="+mn-ea"/>
              <a:sym typeface="+mn-lt"/>
            </a:endParaRPr>
          </a:p>
        </p:txBody>
      </p:sp>
      <p:sp>
        <p:nvSpPr>
          <p:cNvPr id="11" name="TextBox 2252">
            <a:extLst>
              <a:ext uri="{FF2B5EF4-FFF2-40B4-BE49-F238E27FC236}">
                <a16:creationId xmlns:a16="http://schemas.microsoft.com/office/drawing/2014/main" id="{4FF3695A-A869-45E9-B51A-EBB47A76CDFD}"/>
              </a:ext>
            </a:extLst>
          </p:cNvPr>
          <p:cNvSpPr txBox="1"/>
          <p:nvPr/>
        </p:nvSpPr>
        <p:spPr>
          <a:xfrm>
            <a:off x="3295197" y="4011125"/>
            <a:ext cx="565385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感谢父母的无私的爱</a:t>
            </a:r>
            <a:r>
              <a:rPr lang="en-US" altLang="zh-CN" dirty="0">
                <a:solidFill>
                  <a:schemeClr val="tx1">
                    <a:lumMod val="65000"/>
                    <a:lumOff val="35000"/>
                  </a:schemeClr>
                </a:solidFill>
                <a:cs typeface="+mn-ea"/>
                <a:sym typeface="+mn-lt"/>
              </a:rPr>
              <a:t>!</a:t>
            </a:r>
          </a:p>
        </p:txBody>
      </p:sp>
    </p:spTree>
    <p:extLst>
      <p:ext uri="{BB962C8B-B14F-4D97-AF65-F5344CB8AC3E}">
        <p14:creationId xmlns:p14="http://schemas.microsoft.com/office/powerpoint/2010/main" val="344159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227390" y="1462955"/>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cs typeface="+mn-ea"/>
                <a:sym typeface="+mn-lt"/>
              </a:rPr>
              <a:t>感谢聆听   批评指正</a:t>
            </a:r>
          </a:p>
        </p:txBody>
      </p:sp>
      <p:grpSp>
        <p:nvGrpSpPr>
          <p:cNvPr id="25" name="组合 24"/>
          <p:cNvGrpSpPr/>
          <p:nvPr/>
        </p:nvGrpSpPr>
        <p:grpSpPr>
          <a:xfrm>
            <a:off x="5387350" y="884388"/>
            <a:ext cx="3657823" cy="1484594"/>
            <a:chOff x="5387350" y="884388"/>
            <a:chExt cx="3657823" cy="1484594"/>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nvGrpSpPr>
            <p:cNvPr id="12" name="组合 11"/>
            <p:cNvGrpSpPr/>
            <p:nvPr/>
          </p:nvGrpSpPr>
          <p:grpSpPr>
            <a:xfrm>
              <a:off x="5482496" y="884388"/>
              <a:ext cx="3562677" cy="1390324"/>
              <a:chOff x="5159802" y="235731"/>
              <a:chExt cx="5404269" cy="2109001"/>
            </a:xfrm>
          </p:grpSpPr>
          <p:sp>
            <p:nvSpPr>
              <p:cNvPr id="16" name="椭圆 15"/>
              <p:cNvSpPr/>
              <p:nvPr/>
            </p:nvSpPr>
            <p:spPr>
              <a:xfrm>
                <a:off x="5159802" y="53082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15" name="文本框 14"/>
              <p:cNvSpPr txBox="1"/>
              <p:nvPr/>
            </p:nvSpPr>
            <p:spPr>
              <a:xfrm>
                <a:off x="9260239" y="235731"/>
                <a:ext cx="1303832" cy="601582"/>
              </a:xfrm>
              <a:prstGeom prst="rect">
                <a:avLst/>
              </a:prstGeom>
              <a:noFill/>
            </p:spPr>
            <p:txBody>
              <a:bodyPr wrap="none" rtlCol="0">
                <a:spAutoFit/>
              </a:bodyPr>
              <a:lstStyle/>
              <a:p>
                <a:pPr algn="ctr">
                  <a:lnSpc>
                    <a:spcPct val="120000"/>
                  </a:lnSpc>
                </a:pPr>
                <a:r>
                  <a:rPr lang="en-US" altLang="zh-CN" b="1" dirty="0">
                    <a:solidFill>
                      <a:schemeClr val="bg1"/>
                    </a:solidFill>
                    <a:cs typeface="+mn-ea"/>
                    <a:sym typeface="+mn-lt"/>
                  </a:rPr>
                  <a:t>LOGO</a:t>
                </a:r>
                <a:endParaRPr lang="zh-CN" altLang="en-US" b="1" dirty="0">
                  <a:solidFill>
                    <a:schemeClr val="bg1"/>
                  </a:solidFill>
                  <a:cs typeface="+mn-ea"/>
                  <a:sym typeface="+mn-lt"/>
                </a:endParaRPr>
              </a:p>
            </p:txBody>
          </p:sp>
        </p:grpSp>
      </p:grpSp>
      <p:pic>
        <p:nvPicPr>
          <p:cNvPr id="18" name="Picture 2" descr="Universitas Beihang - Wikipedia bahasa Indonesia, ensiklopedia bebas">
            <a:extLst>
              <a:ext uri="{FF2B5EF4-FFF2-40B4-BE49-F238E27FC236}">
                <a16:creationId xmlns:a16="http://schemas.microsoft.com/office/drawing/2014/main" id="{E99A7050-6723-42FD-93B5-1AAB240F25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588" y="1110703"/>
            <a:ext cx="1143604" cy="114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91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网络钓鱼介绍</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研究背景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研究意义</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国内外研究现状</a:t>
            </a:r>
          </a:p>
        </p:txBody>
      </p:sp>
      <p:sp>
        <p:nvSpPr>
          <p:cNvPr id="20" name="文本框 9">
            <a:extLst>
              <a:ext uri="{FF2B5EF4-FFF2-40B4-BE49-F238E27FC236}">
                <a16:creationId xmlns:a16="http://schemas.microsoft.com/office/drawing/2014/main" id="{46785149-438A-4A14-BFC3-6D54EC7F8479}"/>
              </a:ext>
            </a:extLst>
          </p:cNvPr>
          <p:cNvSpPr txBox="1"/>
          <p:nvPr/>
        </p:nvSpPr>
        <p:spPr>
          <a:xfrm>
            <a:off x="6582450" y="37899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cs typeface="+mn-ea"/>
                <a:sym typeface="+mn-lt"/>
              </a:rPr>
              <a:t>网络钓鱼形式</a:t>
            </a:r>
          </a:p>
        </p:txBody>
      </p:sp>
    </p:spTree>
    <p:extLst>
      <p:ext uri="{BB962C8B-B14F-4D97-AF65-F5344CB8AC3E}">
        <p14:creationId xmlns:p14="http://schemas.microsoft.com/office/powerpoint/2010/main" val="316547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mn-lt"/>
                <a:ea typeface="+mn-ea"/>
                <a:cs typeface="+mn-ea"/>
                <a:sym typeface="+mn-lt"/>
              </a:rPr>
              <a:t>研究背景</a:t>
            </a:r>
          </a:p>
        </p:txBody>
      </p:sp>
      <p:sp>
        <p:nvSpPr>
          <p:cNvPr id="10" name="TextBox 28"/>
          <p:cNvSpPr txBox="1"/>
          <p:nvPr/>
        </p:nvSpPr>
        <p:spPr>
          <a:xfrm>
            <a:off x="4211037" y="2080277"/>
            <a:ext cx="2253331"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313D51"/>
                </a:solidFill>
                <a:latin typeface="+mn-lt"/>
                <a:ea typeface="+mn-ea"/>
                <a:cs typeface="+mn-ea"/>
                <a:sym typeface="+mn-lt"/>
              </a:rPr>
              <a:t>互联网发展</a:t>
            </a:r>
          </a:p>
        </p:txBody>
      </p:sp>
      <p:sp>
        <p:nvSpPr>
          <p:cNvPr id="4" name="矩形 3"/>
          <p:cNvSpPr/>
          <p:nvPr/>
        </p:nvSpPr>
        <p:spPr>
          <a:xfrm>
            <a:off x="4211037"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7" name="矩形 16"/>
          <p:cNvSpPr/>
          <p:nvPr/>
        </p:nvSpPr>
        <p:spPr>
          <a:xfrm>
            <a:off x="1825094" y="5047219"/>
            <a:ext cx="6279850" cy="636649"/>
          </a:xfrm>
          <a:prstGeom prst="rect">
            <a:avLst/>
          </a:prstGeom>
        </p:spPr>
        <p:txBody>
          <a:bodyPr wrap="square" lIns="0" tIns="0" rIns="0" bIns="0">
            <a:spAutoFit/>
          </a:bodyPr>
          <a:lstStyle/>
          <a:p>
            <a:pPr algn="just">
              <a:lnSpc>
                <a:spcPct val="120000"/>
              </a:lnSpc>
            </a:pPr>
            <a:r>
              <a:rPr lang="zh-CN" altLang="en-US" dirty="0">
                <a:cs typeface="+mn-ea"/>
                <a:sym typeface="+mn-lt"/>
              </a:rPr>
              <a:t>因为疫情的情况，越来越多人在网络上购物使得网络交易更加频繁，因此需要一种智能技术来保护用户，避免受网络攻击。</a:t>
            </a:r>
            <a:endParaRPr lang="en-US" altLang="zh-CN" dirty="0">
              <a:cs typeface="+mn-ea"/>
              <a:sym typeface="+mn-lt"/>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 descr="Internet 101: Beginner&amp;#39;s guide to make safest online transactions - The  Financial Express">
            <a:extLst>
              <a:ext uri="{FF2B5EF4-FFF2-40B4-BE49-F238E27FC236}">
                <a16:creationId xmlns:a16="http://schemas.microsoft.com/office/drawing/2014/main" id="{CE4EDF4D-D82D-4BFB-9611-D81F45DCDF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273" y="4287599"/>
            <a:ext cx="2469024" cy="16460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FBD98D-303F-4CE6-8323-41825685D00B}"/>
              </a:ext>
            </a:extLst>
          </p:cNvPr>
          <p:cNvSpPr txBox="1"/>
          <p:nvPr/>
        </p:nvSpPr>
        <p:spPr>
          <a:xfrm>
            <a:off x="1742013" y="4419879"/>
            <a:ext cx="2469024" cy="400110"/>
          </a:xfrm>
          <a:prstGeom prst="rect">
            <a:avLst/>
          </a:prstGeom>
          <a:noFill/>
        </p:spPr>
        <p:txBody>
          <a:bodyPr wrap="square" rtlCol="0">
            <a:spAutoFit/>
          </a:bodyPr>
          <a:lstStyle/>
          <a:p>
            <a:r>
              <a:rPr lang="zh-CN" altLang="en-US" sz="2000" b="1" dirty="0"/>
              <a:t>电子商务流量增加</a:t>
            </a:r>
            <a:endParaRPr lang="en-ID" sz="2000" b="1" dirty="0"/>
          </a:p>
        </p:txBody>
      </p:sp>
      <p:sp>
        <p:nvSpPr>
          <p:cNvPr id="7" name="TextBox 6">
            <a:extLst>
              <a:ext uri="{FF2B5EF4-FFF2-40B4-BE49-F238E27FC236}">
                <a16:creationId xmlns:a16="http://schemas.microsoft.com/office/drawing/2014/main" id="{00FCDC95-C2BF-4916-9B36-A8BDB1E69C30}"/>
              </a:ext>
            </a:extLst>
          </p:cNvPr>
          <p:cNvSpPr txBox="1"/>
          <p:nvPr/>
        </p:nvSpPr>
        <p:spPr>
          <a:xfrm>
            <a:off x="4094079" y="2653285"/>
            <a:ext cx="7208330" cy="646331"/>
          </a:xfrm>
          <a:prstGeom prst="rect">
            <a:avLst/>
          </a:prstGeom>
          <a:noFill/>
        </p:spPr>
        <p:txBody>
          <a:bodyPr wrap="square" rtlCol="0">
            <a:spAutoFit/>
          </a:bodyPr>
          <a:lstStyle/>
          <a:p>
            <a:r>
              <a:rPr lang="zh-CN" altLang="en-US" dirty="0"/>
              <a:t>随着互联网和云技术的发展，越来越多用户从传统购物转向电子商务。</a:t>
            </a:r>
          </a:p>
          <a:p>
            <a:endParaRPr lang="en-ID" dirty="0"/>
          </a:p>
        </p:txBody>
      </p:sp>
      <p:sp>
        <p:nvSpPr>
          <p:cNvPr id="9" name="Rectangle 8">
            <a:extLst>
              <a:ext uri="{FF2B5EF4-FFF2-40B4-BE49-F238E27FC236}">
                <a16:creationId xmlns:a16="http://schemas.microsoft.com/office/drawing/2014/main" id="{55512B5C-DEB6-491F-826E-2FE0DA074B27}"/>
              </a:ext>
            </a:extLst>
          </p:cNvPr>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13" name="Picture 2" descr="Ini Dia Teknologi Internet yang Akan Booming di 2021 | Super You">
            <a:extLst>
              <a:ext uri="{FF2B5EF4-FFF2-40B4-BE49-F238E27FC236}">
                <a16:creationId xmlns:a16="http://schemas.microsoft.com/office/drawing/2014/main" id="{7412AFFA-31A6-4E58-8D4E-1C43188BFA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8973" y="1878727"/>
            <a:ext cx="2622289" cy="172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2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199E-F6BD-4A9A-BB69-8DF39B3A033B}"/>
              </a:ext>
            </a:extLst>
          </p:cNvPr>
          <p:cNvSpPr>
            <a:spLocks noGrp="1"/>
          </p:cNvSpPr>
          <p:nvPr>
            <p:ph type="title"/>
          </p:nvPr>
        </p:nvSpPr>
        <p:spPr/>
        <p:txBody>
          <a:bodyPr/>
          <a:lstStyle/>
          <a:p>
            <a:r>
              <a:rPr lang="zh-CN" altLang="en-US" dirty="0"/>
              <a:t>什么是钓鱼？</a:t>
            </a:r>
            <a:endParaRPr lang="en-ID" dirty="0"/>
          </a:p>
        </p:txBody>
      </p:sp>
      <p:sp>
        <p:nvSpPr>
          <p:cNvPr id="3" name="Rectangle 2">
            <a:extLst>
              <a:ext uri="{FF2B5EF4-FFF2-40B4-BE49-F238E27FC236}">
                <a16:creationId xmlns:a16="http://schemas.microsoft.com/office/drawing/2014/main" id="{A367366B-850B-4873-BD1B-359146B5F5D6}"/>
              </a:ext>
            </a:extLst>
          </p:cNvPr>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4" name="TextBox 3">
            <a:extLst>
              <a:ext uri="{FF2B5EF4-FFF2-40B4-BE49-F238E27FC236}">
                <a16:creationId xmlns:a16="http://schemas.microsoft.com/office/drawing/2014/main" id="{258B0D59-A0E5-4A85-871A-45CEC76C1427}"/>
              </a:ext>
            </a:extLst>
          </p:cNvPr>
          <p:cNvSpPr txBox="1"/>
          <p:nvPr/>
        </p:nvSpPr>
        <p:spPr>
          <a:xfrm>
            <a:off x="1128565" y="5274202"/>
            <a:ext cx="9934870" cy="830997"/>
          </a:xfrm>
          <a:prstGeom prst="rect">
            <a:avLst/>
          </a:prstGeom>
          <a:noFill/>
        </p:spPr>
        <p:txBody>
          <a:bodyPr wrap="square" rtlCol="0">
            <a:spAutoFit/>
          </a:bodyPr>
          <a:lstStyle/>
          <a:p>
            <a:r>
              <a:rPr lang="zh-CN" altLang="en-US" sz="2400" dirty="0"/>
              <a:t>本文的研究目的是为了帮助网民更清楚识别网络钓鱼，让网络冲浪和交易更加安全。</a:t>
            </a:r>
            <a:endParaRPr lang="en-ID" sz="2400" dirty="0"/>
          </a:p>
        </p:txBody>
      </p:sp>
      <p:sp>
        <p:nvSpPr>
          <p:cNvPr id="5" name="TextBox 4">
            <a:extLst>
              <a:ext uri="{FF2B5EF4-FFF2-40B4-BE49-F238E27FC236}">
                <a16:creationId xmlns:a16="http://schemas.microsoft.com/office/drawing/2014/main" id="{AF14A142-34C9-4DE5-8548-434BF2DAA09E}"/>
              </a:ext>
            </a:extLst>
          </p:cNvPr>
          <p:cNvSpPr txBox="1"/>
          <p:nvPr/>
        </p:nvSpPr>
        <p:spPr>
          <a:xfrm>
            <a:off x="1128565" y="1375785"/>
            <a:ext cx="9619768" cy="830997"/>
          </a:xfrm>
          <a:prstGeom prst="rect">
            <a:avLst/>
          </a:prstGeom>
          <a:noFill/>
        </p:spPr>
        <p:txBody>
          <a:bodyPr wrap="square" rtlCol="0">
            <a:spAutoFit/>
          </a:bodyPr>
          <a:lstStyle/>
          <a:p>
            <a:r>
              <a:rPr lang="zh-CN" altLang="en-US" sz="2400" dirty="0"/>
              <a:t>网络钓鱼一般是指不法分子通过伪装成知名网站的形式试图获取网民的网站用户名，密码以及信用卡等敏感信息的一种非法行为。</a:t>
            </a:r>
            <a:endParaRPr lang="en-ID" sz="2400" dirty="0"/>
          </a:p>
        </p:txBody>
      </p:sp>
      <p:pic>
        <p:nvPicPr>
          <p:cNvPr id="7" name="Picture 10" descr="Detection and classification of phishing websites">
            <a:extLst>
              <a:ext uri="{FF2B5EF4-FFF2-40B4-BE49-F238E27FC236}">
                <a16:creationId xmlns:a16="http://schemas.microsoft.com/office/drawing/2014/main" id="{48853C00-879E-47C4-B1E7-BCBD970C4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699" y="2187705"/>
            <a:ext cx="4889500" cy="308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72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9" name="同侧圆角矩形 28"/>
          <p:cNvSpPr/>
          <p:nvPr/>
        </p:nvSpPr>
        <p:spPr>
          <a:xfrm rot="5400000">
            <a:off x="7760970" y="1114425"/>
            <a:ext cx="1068070" cy="5626735"/>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研究内容回顾</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4800" b="1" dirty="0">
                <a:solidFill>
                  <a:srgbClr val="244C89"/>
                </a:solidFill>
                <a:cs typeface="+mn-ea"/>
                <a:sym typeface="+mn-lt"/>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sp>
        <p:nvSpPr>
          <p:cNvPr id="32" name="矩形 31"/>
          <p:cNvSpPr/>
          <p:nvPr/>
        </p:nvSpPr>
        <p:spPr>
          <a:xfrm>
            <a:off x="5235385" y="2288471"/>
            <a:ext cx="4554828" cy="460375"/>
          </a:xfrm>
          <a:prstGeom prst="rect">
            <a:avLst/>
          </a:prstGeom>
        </p:spPr>
        <p:txBody>
          <a:bodyPr wrap="square">
            <a:spAutoFit/>
          </a:bodyPr>
          <a:lstStyle/>
          <a:p>
            <a:pPr algn="just">
              <a:lnSpc>
                <a:spcPct val="120000"/>
              </a:lnSpc>
            </a:pPr>
            <a:r>
              <a:rPr lang="zh-CN" altLang="en-US" sz="2000" dirty="0">
                <a:cs typeface="+mn-ea"/>
                <a:sym typeface="+mn-lt"/>
              </a:rPr>
              <a:t>用户应了解网络钓鱼网站</a:t>
            </a:r>
            <a:endParaRPr lang="en-US" altLang="zh-CN" sz="2000" dirty="0">
              <a:cs typeface="+mn-ea"/>
              <a:sym typeface="+mn-lt"/>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38" name="矩形 37"/>
          <p:cNvSpPr/>
          <p:nvPr/>
        </p:nvSpPr>
        <p:spPr>
          <a:xfrm>
            <a:off x="5887720" y="3455035"/>
            <a:ext cx="4881880" cy="829945"/>
          </a:xfrm>
          <a:prstGeom prst="rect">
            <a:avLst/>
          </a:prstGeom>
        </p:spPr>
        <p:txBody>
          <a:bodyPr wrap="square">
            <a:spAutoFit/>
          </a:bodyPr>
          <a:lstStyle/>
          <a:p>
            <a:pPr algn="just">
              <a:lnSpc>
                <a:spcPct val="120000"/>
              </a:lnSpc>
            </a:pPr>
            <a:r>
              <a:rPr lang="zh-CN" altLang="en-US" sz="2000" dirty="0">
                <a:cs typeface="+mn-ea"/>
                <a:sym typeface="+mn-lt"/>
              </a:rPr>
              <a:t>建立一个网络钓鱼网站黑名单，记录网站是否被检测为网络钓鱼</a:t>
            </a:r>
            <a:endParaRPr lang="en-US" altLang="zh-CN" sz="2000" dirty="0">
              <a:cs typeface="+mn-ea"/>
              <a:sym typeface="+mn-lt"/>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54" name="矩形 53"/>
          <p:cNvSpPr/>
          <p:nvPr/>
        </p:nvSpPr>
        <p:spPr>
          <a:xfrm>
            <a:off x="5161910" y="5174828"/>
            <a:ext cx="4839335" cy="460375"/>
          </a:xfrm>
          <a:prstGeom prst="rect">
            <a:avLst/>
          </a:prstGeom>
        </p:spPr>
        <p:txBody>
          <a:bodyPr wrap="square">
            <a:spAutoFit/>
          </a:bodyPr>
          <a:lstStyle/>
          <a:p>
            <a:pPr algn="just">
              <a:lnSpc>
                <a:spcPct val="120000"/>
              </a:lnSpc>
            </a:pPr>
            <a:r>
              <a:rPr lang="zh-CN" altLang="en-US" sz="2000" dirty="0">
                <a:cs typeface="+mn-ea"/>
                <a:sym typeface="+mn-lt"/>
              </a:rPr>
              <a:t>使用机器学习算法在早期出现时进行检测</a:t>
            </a:r>
            <a:endParaRPr lang="en-US" altLang="zh-CN" sz="2000" dirty="0">
              <a:cs typeface="+mn-ea"/>
              <a:sym typeface="+mn-lt"/>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sz="1200">
              <a:cs typeface="+mn-ea"/>
              <a:sym typeface="+mn-lt"/>
            </a:endParaRPr>
          </a:p>
        </p:txBody>
      </p:sp>
      <p:sp>
        <p:nvSpPr>
          <p:cNvPr id="24" name="Rectangle 23"/>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25" name="Picture 4" descr="phishing line icon">
            <a:extLst>
              <a:ext uri="{FF2B5EF4-FFF2-40B4-BE49-F238E27FC236}">
                <a16:creationId xmlns:a16="http://schemas.microsoft.com/office/drawing/2014/main" id="{B2DAD726-381A-42E0-A7CB-30A8F12CFC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930" y="3313555"/>
            <a:ext cx="1236211" cy="123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a:latin typeface="+mn-lt"/>
                <a:ea typeface="+mn-ea"/>
                <a:cs typeface="+mn-ea"/>
                <a:sym typeface="+mn-lt"/>
              </a:rPr>
              <a:t>国内外研究综述</a:t>
            </a:r>
          </a:p>
        </p:txBody>
      </p:sp>
      <p:grpSp>
        <p:nvGrpSpPr>
          <p:cNvPr id="11" name="组合 10"/>
          <p:cNvGrpSpPr/>
          <p:nvPr/>
        </p:nvGrpSpPr>
        <p:grpSpPr>
          <a:xfrm>
            <a:off x="1621523" y="2007927"/>
            <a:ext cx="2619669" cy="3846585"/>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dirty="0">
                <a:cs typeface="+mn-ea"/>
                <a:sym typeface="+mn-lt"/>
              </a:endParaRPr>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cs typeface="+mn-ea"/>
                <a:sym typeface="+mn-lt"/>
              </a:endParaRPr>
            </a:p>
          </p:txBody>
        </p:sp>
        <p:sp>
          <p:nvSpPr>
            <p:cNvPr id="33" name="TextBox 18"/>
            <p:cNvSpPr txBox="1"/>
            <p:nvPr/>
          </p:nvSpPr>
          <p:spPr>
            <a:xfrm>
              <a:off x="1696039" y="2045551"/>
              <a:ext cx="945313" cy="785330"/>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mn-lt"/>
                  <a:cs typeface="+mn-ea"/>
                  <a:sym typeface="+mn-lt"/>
                </a:rPr>
                <a:t>01</a:t>
              </a:r>
            </a:p>
          </p:txBody>
        </p:sp>
        <p:sp>
          <p:nvSpPr>
            <p:cNvPr id="34" name="文本框 33"/>
            <p:cNvSpPr txBox="1"/>
            <p:nvPr/>
          </p:nvSpPr>
          <p:spPr>
            <a:xfrm>
              <a:off x="1607477" y="3409734"/>
              <a:ext cx="2767619" cy="2686462"/>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cs typeface="+mn-ea"/>
                  <a:sym typeface="+mn-lt"/>
                </a:rPr>
                <a:t>目前最广泛的一种技术方案，包括</a:t>
              </a:r>
              <a:r>
                <a:rPr lang="en-ID" altLang="zh-CN" sz="1400" dirty="0">
                  <a:solidFill>
                    <a:schemeClr val="tx1">
                      <a:lumMod val="65000"/>
                      <a:lumOff val="35000"/>
                    </a:schemeClr>
                  </a:solidFill>
                  <a:cs typeface="+mn-ea"/>
                  <a:sym typeface="+mn-lt"/>
                </a:rPr>
                <a:t>M</a:t>
              </a:r>
              <a:r>
                <a:rPr lang="en-US" altLang="zh-CN" sz="1400" dirty="0" err="1">
                  <a:solidFill>
                    <a:schemeClr val="tx1">
                      <a:lumMod val="65000"/>
                      <a:lumOff val="35000"/>
                    </a:schemeClr>
                  </a:solidFill>
                  <a:cs typeface="+mn-ea"/>
                  <a:sym typeface="+mn-lt"/>
                </a:rPr>
                <a:t>ozilla,Chrome,Safari</a:t>
              </a:r>
              <a:r>
                <a:rPr lang="zh-CN" altLang="en-US" sz="1400" dirty="0">
                  <a:solidFill>
                    <a:schemeClr val="tx1">
                      <a:lumMod val="65000"/>
                      <a:lumOff val="35000"/>
                    </a:schemeClr>
                  </a:solidFill>
                  <a:cs typeface="+mn-ea"/>
                  <a:sym typeface="+mn-lt"/>
                </a:rPr>
                <a:t>等都使用了这种反钓鱼技术。主要方法是</a:t>
              </a:r>
              <a:r>
                <a:rPr lang="zh-CN" altLang="en-US" sz="1400" dirty="0">
                  <a:solidFill>
                    <a:srgbClr val="FF0000"/>
                  </a:solidFill>
                  <a:cs typeface="+mn-ea"/>
                  <a:sym typeface="+mn-lt"/>
                </a:rPr>
                <a:t>维持一个已经认证为钓鱼网站的黑名单</a:t>
              </a:r>
              <a:r>
                <a:rPr lang="zh-CN" altLang="en-US" sz="1400" dirty="0">
                  <a:solidFill>
                    <a:schemeClr val="tx1">
                      <a:lumMod val="65000"/>
                      <a:lumOff val="35000"/>
                    </a:schemeClr>
                  </a:solidFill>
                  <a:cs typeface="+mn-ea"/>
                  <a:sym typeface="+mn-lt"/>
                </a:rPr>
                <a:t>，在黑名单上的网络域名被认为是危险网站，用户浏览这网站时会给用户提示或者直接阻止访问。</a:t>
              </a:r>
              <a:endParaRPr lang="en-US" altLang="zh-CN" sz="1400" dirty="0">
                <a:solidFill>
                  <a:schemeClr val="tx1">
                    <a:lumMod val="65000"/>
                    <a:lumOff val="35000"/>
                  </a:schemeClr>
                </a:solidFill>
                <a:cs typeface="+mn-ea"/>
                <a:sym typeface="+mn-lt"/>
              </a:endParaRPr>
            </a:p>
          </p:txBody>
        </p:sp>
        <p:grpSp>
          <p:nvGrpSpPr>
            <p:cNvPr id="35" name="组合 216"/>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sp>
            <p:nvSpPr>
              <p:cNvPr id="37"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cs typeface="+mn-ea"/>
                  <a:sym typeface="+mn-lt"/>
                </a:endParaRPr>
              </a:p>
            </p:txBody>
          </p:sp>
        </p:grpSp>
        <p:sp>
          <p:nvSpPr>
            <p:cNvPr id="7" name="矩形 6"/>
            <p:cNvSpPr/>
            <p:nvPr/>
          </p:nvSpPr>
          <p:spPr>
            <a:xfrm>
              <a:off x="2828982" y="3415737"/>
              <a:ext cx="207021" cy="482307"/>
            </a:xfrm>
            <a:prstGeom prst="rect">
              <a:avLst/>
            </a:prstGeom>
          </p:spPr>
          <p:txBody>
            <a:bodyPr wrap="none">
              <a:spAutoFit/>
            </a:bodyPr>
            <a:lstStyle/>
            <a:p>
              <a:pPr algn="ctr">
                <a:lnSpc>
                  <a:spcPct val="120000"/>
                </a:lnSpc>
              </a:pPr>
              <a:endParaRPr lang="zh-CN" altLang="en-US" sz="2000" b="1" dirty="0">
                <a:solidFill>
                  <a:srgbClr val="244C89"/>
                </a:solidFill>
                <a:cs typeface="+mn-ea"/>
                <a:sym typeface="+mn-lt"/>
              </a:endParaRPr>
            </a:p>
          </p:txBody>
        </p:sp>
        <p:cxnSp>
          <p:nvCxnSpPr>
            <p:cNvPr id="9" name="直接连接符 8"/>
            <p:cNvCxnSpPr/>
            <p:nvPr/>
          </p:nvCxnSpPr>
          <p:spPr>
            <a:xfrm>
              <a:off x="2535765" y="3362683"/>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830572" y="2007927"/>
            <a:ext cx="2619669" cy="3846585"/>
            <a:chOff x="4736413" y="1765832"/>
            <a:chExt cx="2935782" cy="4310749"/>
          </a:xfrm>
        </p:grpSpPr>
        <p:grpSp>
          <p:nvGrpSpPr>
            <p:cNvPr id="13" name="组合 12"/>
            <p:cNvGrpSpPr/>
            <p:nvPr/>
          </p:nvGrpSpPr>
          <p:grpSpPr>
            <a:xfrm>
              <a:off x="4736413" y="1765832"/>
              <a:ext cx="2935782" cy="4310749"/>
              <a:chOff x="4711699" y="1802903"/>
              <a:chExt cx="2935782" cy="4310749"/>
            </a:xfrm>
          </p:grpSpPr>
          <p:sp>
            <p:nvSpPr>
              <p:cNvPr id="45" name="Rectangle 24"/>
              <p:cNvSpPr>
                <a:spLocks noChangeArrowheads="1"/>
              </p:cNvSpPr>
              <p:nvPr/>
            </p:nvSpPr>
            <p:spPr bwMode="auto">
              <a:xfrm>
                <a:off x="4711699"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cs typeface="+mn-ea"/>
                  <a:sym typeface="+mn-lt"/>
                </a:endParaRPr>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cs typeface="+mn-ea"/>
                  <a:sym typeface="+mn-lt"/>
                </a:endParaRPr>
              </a:p>
            </p:txBody>
          </p:sp>
          <p:sp>
            <p:nvSpPr>
              <p:cNvPr id="55" name="TextBox 18"/>
              <p:cNvSpPr txBox="1"/>
              <p:nvPr/>
            </p:nvSpPr>
            <p:spPr>
              <a:xfrm>
                <a:off x="4933709" y="2045551"/>
                <a:ext cx="945313" cy="785330"/>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mn-lt"/>
                    <a:cs typeface="+mn-ea"/>
                    <a:sym typeface="+mn-lt"/>
                  </a:rPr>
                  <a:t>02</a:t>
                </a:r>
              </a:p>
            </p:txBody>
          </p:sp>
          <p:sp>
            <p:nvSpPr>
              <p:cNvPr id="56" name="文本框 55"/>
              <p:cNvSpPr txBox="1"/>
              <p:nvPr/>
            </p:nvSpPr>
            <p:spPr>
              <a:xfrm>
                <a:off x="4731678" y="3492514"/>
                <a:ext cx="2796293" cy="2396732"/>
              </a:xfrm>
              <a:prstGeom prst="rect">
                <a:avLst/>
              </a:prstGeom>
              <a:noFill/>
            </p:spPr>
            <p:txBody>
              <a:bodyPr wrap="square" rtlCol="0">
                <a:spAutoFit/>
              </a:bodyPr>
              <a:lstStyle/>
              <a:p>
                <a:pPr algn="just">
                  <a:lnSpc>
                    <a:spcPct val="120000"/>
                  </a:lnSpc>
                </a:pPr>
                <a:r>
                  <a:rPr lang="zh-CN" altLang="en-US" sz="1400" dirty="0">
                    <a:solidFill>
                      <a:schemeClr val="tx1">
                        <a:lumMod val="65000"/>
                        <a:lumOff val="35000"/>
                      </a:schemeClr>
                    </a:solidFill>
                    <a:cs typeface="+mn-ea"/>
                    <a:sym typeface="+mn-lt"/>
                  </a:rPr>
                  <a:t>一种以分析网页内容为手段检测钓鱼的工具，主要借助于</a:t>
                </a:r>
                <a:r>
                  <a:rPr lang="en-ID" altLang="zh-CN" sz="1400" dirty="0">
                    <a:solidFill>
                      <a:srgbClr val="FF0000"/>
                    </a:solidFill>
                    <a:cs typeface="+mn-ea"/>
                    <a:sym typeface="+mn-lt"/>
                  </a:rPr>
                  <a:t>TF</a:t>
                </a:r>
                <a:r>
                  <a:rPr lang="en-US" altLang="zh-CN" sz="1400" dirty="0">
                    <a:solidFill>
                      <a:srgbClr val="FF0000"/>
                    </a:solidFill>
                    <a:cs typeface="+mn-ea"/>
                    <a:sym typeface="+mn-lt"/>
                  </a:rPr>
                  <a:t>-IDF</a:t>
                </a:r>
                <a:r>
                  <a:rPr lang="zh-CN" altLang="en-US" sz="1400" dirty="0">
                    <a:solidFill>
                      <a:srgbClr val="FF0000"/>
                    </a:solidFill>
                    <a:cs typeface="+mn-ea"/>
                    <a:sym typeface="+mn-lt"/>
                  </a:rPr>
                  <a:t>算法</a:t>
                </a:r>
                <a:r>
                  <a:rPr lang="zh-CN" altLang="en-US" sz="1400" dirty="0">
                    <a:solidFill>
                      <a:schemeClr val="tx1">
                        <a:lumMod val="65000"/>
                        <a:lumOff val="35000"/>
                      </a:schemeClr>
                    </a:solidFill>
                    <a:cs typeface="+mn-ea"/>
                    <a:sym typeface="+mn-lt"/>
                  </a:rPr>
                  <a:t>，</a:t>
                </a:r>
                <a:r>
                  <a:rPr lang="en-ID" altLang="zh-CN" sz="1400" dirty="0">
                    <a:solidFill>
                      <a:schemeClr val="tx1">
                        <a:lumMod val="65000"/>
                        <a:lumOff val="35000"/>
                      </a:schemeClr>
                    </a:solidFill>
                    <a:cs typeface="+mn-ea"/>
                    <a:sym typeface="+mn-lt"/>
                  </a:rPr>
                  <a:t>TF</a:t>
                </a:r>
                <a:r>
                  <a:rPr lang="en-US" altLang="zh-CN" sz="1400" dirty="0">
                    <a:solidFill>
                      <a:schemeClr val="tx1">
                        <a:lumMod val="65000"/>
                        <a:lumOff val="35000"/>
                      </a:schemeClr>
                    </a:solidFill>
                    <a:cs typeface="+mn-ea"/>
                    <a:sym typeface="+mn-lt"/>
                  </a:rPr>
                  <a:t>-</a:t>
                </a:r>
                <a:r>
                  <a:rPr lang="en-ID" altLang="zh-CN" sz="1400" dirty="0">
                    <a:solidFill>
                      <a:schemeClr val="tx1">
                        <a:lumMod val="65000"/>
                        <a:lumOff val="35000"/>
                      </a:schemeClr>
                    </a:solidFill>
                    <a:cs typeface="+mn-ea"/>
                    <a:sym typeface="+mn-lt"/>
                  </a:rPr>
                  <a:t>IDF</a:t>
                </a:r>
                <a:r>
                  <a:rPr lang="zh-CN" altLang="en-US" sz="1400" dirty="0">
                    <a:solidFill>
                      <a:schemeClr val="tx1">
                        <a:lumMod val="65000"/>
                        <a:lumOff val="35000"/>
                      </a:schemeClr>
                    </a:solidFill>
                    <a:cs typeface="+mn-ea"/>
                    <a:sym typeface="+mn-lt"/>
                  </a:rPr>
                  <a:t>是一种广泛应用于信息检索与文本挖掘方法，</a:t>
                </a:r>
                <a:r>
                  <a:rPr lang="en-ID" altLang="zh-CN" sz="1400" dirty="0">
                    <a:solidFill>
                      <a:schemeClr val="tx1">
                        <a:lumMod val="65000"/>
                        <a:lumOff val="35000"/>
                      </a:schemeClr>
                    </a:solidFill>
                    <a:cs typeface="+mn-ea"/>
                    <a:sym typeface="+mn-lt"/>
                  </a:rPr>
                  <a:t>TF</a:t>
                </a:r>
                <a:r>
                  <a:rPr lang="zh-CN" altLang="en-US" sz="1400" dirty="0">
                    <a:solidFill>
                      <a:schemeClr val="tx1">
                        <a:lumMod val="65000"/>
                        <a:lumOff val="35000"/>
                      </a:schemeClr>
                    </a:solidFill>
                    <a:cs typeface="+mn-ea"/>
                    <a:sym typeface="+mn-lt"/>
                  </a:rPr>
                  <a:t>指一个词组在给定文本中出现的次数，</a:t>
                </a:r>
                <a:r>
                  <a:rPr lang="en-ID" altLang="zh-CN" sz="1400" dirty="0">
                    <a:solidFill>
                      <a:schemeClr val="tx1">
                        <a:lumMod val="65000"/>
                        <a:lumOff val="35000"/>
                      </a:schemeClr>
                    </a:solidFill>
                    <a:cs typeface="+mn-ea"/>
                    <a:sym typeface="+mn-lt"/>
                  </a:rPr>
                  <a:t>IDF</a:t>
                </a:r>
                <a:r>
                  <a:rPr lang="zh-CN" altLang="en-US" sz="1400" dirty="0">
                    <a:solidFill>
                      <a:schemeClr val="tx1">
                        <a:lumMod val="65000"/>
                        <a:lumOff val="35000"/>
                      </a:schemeClr>
                    </a:solidFill>
                    <a:cs typeface="+mn-ea"/>
                    <a:sym typeface="+mn-lt"/>
                  </a:rPr>
                  <a:t>用来衡量词组在多篇文档中的普遍程度，与总值成反比。</a:t>
                </a:r>
                <a:endParaRPr lang="en-US" altLang="zh-CN" sz="1400" dirty="0">
                  <a:solidFill>
                    <a:schemeClr val="tx1">
                      <a:lumMod val="65000"/>
                      <a:lumOff val="35000"/>
                    </a:schemeClr>
                  </a:solidFill>
                  <a:cs typeface="+mn-ea"/>
                  <a:sym typeface="+mn-lt"/>
                </a:endParaRPr>
              </a:p>
            </p:txBody>
          </p:sp>
          <p:sp>
            <p:nvSpPr>
              <p:cNvPr id="58" name="矩形 57"/>
              <p:cNvSpPr/>
              <p:nvPr/>
            </p:nvSpPr>
            <p:spPr>
              <a:xfrm>
                <a:off x="5389529" y="2882544"/>
                <a:ext cx="1597392" cy="482307"/>
              </a:xfrm>
              <a:prstGeom prst="rect">
                <a:avLst/>
              </a:prstGeom>
            </p:spPr>
            <p:txBody>
              <a:bodyPr wrap="none">
                <a:spAutoFit/>
              </a:bodyPr>
              <a:lstStyle/>
              <a:p>
                <a:pPr algn="ctr">
                  <a:lnSpc>
                    <a:spcPct val="120000"/>
                  </a:lnSpc>
                </a:pPr>
                <a:r>
                  <a:rPr lang="en-ID" altLang="zh-CN" sz="2000" b="1" dirty="0">
                    <a:cs typeface="+mn-ea"/>
                    <a:sym typeface="+mn-lt"/>
                  </a:rPr>
                  <a:t>C</a:t>
                </a:r>
                <a:r>
                  <a:rPr lang="en-US" altLang="zh-CN" sz="2000" b="1" dirty="0">
                    <a:cs typeface="+mn-ea"/>
                    <a:sym typeface="+mn-lt"/>
                  </a:rPr>
                  <a:t>ANTINA</a:t>
                </a:r>
                <a:endParaRPr lang="zh-CN" altLang="en-US" sz="2000" b="1" dirty="0">
                  <a:cs typeface="+mn-ea"/>
                  <a:sym typeface="+mn-lt"/>
                </a:endParaRPr>
              </a:p>
            </p:txBody>
          </p:sp>
          <p:cxnSp>
            <p:nvCxnSpPr>
              <p:cNvPr id="59" name="直接连接符 58"/>
              <p:cNvCxnSpPr/>
              <p:nvPr/>
            </p:nvCxnSpPr>
            <p:spPr>
              <a:xfrm>
                <a:off x="5895010" y="3328715"/>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grpSp>
      </p:grpSp>
      <p:grpSp>
        <p:nvGrpSpPr>
          <p:cNvPr id="14" name="组合 13"/>
          <p:cNvGrpSpPr/>
          <p:nvPr/>
        </p:nvGrpSpPr>
        <p:grpSpPr>
          <a:xfrm>
            <a:off x="8039621" y="2007927"/>
            <a:ext cx="2619669" cy="3865261"/>
            <a:chOff x="8163191" y="1765832"/>
            <a:chExt cx="2935782" cy="4331678"/>
          </a:xfrm>
        </p:grpSpPr>
        <p:grpSp>
          <p:nvGrpSpPr>
            <p:cNvPr id="12" name="组合 11"/>
            <p:cNvGrpSpPr/>
            <p:nvPr/>
          </p:nvGrpSpPr>
          <p:grpSpPr>
            <a:xfrm>
              <a:off x="8163191" y="1765832"/>
              <a:ext cx="2935782" cy="4331678"/>
              <a:chOff x="8150834" y="1802903"/>
              <a:chExt cx="2935782" cy="4331678"/>
            </a:xfrm>
          </p:grpSpPr>
          <p:sp>
            <p:nvSpPr>
              <p:cNvPr id="67" name="Rectangle 24"/>
              <p:cNvSpPr>
                <a:spLocks noChangeArrowheads="1"/>
              </p:cNvSpPr>
              <p:nvPr/>
            </p:nvSpPr>
            <p:spPr bwMode="auto">
              <a:xfrm>
                <a:off x="8150834" y="1823831"/>
                <a:ext cx="2935782" cy="4310750"/>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cs typeface="+mn-ea"/>
                  <a:sym typeface="+mn-lt"/>
                </a:endParaRPr>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cs typeface="+mn-ea"/>
                  <a:sym typeface="+mn-lt"/>
                </a:endParaRPr>
              </a:p>
            </p:txBody>
          </p:sp>
          <p:sp>
            <p:nvSpPr>
              <p:cNvPr id="69" name="TextBox 18"/>
              <p:cNvSpPr txBox="1"/>
              <p:nvPr/>
            </p:nvSpPr>
            <p:spPr>
              <a:xfrm>
                <a:off x="8372844" y="2045551"/>
                <a:ext cx="945313" cy="785330"/>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a:solidFill>
                      <a:schemeClr val="bg1"/>
                    </a:solidFill>
                    <a:latin typeface="+mn-lt"/>
                    <a:cs typeface="+mn-ea"/>
                    <a:sym typeface="+mn-lt"/>
                  </a:rPr>
                  <a:t>03</a:t>
                </a:r>
              </a:p>
            </p:txBody>
          </p:sp>
          <p:sp>
            <p:nvSpPr>
              <p:cNvPr id="70" name="文本框 69"/>
              <p:cNvSpPr txBox="1"/>
              <p:nvPr/>
            </p:nvSpPr>
            <p:spPr>
              <a:xfrm>
                <a:off x="8282028" y="3158390"/>
                <a:ext cx="2705058" cy="2976191"/>
              </a:xfrm>
              <a:prstGeom prst="rect">
                <a:avLst/>
              </a:prstGeom>
              <a:noFill/>
            </p:spPr>
            <p:txBody>
              <a:bodyPr wrap="square" rtlCol="0">
                <a:spAutoFit/>
              </a:bodyPr>
              <a:lstStyle/>
              <a:p>
                <a:pPr algn="just">
                  <a:lnSpc>
                    <a:spcPct val="120000"/>
                  </a:lnSpc>
                </a:pPr>
                <a:r>
                  <a:rPr lang="zh-CN" altLang="en-US" sz="1400" dirty="0">
                    <a:solidFill>
                      <a:schemeClr val="tx1">
                        <a:lumMod val="65000"/>
                        <a:lumOff val="35000"/>
                      </a:schemeClr>
                    </a:solidFill>
                    <a:cs typeface="+mn-ea"/>
                    <a:sym typeface="+mn-lt"/>
                  </a:rPr>
                  <a:t>钓鱼者为了避免文本检测，会使用图片代替文本制作钓鱼网页。针对这问题，钓鱼网页与合法网页在图像外观上很像，</a:t>
                </a:r>
                <a:r>
                  <a:rPr lang="en-ID" altLang="zh-CN" sz="1400" dirty="0">
                    <a:solidFill>
                      <a:schemeClr val="tx1">
                        <a:lumMod val="65000"/>
                        <a:lumOff val="35000"/>
                      </a:schemeClr>
                    </a:solidFill>
                    <a:cs typeface="+mn-ea"/>
                    <a:sym typeface="+mn-lt"/>
                  </a:rPr>
                  <a:t>EMD</a:t>
                </a:r>
                <a:r>
                  <a:rPr lang="zh-CN" altLang="en-US" sz="1400" dirty="0">
                    <a:solidFill>
                      <a:schemeClr val="tx1">
                        <a:lumMod val="65000"/>
                        <a:lumOff val="35000"/>
                      </a:schemeClr>
                    </a:solidFill>
                    <a:cs typeface="+mn-ea"/>
                    <a:sym typeface="+mn-lt"/>
                  </a:rPr>
                  <a:t>用</a:t>
                </a:r>
                <a:r>
                  <a:rPr lang="zh-CN" altLang="en-US" sz="1400" dirty="0">
                    <a:solidFill>
                      <a:srgbClr val="FF0000"/>
                    </a:solidFill>
                    <a:cs typeface="+mn-ea"/>
                    <a:sym typeface="+mn-lt"/>
                  </a:rPr>
                  <a:t>距离</a:t>
                </a:r>
                <a:r>
                  <a:rPr lang="zh-CN" altLang="en-US" sz="1400" dirty="0">
                    <a:solidFill>
                      <a:schemeClr val="tx1">
                        <a:lumMod val="65000"/>
                        <a:lumOff val="35000"/>
                      </a:schemeClr>
                    </a:solidFill>
                    <a:cs typeface="+mn-ea"/>
                    <a:sym typeface="+mn-lt"/>
                  </a:rPr>
                  <a:t>来计算图像之间的视觉相似度，取得了较好的效果。</a:t>
                </a:r>
                <a:endParaRPr lang="en-ID" altLang="zh-CN" sz="1400" dirty="0">
                  <a:solidFill>
                    <a:schemeClr val="tx1">
                      <a:lumMod val="65000"/>
                      <a:lumOff val="35000"/>
                    </a:schemeClr>
                  </a:solidFill>
                  <a:cs typeface="+mn-ea"/>
                  <a:sym typeface="+mn-lt"/>
                </a:endParaRPr>
              </a:p>
              <a:p>
                <a:pPr algn="just">
                  <a:lnSpc>
                    <a:spcPct val="120000"/>
                  </a:lnSpc>
                </a:pPr>
                <a:r>
                  <a:rPr lang="zh-CN" altLang="en-US" sz="1400" dirty="0">
                    <a:solidFill>
                      <a:schemeClr val="tx1">
                        <a:lumMod val="65000"/>
                        <a:lumOff val="35000"/>
                      </a:schemeClr>
                    </a:solidFill>
                    <a:cs typeface="+mn-ea"/>
                    <a:sym typeface="+mn-lt"/>
                  </a:rPr>
                  <a:t>缺点：必须预存常受攻击的目标网站的图像特征才能进行比较。</a:t>
                </a:r>
                <a:endParaRPr lang="en-US" altLang="zh-CN" sz="1400" dirty="0">
                  <a:solidFill>
                    <a:schemeClr val="tx1">
                      <a:lumMod val="65000"/>
                      <a:lumOff val="35000"/>
                    </a:schemeClr>
                  </a:solidFill>
                  <a:cs typeface="+mn-ea"/>
                  <a:sym typeface="+mn-lt"/>
                </a:endParaRPr>
              </a:p>
            </p:txBody>
          </p:sp>
          <p:sp>
            <p:nvSpPr>
              <p:cNvPr id="72" name="矩形 71"/>
              <p:cNvSpPr/>
              <p:nvPr/>
            </p:nvSpPr>
            <p:spPr>
              <a:xfrm>
                <a:off x="9184567" y="2682103"/>
                <a:ext cx="894985" cy="482307"/>
              </a:xfrm>
              <a:prstGeom prst="rect">
                <a:avLst/>
              </a:prstGeom>
            </p:spPr>
            <p:txBody>
              <a:bodyPr wrap="none">
                <a:spAutoFit/>
              </a:bodyPr>
              <a:lstStyle/>
              <a:p>
                <a:pPr algn="ctr">
                  <a:lnSpc>
                    <a:spcPct val="120000"/>
                  </a:lnSpc>
                </a:pPr>
                <a:r>
                  <a:rPr lang="en-ID" altLang="zh-CN" sz="2000" b="1" dirty="0">
                    <a:cs typeface="+mn-ea"/>
                    <a:sym typeface="+mn-lt"/>
                  </a:rPr>
                  <a:t>EMD</a:t>
                </a:r>
                <a:endParaRPr lang="zh-CN" altLang="en-US" sz="2000" b="1" dirty="0">
                  <a:cs typeface="+mn-ea"/>
                  <a:sym typeface="+mn-lt"/>
                </a:endParaRPr>
              </a:p>
            </p:txBody>
          </p:sp>
          <p:cxnSp>
            <p:nvCxnSpPr>
              <p:cNvPr id="73" name="直接连接符 72"/>
              <p:cNvCxnSpPr/>
              <p:nvPr/>
            </p:nvCxnSpPr>
            <p:spPr>
              <a:xfrm>
                <a:off x="9341341" y="3123698"/>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cs typeface="+mn-ea"/>
                  <a:sym typeface="+mn-lt"/>
                </a:endParaRPr>
              </a:p>
            </p:txBody>
          </p:sp>
        </p:grpSp>
      </p:grpSp>
      <p:sp>
        <p:nvSpPr>
          <p:cNvPr id="2" name="TextBox 1">
            <a:extLst>
              <a:ext uri="{FF2B5EF4-FFF2-40B4-BE49-F238E27FC236}">
                <a16:creationId xmlns:a16="http://schemas.microsoft.com/office/drawing/2014/main" id="{EDD01F4D-1A15-496A-B0B8-BE0261BB51EB}"/>
              </a:ext>
            </a:extLst>
          </p:cNvPr>
          <p:cNvSpPr txBox="1"/>
          <p:nvPr/>
        </p:nvSpPr>
        <p:spPr>
          <a:xfrm>
            <a:off x="2178213" y="3030424"/>
            <a:ext cx="1595527" cy="369332"/>
          </a:xfrm>
          <a:prstGeom prst="rect">
            <a:avLst/>
          </a:prstGeom>
          <a:noFill/>
        </p:spPr>
        <p:txBody>
          <a:bodyPr wrap="square" rtlCol="0">
            <a:spAutoFit/>
          </a:bodyPr>
          <a:lstStyle/>
          <a:p>
            <a:r>
              <a:rPr lang="zh-CN" altLang="en-US" b="1" dirty="0"/>
              <a:t>黑名单过滤</a:t>
            </a:r>
            <a:endParaRPr lang="en-ID" b="1" dirty="0"/>
          </a:p>
        </p:txBody>
      </p:sp>
      <p:sp>
        <p:nvSpPr>
          <p:cNvPr id="49" name="Rectangle 48">
            <a:extLst>
              <a:ext uri="{FF2B5EF4-FFF2-40B4-BE49-F238E27FC236}">
                <a16:creationId xmlns:a16="http://schemas.microsoft.com/office/drawing/2014/main" id="{52BA672D-9174-4094-9B86-5CB5B76FF0E7}"/>
              </a:ext>
            </a:extLst>
          </p:cNvPr>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57958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82966"/>
            <a:ext cx="4344540" cy="456129"/>
          </a:xfrm>
        </p:spPr>
        <p:txBody>
          <a:bodyPr/>
          <a:lstStyle/>
          <a:p>
            <a:pPr>
              <a:lnSpc>
                <a:spcPct val="120000"/>
              </a:lnSpc>
            </a:pPr>
            <a:r>
              <a:rPr lang="zh-CN" altLang="en-US" dirty="0">
                <a:latin typeface="+mn-lt"/>
                <a:ea typeface="+mn-ea"/>
                <a:cs typeface="+mn-ea"/>
                <a:sym typeface="+mn-lt"/>
              </a:rPr>
              <a:t>研究意义</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01</a:t>
              </a:r>
              <a:endParaRPr lang="zh-CN" altLang="en-US" sz="2400" dirty="0">
                <a:solidFill>
                  <a:schemeClr val="tx1">
                    <a:lumMod val="95000"/>
                    <a:lumOff val="5000"/>
                  </a:schemeClr>
                </a:solidFill>
                <a:cs typeface="+mn-ea"/>
                <a:sym typeface="+mn-lt"/>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02</a:t>
              </a:r>
              <a:endParaRPr lang="zh-CN" altLang="en-US" sz="2400" dirty="0">
                <a:solidFill>
                  <a:schemeClr val="tx1">
                    <a:lumMod val="95000"/>
                    <a:lumOff val="5000"/>
                  </a:schemeClr>
                </a:solidFill>
                <a:cs typeface="+mn-ea"/>
                <a:sym typeface="+mn-lt"/>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03</a:t>
              </a:r>
              <a:endParaRPr lang="zh-CN" altLang="en-US" sz="2400" dirty="0">
                <a:solidFill>
                  <a:schemeClr val="tx1">
                    <a:lumMod val="95000"/>
                    <a:lumOff val="5000"/>
                  </a:schemeClr>
                </a:solidFill>
                <a:cs typeface="+mn-ea"/>
                <a:sym typeface="+mn-lt"/>
              </a:endParaRPr>
            </a:p>
          </p:txBody>
        </p:sp>
      </p:grpSp>
      <p:grpSp>
        <p:nvGrpSpPr>
          <p:cNvPr id="96" name="组合 95"/>
          <p:cNvGrpSpPr/>
          <p:nvPr/>
        </p:nvGrpSpPr>
        <p:grpSpPr>
          <a:xfrm>
            <a:off x="6121594" y="4085185"/>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04</a:t>
              </a:r>
              <a:endParaRPr lang="zh-CN" altLang="en-US" sz="2400" dirty="0">
                <a:solidFill>
                  <a:schemeClr val="tx1">
                    <a:lumMod val="95000"/>
                    <a:lumOff val="5000"/>
                  </a:schemeClr>
                </a:solidFill>
                <a:cs typeface="+mn-ea"/>
                <a:sym typeface="+mn-lt"/>
              </a:endParaRPr>
            </a:p>
          </p:txBody>
        </p:sp>
      </p:grpSp>
      <p:grpSp>
        <p:nvGrpSpPr>
          <p:cNvPr id="100" name="组合 99"/>
          <p:cNvGrpSpPr/>
          <p:nvPr/>
        </p:nvGrpSpPr>
        <p:grpSpPr>
          <a:xfrm>
            <a:off x="1042946" y="2362366"/>
            <a:ext cx="3019553" cy="1432413"/>
            <a:chOff x="914599" y="1378199"/>
            <a:chExt cx="3000483" cy="1432413"/>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cs typeface="+mn-ea"/>
                  <a:sym typeface="+mn-lt"/>
                </a:rPr>
                <a:t>适用性</a:t>
              </a:r>
              <a:endParaRPr lang="en-US" altLang="zh-CN" b="1" dirty="0">
                <a:solidFill>
                  <a:srgbClr val="313D51"/>
                </a:solidFill>
                <a:cs typeface="+mn-ea"/>
                <a:sym typeface="+mn-lt"/>
              </a:endParaRPr>
            </a:p>
          </p:txBody>
        </p:sp>
        <p:sp>
          <p:nvSpPr>
            <p:cNvPr id="102" name="TextBox 53"/>
            <p:cNvSpPr txBox="1"/>
            <p:nvPr/>
          </p:nvSpPr>
          <p:spPr>
            <a:xfrm>
              <a:off x="914599" y="1752245"/>
              <a:ext cx="3000483" cy="105836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sz="1800" dirty="0">
                  <a:effectLst/>
                  <a:ea typeface="SimSun" panose="02010600030101010101" pitchFamily="2" charset="-122"/>
                  <a:cs typeface="SimSun" panose="02010600030101010101" pitchFamily="2" charset="-122"/>
                </a:rPr>
                <a:t>无论是钓鱼邮件检测还是钓鱼网页检测，具有钓鱼特征的</a:t>
              </a:r>
              <a:r>
                <a:rPr lang="en-US" sz="1800" dirty="0">
                  <a:effectLst/>
                  <a:latin typeface="Times New Roman" panose="02020603050405020304" pitchFamily="18" charset="0"/>
                  <a:ea typeface="SimSun" panose="02010600030101010101" pitchFamily="2" charset="-122"/>
                </a:rPr>
                <a:t>URL</a:t>
              </a:r>
              <a:r>
                <a:rPr lang="zh-CN" sz="1800" dirty="0">
                  <a:effectLst/>
                  <a:ea typeface="SimSun" panose="02010600030101010101" pitchFamily="2" charset="-122"/>
                  <a:cs typeface="SimSun" panose="02010600030101010101" pitchFamily="2" charset="-122"/>
                </a:rPr>
                <a:t>是主要分析对象</a:t>
              </a:r>
              <a:r>
                <a:rPr lang="zh-CN" altLang="en-US" sz="1800" dirty="0">
                  <a:effectLst/>
                  <a:ea typeface="SimSun" panose="02010600030101010101" pitchFamily="2" charset="-122"/>
                  <a:cs typeface="SimSun" panose="02010600030101010101" pitchFamily="2" charset="-122"/>
                </a:rPr>
                <a:t>。</a:t>
              </a:r>
              <a:endParaRPr lang="zh-CN" altLang="en-US" sz="1200" dirty="0">
                <a:solidFill>
                  <a:schemeClr val="tx1">
                    <a:lumMod val="65000"/>
                    <a:lumOff val="35000"/>
                  </a:schemeClr>
                </a:solidFill>
                <a:latin typeface="+mn-lt"/>
                <a:ea typeface="+mn-ea"/>
                <a:cs typeface="+mn-ea"/>
                <a:sym typeface="+mn-lt"/>
              </a:endParaRPr>
            </a:p>
          </p:txBody>
        </p:sp>
      </p:grpSp>
      <p:grpSp>
        <p:nvGrpSpPr>
          <p:cNvPr id="103" name="组合 102"/>
          <p:cNvGrpSpPr/>
          <p:nvPr/>
        </p:nvGrpSpPr>
        <p:grpSpPr>
          <a:xfrm>
            <a:off x="7802612" y="2345894"/>
            <a:ext cx="3346441" cy="2429609"/>
            <a:chOff x="7879058" y="1378199"/>
            <a:chExt cx="3013581" cy="2429609"/>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cs typeface="+mn-ea"/>
                  <a:sym typeface="+mn-lt"/>
                </a:rPr>
                <a:t>效率高</a:t>
              </a:r>
              <a:endParaRPr lang="en-US" altLang="zh-CN" b="1" dirty="0">
                <a:solidFill>
                  <a:srgbClr val="313D51"/>
                </a:solidFill>
                <a:cs typeface="+mn-ea"/>
                <a:sym typeface="+mn-lt"/>
              </a:endParaRPr>
            </a:p>
          </p:txBody>
        </p:sp>
        <p:sp>
          <p:nvSpPr>
            <p:cNvPr id="105" name="TextBox 53"/>
            <p:cNvSpPr txBox="1"/>
            <p:nvPr/>
          </p:nvSpPr>
          <p:spPr>
            <a:xfrm>
              <a:off x="7892156" y="1752245"/>
              <a:ext cx="3000483" cy="2055563"/>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sz="1800" dirty="0">
                  <a:effectLst/>
                  <a:ea typeface="SimSun" panose="02010600030101010101" pitchFamily="2" charset="-122"/>
                  <a:cs typeface="SimSun" panose="02010600030101010101" pitchFamily="2" charset="-122"/>
                </a:rPr>
                <a:t>从算法计算量和空间耗费来讲，处理</a:t>
              </a:r>
              <a:r>
                <a:rPr lang="en-US" sz="1800" dirty="0">
                  <a:effectLst/>
                  <a:latin typeface="Times New Roman" panose="02020603050405020304" pitchFamily="18" charset="0"/>
                  <a:ea typeface="SimSun" panose="02010600030101010101" pitchFamily="2" charset="-122"/>
                </a:rPr>
                <a:t>URL</a:t>
              </a:r>
              <a:r>
                <a:rPr lang="zh-CN" sz="1800" dirty="0">
                  <a:effectLst/>
                  <a:ea typeface="SimSun" panose="02010600030101010101" pitchFamily="2" charset="-122"/>
                  <a:cs typeface="SimSun" panose="02010600030101010101" pitchFamily="2" charset="-122"/>
                </a:rPr>
                <a:t>远比传统的基于内容的钓鱼检测耗费要小的多，它并不需要对整个邮件或网页进行扫描，判定和学习，只需要对少量</a:t>
              </a:r>
              <a:r>
                <a:rPr lang="en-US" sz="1800" dirty="0">
                  <a:effectLst/>
                  <a:latin typeface="Times New Roman" panose="02020603050405020304" pitchFamily="18" charset="0"/>
                  <a:ea typeface="SimSun" panose="02010600030101010101" pitchFamily="2" charset="-122"/>
                </a:rPr>
                <a:t>URL</a:t>
              </a:r>
              <a:r>
                <a:rPr lang="zh-CN" sz="1800" dirty="0">
                  <a:effectLst/>
                  <a:ea typeface="SimSun" panose="02010600030101010101" pitchFamily="2" charset="-122"/>
                  <a:cs typeface="SimSun" panose="02010600030101010101" pitchFamily="2" charset="-122"/>
                </a:rPr>
                <a:t>进行提取。</a:t>
              </a:r>
              <a:endParaRPr lang="zh-CN" altLang="en-US" sz="1200" dirty="0">
                <a:solidFill>
                  <a:schemeClr val="tx1">
                    <a:lumMod val="65000"/>
                    <a:lumOff val="35000"/>
                  </a:schemeClr>
                </a:solidFill>
                <a:latin typeface="+mn-lt"/>
                <a:ea typeface="+mn-ea"/>
                <a:cs typeface="+mn-ea"/>
                <a:sym typeface="+mn-lt"/>
              </a:endParaRPr>
            </a:p>
          </p:txBody>
        </p:sp>
      </p:grpSp>
      <p:grpSp>
        <p:nvGrpSpPr>
          <p:cNvPr id="106" name="组合 105"/>
          <p:cNvGrpSpPr/>
          <p:nvPr/>
        </p:nvGrpSpPr>
        <p:grpSpPr>
          <a:xfrm>
            <a:off x="1042947" y="4338929"/>
            <a:ext cx="3019552" cy="1998786"/>
            <a:chOff x="914599" y="4025146"/>
            <a:chExt cx="3000483" cy="1998786"/>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cs typeface="+mn-ea"/>
                  <a:sym typeface="+mn-lt"/>
                </a:rPr>
                <a:t>标准统一</a:t>
              </a:r>
              <a:endParaRPr lang="en-US" altLang="zh-CN" b="1" dirty="0">
                <a:solidFill>
                  <a:srgbClr val="313D51"/>
                </a:solidFill>
                <a:cs typeface="+mn-ea"/>
                <a:sym typeface="+mn-lt"/>
              </a:endParaRPr>
            </a:p>
          </p:txBody>
        </p:sp>
        <p:sp>
          <p:nvSpPr>
            <p:cNvPr id="108" name="TextBox 53"/>
            <p:cNvSpPr txBox="1"/>
            <p:nvPr/>
          </p:nvSpPr>
          <p:spPr>
            <a:xfrm>
              <a:off x="914599" y="4399192"/>
              <a:ext cx="3000483" cy="1624740"/>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URL</a:t>
              </a:r>
              <a:r>
                <a:rPr lang="zh-CN" kern="100" dirty="0">
                  <a:effectLst/>
                  <a:latin typeface="Calibri" panose="020F0502020204030204" pitchFamily="34" charset="0"/>
                  <a:ea typeface="SimSun" panose="02010600030101010101" pitchFamily="2" charset="-122"/>
                  <a:cs typeface="Times New Roman" panose="02020603050405020304" pitchFamily="18" charset="0"/>
                </a:rPr>
                <a:t>是全球通用的资源定位符，无论</a:t>
              </a:r>
              <a:r>
                <a:rPr lang="zh-CN" altLang="en-US" kern="100" dirty="0">
                  <a:effectLst/>
                  <a:latin typeface="Calibri" panose="020F0502020204030204" pitchFamily="34" charset="0"/>
                  <a:ea typeface="SimSun" panose="02010600030101010101" pitchFamily="2" charset="-122"/>
                  <a:cs typeface="Times New Roman" panose="02020603050405020304" pitchFamily="18" charset="0"/>
                </a:rPr>
                <a:t>是</a:t>
              </a:r>
              <a:r>
                <a:rPr lang="zh-CN" kern="100" dirty="0">
                  <a:effectLst/>
                  <a:latin typeface="Calibri" panose="020F0502020204030204" pitchFamily="34" charset="0"/>
                  <a:ea typeface="SimSun" panose="02010600030101010101" pitchFamily="2" charset="-122"/>
                  <a:cs typeface="Times New Roman" panose="02020603050405020304" pitchFamily="18" charset="0"/>
                </a:rPr>
                <a:t>何种语言的网页都会用统一标准的</a:t>
              </a:r>
              <a:r>
                <a:rPr lang="en-US" kern="100" dirty="0">
                  <a:effectLst/>
                  <a:latin typeface="Times New Roman" panose="02020603050405020304" pitchFamily="18" charset="0"/>
                  <a:ea typeface="SimSun" panose="02010600030101010101" pitchFamily="2" charset="-122"/>
                  <a:cs typeface="Times New Roman" panose="02020603050405020304" pitchFamily="18" charset="0"/>
                </a:rPr>
                <a:t>URL</a:t>
              </a:r>
              <a:r>
                <a:rPr lang="zh-CN" kern="100" dirty="0">
                  <a:effectLst/>
                  <a:latin typeface="Calibri" panose="020F0502020204030204" pitchFamily="34" charset="0"/>
                  <a:ea typeface="SimSun" panose="02010600030101010101" pitchFamily="2" charset="-122"/>
                  <a:cs typeface="Times New Roman" panose="02020603050405020304" pitchFamily="18" charset="0"/>
                </a:rPr>
                <a:t>进行描述。</a:t>
              </a:r>
              <a:endParaRPr lang="en-ID" kern="1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20000"/>
                </a:lnSpc>
              </a:pPr>
              <a:endParaRPr lang="zh-CN" altLang="en-US" sz="1200" dirty="0">
                <a:solidFill>
                  <a:schemeClr val="tx1">
                    <a:lumMod val="65000"/>
                    <a:lumOff val="35000"/>
                  </a:schemeClr>
                </a:solidFill>
                <a:latin typeface="+mn-lt"/>
                <a:ea typeface="+mn-ea"/>
                <a:cs typeface="+mn-ea"/>
                <a:sym typeface="+mn-lt"/>
              </a:endParaRPr>
            </a:p>
          </p:txBody>
        </p:sp>
      </p:grpSp>
      <p:sp>
        <p:nvSpPr>
          <p:cNvPr id="32" name="Rectangle 31">
            <a:extLst>
              <a:ext uri="{FF2B5EF4-FFF2-40B4-BE49-F238E27FC236}">
                <a16:creationId xmlns:a16="http://schemas.microsoft.com/office/drawing/2014/main" id="{9D4A6B08-3C21-4FEE-AAA1-C8A8C5738FB0}"/>
              </a:ext>
            </a:extLst>
          </p:cNvPr>
          <p:cNvSpPr/>
          <p:nvPr/>
        </p:nvSpPr>
        <p:spPr>
          <a:xfrm>
            <a:off x="1406898" y="1208930"/>
            <a:ext cx="1538321" cy="4790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50476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82966"/>
            <a:ext cx="4344540" cy="456129"/>
          </a:xfrm>
        </p:spPr>
        <p:txBody>
          <a:bodyPr/>
          <a:lstStyle/>
          <a:p>
            <a:pPr>
              <a:lnSpc>
                <a:spcPct val="120000"/>
              </a:lnSpc>
            </a:pPr>
            <a:r>
              <a:rPr lang="zh-CN" altLang="en-US" dirty="0">
                <a:latin typeface="+mn-lt"/>
                <a:ea typeface="+mn-ea"/>
                <a:cs typeface="+mn-ea"/>
                <a:sym typeface="+mn-lt"/>
              </a:rPr>
              <a:t>网络钓鱼形式</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01</a:t>
              </a:r>
              <a:endParaRPr lang="zh-CN" altLang="en-US" sz="2400" dirty="0">
                <a:solidFill>
                  <a:schemeClr val="tx1">
                    <a:lumMod val="95000"/>
                    <a:lumOff val="5000"/>
                  </a:schemeClr>
                </a:solidFill>
                <a:cs typeface="+mn-ea"/>
                <a:sym typeface="+mn-lt"/>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02</a:t>
              </a:r>
              <a:endParaRPr lang="zh-CN" altLang="en-US" sz="2400" dirty="0">
                <a:solidFill>
                  <a:schemeClr val="tx1">
                    <a:lumMod val="95000"/>
                    <a:lumOff val="5000"/>
                  </a:schemeClr>
                </a:solidFill>
                <a:cs typeface="+mn-ea"/>
                <a:sym typeface="+mn-lt"/>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03</a:t>
              </a:r>
              <a:endParaRPr lang="zh-CN" altLang="en-US" sz="2400" dirty="0">
                <a:solidFill>
                  <a:schemeClr val="tx1">
                    <a:lumMod val="95000"/>
                    <a:lumOff val="5000"/>
                  </a:schemeClr>
                </a:solidFill>
                <a:cs typeface="+mn-ea"/>
                <a:sym typeface="+mn-lt"/>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cs typeface="+mn-ea"/>
                <a:sym typeface="+mn-lt"/>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cs typeface="+mn-ea"/>
                <a:sym typeface="+mn-lt"/>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cs typeface="+mn-ea"/>
                  <a:sym typeface="+mn-lt"/>
                </a:rPr>
                <a:t>04</a:t>
              </a:r>
              <a:endParaRPr lang="zh-CN" altLang="en-US" sz="2400" dirty="0">
                <a:solidFill>
                  <a:schemeClr val="tx1">
                    <a:lumMod val="95000"/>
                    <a:lumOff val="5000"/>
                  </a:schemeClr>
                </a:solidFill>
                <a:cs typeface="+mn-ea"/>
                <a:sym typeface="+mn-lt"/>
              </a:endParaRPr>
            </a:p>
          </p:txBody>
        </p:sp>
      </p:grpSp>
      <p:grpSp>
        <p:nvGrpSpPr>
          <p:cNvPr id="100" name="组合 99"/>
          <p:cNvGrpSpPr/>
          <p:nvPr/>
        </p:nvGrpSpPr>
        <p:grpSpPr>
          <a:xfrm>
            <a:off x="1042946" y="2362366"/>
            <a:ext cx="3019553" cy="767615"/>
            <a:chOff x="914599" y="1378199"/>
            <a:chExt cx="3000483" cy="767615"/>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cs typeface="+mn-ea"/>
                  <a:sym typeface="+mn-lt"/>
                </a:rPr>
                <a:t>电子邮件钓鱼</a:t>
              </a:r>
              <a:endParaRPr lang="en-US" altLang="zh-CN" b="1" dirty="0">
                <a:solidFill>
                  <a:srgbClr val="313D51"/>
                </a:solidFill>
                <a:cs typeface="+mn-ea"/>
                <a:sym typeface="+mn-lt"/>
              </a:endParaRPr>
            </a:p>
          </p:txBody>
        </p:sp>
        <p:sp>
          <p:nvSpPr>
            <p:cNvPr id="102" name="TextBox 53"/>
            <p:cNvSpPr txBox="1"/>
            <p:nvPr/>
          </p:nvSpPr>
          <p:spPr>
            <a:xfrm>
              <a:off x="914599" y="1752245"/>
              <a:ext cx="3000483" cy="393569"/>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en-ID"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a:t>
              </a:r>
              <a:r>
                <a:rPr lang="zh-CN" sz="1800" dirty="0">
                  <a:effectLst/>
                  <a:latin typeface="Times New Roman" panose="02020603050405020304" pitchFamily="18" charset="0"/>
                  <a:ea typeface="SimSun" panose="02010600030101010101" pitchFamily="2" charset="-122"/>
                  <a:cs typeface="Times New Roman" panose="02020603050405020304" pitchFamily="18" charset="0"/>
                </a:rPr>
                <a:t>欺骗式网络钓鱼</a:t>
              </a:r>
              <a:r>
                <a:rPr lang="en-US" sz="1800" dirty="0">
                  <a:effectLst/>
                  <a:latin typeface="Times New Roman" panose="02020603050405020304" pitchFamily="18" charset="0"/>
                  <a:ea typeface="SimSun" panose="02010600030101010101" pitchFamily="2" charset="-122"/>
                </a:rPr>
                <a:t>”</a:t>
              </a:r>
              <a:endParaRPr lang="zh-CN" altLang="en-US" sz="1200" dirty="0">
                <a:solidFill>
                  <a:schemeClr val="tx1">
                    <a:lumMod val="65000"/>
                    <a:lumOff val="35000"/>
                  </a:schemeClr>
                </a:solidFill>
                <a:latin typeface="+mn-lt"/>
                <a:ea typeface="+mn-ea"/>
                <a:cs typeface="+mn-ea"/>
                <a:sym typeface="+mn-lt"/>
              </a:endParaRPr>
            </a:p>
          </p:txBody>
        </p:sp>
      </p:grpSp>
      <p:grpSp>
        <p:nvGrpSpPr>
          <p:cNvPr id="103" name="组合 102"/>
          <p:cNvGrpSpPr/>
          <p:nvPr/>
        </p:nvGrpSpPr>
        <p:grpSpPr>
          <a:xfrm>
            <a:off x="7784878" y="2362366"/>
            <a:ext cx="3346441" cy="770629"/>
            <a:chOff x="7879058" y="1378199"/>
            <a:chExt cx="3013581" cy="770629"/>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cs typeface="+mn-ea"/>
                  <a:sym typeface="+mn-lt"/>
                </a:rPr>
                <a:t>鲸鱼网络钓鱼</a:t>
              </a:r>
              <a:endParaRPr lang="en-US" altLang="zh-CN" b="1" dirty="0">
                <a:solidFill>
                  <a:srgbClr val="313D51"/>
                </a:solidFill>
                <a:cs typeface="+mn-ea"/>
                <a:sym typeface="+mn-lt"/>
              </a:endParaRPr>
            </a:p>
          </p:txBody>
        </p:sp>
        <p:sp>
          <p:nvSpPr>
            <p:cNvPr id="105" name="TextBox 53"/>
            <p:cNvSpPr txBox="1"/>
            <p:nvPr/>
          </p:nvSpPr>
          <p:spPr>
            <a:xfrm>
              <a:off x="7892156" y="1752245"/>
              <a:ext cx="3000483" cy="396583"/>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65000"/>
                      <a:lumOff val="35000"/>
                    </a:schemeClr>
                  </a:solidFill>
                  <a:latin typeface="+mn-lt"/>
                  <a:ea typeface="+mn-ea"/>
                  <a:cs typeface="+mn-ea"/>
                  <a:sym typeface="+mn-lt"/>
                </a:rPr>
                <a:t>‘</a:t>
              </a:r>
              <a:r>
                <a:rPr lang="en-ID" altLang="zh-CN" sz="1600" dirty="0">
                  <a:solidFill>
                    <a:schemeClr val="tx1">
                      <a:lumMod val="65000"/>
                      <a:lumOff val="35000"/>
                    </a:schemeClr>
                  </a:solidFill>
                  <a:latin typeface="+mn-lt"/>
                  <a:ea typeface="+mn-ea"/>
                  <a:cs typeface="+mn-ea"/>
                  <a:sym typeface="+mn-lt"/>
                </a:rPr>
                <a:t>CEO</a:t>
              </a:r>
              <a:r>
                <a:rPr lang="zh-CN" altLang="en-US" dirty="0">
                  <a:solidFill>
                    <a:schemeClr val="tx1">
                      <a:lumMod val="65000"/>
                      <a:lumOff val="35000"/>
                    </a:schemeClr>
                  </a:solidFill>
                  <a:latin typeface="+mn-lt"/>
                  <a:ea typeface="+mn-ea"/>
                  <a:cs typeface="+mn-ea"/>
                  <a:sym typeface="+mn-lt"/>
                </a:rPr>
                <a:t>欺诈</a:t>
              </a:r>
              <a:r>
                <a:rPr lang="zh-CN" altLang="en-US" sz="1600" dirty="0">
                  <a:solidFill>
                    <a:schemeClr val="tx1">
                      <a:lumMod val="65000"/>
                      <a:lumOff val="35000"/>
                    </a:schemeClr>
                  </a:solidFill>
                  <a:latin typeface="+mn-lt"/>
                  <a:ea typeface="+mn-ea"/>
                  <a:cs typeface="+mn-ea"/>
                  <a:sym typeface="+mn-lt"/>
                </a:rPr>
                <a:t>’</a:t>
              </a:r>
            </a:p>
          </p:txBody>
        </p:sp>
      </p:grpSp>
      <p:grpSp>
        <p:nvGrpSpPr>
          <p:cNvPr id="106" name="组合 105"/>
          <p:cNvGrpSpPr/>
          <p:nvPr/>
        </p:nvGrpSpPr>
        <p:grpSpPr>
          <a:xfrm>
            <a:off x="1042947" y="4338929"/>
            <a:ext cx="3019552" cy="770629"/>
            <a:chOff x="914599" y="4025146"/>
            <a:chExt cx="3000483" cy="770629"/>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cs typeface="+mn-ea"/>
                  <a:sym typeface="+mn-lt"/>
                </a:rPr>
                <a:t>钓鱼短信</a:t>
              </a:r>
              <a:endParaRPr lang="en-US" altLang="zh-CN" b="1" dirty="0">
                <a:solidFill>
                  <a:srgbClr val="313D51"/>
                </a:solidFill>
                <a:cs typeface="+mn-ea"/>
                <a:sym typeface="+mn-lt"/>
              </a:endParaRPr>
            </a:p>
          </p:txBody>
        </p:sp>
        <p:sp>
          <p:nvSpPr>
            <p:cNvPr id="108" name="TextBox 53"/>
            <p:cNvSpPr txBox="1"/>
            <p:nvPr/>
          </p:nvSpPr>
          <p:spPr>
            <a:xfrm>
              <a:off x="914599" y="4399192"/>
              <a:ext cx="3000483" cy="396583"/>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dirty="0">
                  <a:solidFill>
                    <a:schemeClr val="tx1">
                      <a:lumMod val="65000"/>
                      <a:lumOff val="35000"/>
                    </a:schemeClr>
                  </a:solidFill>
                  <a:latin typeface="+mn-lt"/>
                  <a:ea typeface="+mn-ea"/>
                  <a:cs typeface="+mn-ea"/>
                  <a:sym typeface="+mn-lt"/>
                </a:rPr>
                <a:t>“</a:t>
              </a:r>
              <a:r>
                <a:rPr lang="en-ID" altLang="zh-CN" dirty="0">
                  <a:solidFill>
                    <a:schemeClr val="tx1">
                      <a:lumMod val="65000"/>
                      <a:lumOff val="35000"/>
                    </a:schemeClr>
                  </a:solidFill>
                  <a:latin typeface="+mn-lt"/>
                  <a:ea typeface="+mn-ea"/>
                  <a:cs typeface="+mn-ea"/>
                  <a:sym typeface="+mn-lt"/>
                </a:rPr>
                <a:t>S</a:t>
              </a:r>
              <a:r>
                <a:rPr lang="en-US" altLang="zh-CN" dirty="0" err="1">
                  <a:solidFill>
                    <a:schemeClr val="tx1">
                      <a:lumMod val="65000"/>
                      <a:lumOff val="35000"/>
                    </a:schemeClr>
                  </a:solidFill>
                  <a:latin typeface="+mn-lt"/>
                  <a:ea typeface="+mn-ea"/>
                  <a:cs typeface="+mn-ea"/>
                  <a:sym typeface="+mn-lt"/>
                </a:rPr>
                <a:t>mishing</a:t>
              </a:r>
              <a:r>
                <a:rPr lang="zh-CN" altLang="en-US" dirty="0">
                  <a:solidFill>
                    <a:schemeClr val="tx1">
                      <a:lumMod val="65000"/>
                      <a:lumOff val="35000"/>
                    </a:schemeClr>
                  </a:solidFill>
                  <a:latin typeface="+mn-lt"/>
                  <a:ea typeface="+mn-ea"/>
                  <a:cs typeface="+mn-ea"/>
                  <a:sym typeface="+mn-lt"/>
                </a:rPr>
                <a:t>”</a:t>
              </a:r>
            </a:p>
          </p:txBody>
        </p:sp>
      </p:grpSp>
      <p:grpSp>
        <p:nvGrpSpPr>
          <p:cNvPr id="109" name="组合 108"/>
          <p:cNvGrpSpPr/>
          <p:nvPr/>
        </p:nvGrpSpPr>
        <p:grpSpPr>
          <a:xfrm>
            <a:off x="7838669" y="4338929"/>
            <a:ext cx="3346446" cy="1432413"/>
            <a:chOff x="7879056" y="4025146"/>
            <a:chExt cx="3013585" cy="1432413"/>
          </a:xfrm>
        </p:grpSpPr>
        <p:sp>
          <p:nvSpPr>
            <p:cNvPr id="110" name="TextBox 52"/>
            <p:cNvSpPr txBox="1"/>
            <p:nvPr/>
          </p:nvSpPr>
          <p:spPr>
            <a:xfrm>
              <a:off x="7879056" y="4025146"/>
              <a:ext cx="1974779" cy="396583"/>
            </a:xfrm>
            <a:prstGeom prst="rect">
              <a:avLst/>
            </a:prstGeom>
            <a:noFill/>
          </p:spPr>
          <p:txBody>
            <a:bodyPr wrap="square">
              <a:spAutoFit/>
            </a:bodyPr>
            <a:lstStyle/>
            <a:p>
              <a:pPr>
                <a:lnSpc>
                  <a:spcPct val="120000"/>
                </a:lnSpc>
                <a:buFont typeface="Arial" panose="020B0604020202020204" pitchFamily="34" charset="0"/>
                <a:buNone/>
                <a:defRPr/>
              </a:pPr>
              <a:r>
                <a:rPr lang="en-US" altLang="zh-CN" b="1" dirty="0">
                  <a:solidFill>
                    <a:srgbClr val="313D51"/>
                  </a:solidFill>
                  <a:cs typeface="+mn-ea"/>
                  <a:sym typeface="+mn-lt"/>
                </a:rPr>
                <a:t>HTTPS</a:t>
              </a:r>
              <a:r>
                <a:rPr lang="zh-CN" altLang="en-US" b="1" dirty="0">
                  <a:solidFill>
                    <a:srgbClr val="313D51"/>
                  </a:solidFill>
                  <a:cs typeface="+mn-ea"/>
                  <a:sym typeface="+mn-lt"/>
                </a:rPr>
                <a:t>网络钓鱼</a:t>
              </a:r>
              <a:endParaRPr lang="en-US" altLang="zh-CN" b="1" dirty="0">
                <a:solidFill>
                  <a:srgbClr val="313D51"/>
                </a:solidFill>
                <a:cs typeface="+mn-ea"/>
                <a:sym typeface="+mn-lt"/>
              </a:endParaRPr>
            </a:p>
          </p:txBody>
        </p:sp>
        <p:sp>
          <p:nvSpPr>
            <p:cNvPr id="111" name="TextBox 53"/>
            <p:cNvSpPr txBox="1"/>
            <p:nvPr/>
          </p:nvSpPr>
          <p:spPr>
            <a:xfrm>
              <a:off x="7892158" y="4399192"/>
              <a:ext cx="3000483" cy="105836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dirty="0">
                  <a:effectLst/>
                  <a:latin typeface="Times New Roman" panose="02020603050405020304" pitchFamily="18" charset="0"/>
                  <a:ea typeface="SimSun" panose="02010600030101010101" pitchFamily="2" charset="-122"/>
                  <a:cs typeface="Times New Roman" panose="02020603050405020304" pitchFamily="18" charset="0"/>
                </a:rPr>
                <a:t>超文本传输协议安全</a:t>
              </a:r>
              <a:r>
                <a:rPr lang="en-US" dirty="0">
                  <a:effectLst/>
                  <a:latin typeface="Times New Roman" panose="02020603050405020304" pitchFamily="18" charset="0"/>
                  <a:ea typeface="SimSun" panose="02010600030101010101" pitchFamily="2" charset="-122"/>
                </a:rPr>
                <a:t> (HTTPS) </a:t>
              </a:r>
              <a:r>
                <a:rPr lang="zh-CN" dirty="0">
                  <a:effectLst/>
                  <a:latin typeface="Times New Roman" panose="02020603050405020304" pitchFamily="18" charset="0"/>
                  <a:ea typeface="SimSun" panose="02010600030101010101" pitchFamily="2" charset="-122"/>
                  <a:cs typeface="Times New Roman" panose="02020603050405020304" pitchFamily="18" charset="0"/>
                </a:rPr>
                <a:t>通常被认为是“安全”链接，因为它使用加密来提高安全性</a:t>
              </a:r>
              <a:endParaRPr lang="zh-CN" altLang="en-US" dirty="0">
                <a:solidFill>
                  <a:schemeClr val="tx1">
                    <a:lumMod val="65000"/>
                    <a:lumOff val="35000"/>
                  </a:schemeClr>
                </a:solidFill>
                <a:latin typeface="+mn-lt"/>
                <a:ea typeface="+mn-ea"/>
                <a:cs typeface="+mn-ea"/>
                <a:sym typeface="+mn-lt"/>
              </a:endParaRPr>
            </a:p>
          </p:txBody>
        </p:sp>
      </p:grpSp>
      <p:sp>
        <p:nvSpPr>
          <p:cNvPr id="31" name="Rectangle 30">
            <a:extLst>
              <a:ext uri="{FF2B5EF4-FFF2-40B4-BE49-F238E27FC236}">
                <a16:creationId xmlns:a16="http://schemas.microsoft.com/office/drawing/2014/main" id="{A0CFF7EF-651B-4CAE-8595-F0BDAE18C4F7}"/>
              </a:ext>
            </a:extLst>
          </p:cNvPr>
          <p:cNvSpPr/>
          <p:nvPr/>
        </p:nvSpPr>
        <p:spPr>
          <a:xfrm>
            <a:off x="1406898" y="1208930"/>
            <a:ext cx="1509022" cy="46414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18523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vgjorn4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3887</Words>
  <Application>Microsoft Office PowerPoint</Application>
  <PresentationFormat>Widescreen</PresentationFormat>
  <Paragraphs>259</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SimSun</vt:lpstr>
      <vt:lpstr>微软雅黑</vt:lpstr>
      <vt:lpstr>Agency FB</vt:lpstr>
      <vt:lpstr>Arial</vt:lpstr>
      <vt:lpstr>Calibri</vt:lpstr>
      <vt:lpstr>Helvetica</vt:lpstr>
      <vt:lpstr>Times New Roman</vt:lpstr>
      <vt:lpstr>Wingdings</vt:lpstr>
      <vt:lpstr>第一PPT，www.1ppt.com</vt:lpstr>
      <vt:lpstr>自定义设计方案</vt:lpstr>
      <vt:lpstr>PowerPoint Presentation</vt:lpstr>
      <vt:lpstr>PowerPoint Presentation</vt:lpstr>
      <vt:lpstr>PowerPoint Presentation</vt:lpstr>
      <vt:lpstr>研究背景</vt:lpstr>
      <vt:lpstr>什么是钓鱼？</vt:lpstr>
      <vt:lpstr>研究内容回顾</vt:lpstr>
      <vt:lpstr>国内外研究综述</vt:lpstr>
      <vt:lpstr>研究意义</vt:lpstr>
      <vt:lpstr>网络钓鱼形式</vt:lpstr>
      <vt:lpstr>PowerPoint Presentation</vt:lpstr>
      <vt:lpstr>数据收集</vt:lpstr>
      <vt:lpstr>特征分析及抽取</vt:lpstr>
      <vt:lpstr>关键词可视化</vt:lpstr>
      <vt:lpstr>PowerPoint Presentation</vt:lpstr>
      <vt:lpstr>算法分析 </vt:lpstr>
      <vt:lpstr>超参数优化</vt:lpstr>
      <vt:lpstr>实验结果</vt:lpstr>
      <vt:lpstr>ROC曲线和混淆矩阵</vt:lpstr>
      <vt:lpstr>PowerPoint Presentation</vt:lpstr>
      <vt:lpstr>系统部署</vt:lpstr>
      <vt:lpstr>系统部署</vt:lpstr>
      <vt:lpstr>PowerPoint Presentation</vt:lpstr>
      <vt:lpstr>相关建议与总结</vt:lpstr>
      <vt:lpstr>参考文献</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keywords>www.1ppt.com</cp:keywords>
  <dc:description>www.1ppt.com</dc:description>
  <cp:lastModifiedBy/>
  <cp:revision>1</cp:revision>
  <dcterms:created xsi:type="dcterms:W3CDTF">2021-05-12T03:31:37Z</dcterms:created>
  <dcterms:modified xsi:type="dcterms:W3CDTF">2022-06-08T04:29:13Z</dcterms:modified>
</cp:coreProperties>
</file>