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p:restoredTop sz="94705"/>
  </p:normalViewPr>
  <p:slideViewPr>
    <p:cSldViewPr snapToGrid="0" snapToObjects="1">
      <p:cViewPr varScale="1">
        <p:scale>
          <a:sx n="108" d="100"/>
          <a:sy n="108" d="100"/>
        </p:scale>
        <p:origin x="2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10/14/19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10/14/19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10/14/19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edschool.umaryland.edu/media/SOM/Offices-of-the-Dean/Office-of-Research/documents/charrow_lecture_handout.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FCF088-24E0-5141-8BC3-7A07317CFBB2}"/>
              </a:ext>
            </a:extLst>
          </p:cNvPr>
          <p:cNvSpPr>
            <a:spLocks noGrp="1"/>
          </p:cNvSpPr>
          <p:nvPr>
            <p:ph idx="1"/>
          </p:nvPr>
        </p:nvSpPr>
        <p:spPr>
          <a:xfrm>
            <a:off x="1371600" y="154379"/>
            <a:ext cx="9601200" cy="6703621"/>
          </a:xfrm>
        </p:spPr>
        <p:txBody>
          <a:bodyPr>
            <a:normAutofit fontScale="92500" lnSpcReduction="10000"/>
          </a:bodyPr>
          <a:lstStyle/>
          <a:p>
            <a:r>
              <a:rPr lang="en-US" dirty="0"/>
              <a:t>Professor Powers ran a laboratory where post-doctoral student Harrison Green works. Recently, he had been attempting to develop a new anti-sense technique that would more easily enable one to shut down the expression of a particular gene. At first, Green was having difficulty getting his technique to work. Suddenly, during a laboratory meeting, Green announced that he had gotten his technique to work and produced data showing statistically significant results. </a:t>
            </a:r>
          </a:p>
          <a:p>
            <a:r>
              <a:rPr lang="en-US" dirty="0"/>
              <a:t>About a week later when Powers was looking for some scrap paper, she found a random piece of paper with data recorded on it. The data appeared to be almost identical to those presented by Green and indeed, she recognized the writing as belonging to Green. She immediately noticed that the scratch paper had an extra data point that Green had apparently deleted from the treatment group. With that extra data point included, Green's results appeared no longer to be statistically significant. Indeed, this very fact was noted on the scratch paper: "</a:t>
            </a:r>
            <a:r>
              <a:rPr lang="en-US" i="1" dirty="0"/>
              <a:t>p</a:t>
            </a:r>
            <a:r>
              <a:rPr lang="en-US" dirty="0"/>
              <a:t> &gt; .05. No Good." </a:t>
            </a:r>
          </a:p>
          <a:p>
            <a:r>
              <a:rPr lang="en-US" dirty="0"/>
              <a:t>The next day, Powers asked Green why he had deleted the data point. Green responded that it was an outlier and had been deleted because he had botched the experiment that day and felt justified in tossing the point out. Powers asked to see the raw data for that experiment, but when Green gave her his lab notebook, pages describing the experiment were clearly missing. </a:t>
            </a:r>
          </a:p>
          <a:p>
            <a:r>
              <a:rPr lang="en-US" dirty="0"/>
              <a:t>That evening, while pondering what to do, Powers reanalyzed Green's data and found that Green had miscalculated the </a:t>
            </a:r>
            <a:r>
              <a:rPr lang="en-US" i="1" dirty="0"/>
              <a:t>t</a:t>
            </a:r>
            <a:r>
              <a:rPr lang="en-US" dirty="0"/>
              <a:t> value, and that even with the discarded treatment value, Green's original results were actually statistically significant. </a:t>
            </a:r>
          </a:p>
          <a:p>
            <a:r>
              <a:rPr lang="en-US" dirty="0"/>
              <a:t>Do you think falsification of results occurred? Why or why not? </a:t>
            </a:r>
          </a:p>
          <a:p>
            <a:r>
              <a:rPr lang="en-US" dirty="0"/>
              <a:t>What should Powers do, if anything? </a:t>
            </a:r>
          </a:p>
          <a:p>
            <a:endParaRPr lang="en-US" dirty="0"/>
          </a:p>
        </p:txBody>
      </p:sp>
    </p:spTree>
    <p:extLst>
      <p:ext uri="{BB962C8B-B14F-4D97-AF65-F5344CB8AC3E}">
        <p14:creationId xmlns:p14="http://schemas.microsoft.com/office/powerpoint/2010/main" val="2760232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44CB-1005-1C48-969D-AE8F2335592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B634AE5-6804-934D-98EF-451EE744A53B}"/>
              </a:ext>
            </a:extLst>
          </p:cNvPr>
          <p:cNvSpPr>
            <a:spLocks noGrp="1"/>
          </p:cNvSpPr>
          <p:nvPr>
            <p:ph idx="1"/>
          </p:nvPr>
        </p:nvSpPr>
        <p:spPr/>
        <p:txBody>
          <a:bodyPr/>
          <a:lstStyle/>
          <a:p>
            <a:r>
              <a:rPr lang="en-US" dirty="0">
                <a:hlinkClick r:id="rId2"/>
              </a:rPr>
              <a:t>https://www.medschool.umaryland.edu/media/SOM/Offices-of-the-Dean/Office-of-Research/documents/</a:t>
            </a:r>
            <a:r>
              <a:rPr lang="en-US">
                <a:hlinkClick r:id="rId2"/>
              </a:rPr>
              <a:t>charrow_lecture_handout.pdf</a:t>
            </a:r>
            <a:endParaRPr lang="en-US"/>
          </a:p>
        </p:txBody>
      </p:sp>
    </p:spTree>
    <p:extLst>
      <p:ext uri="{BB962C8B-B14F-4D97-AF65-F5344CB8AC3E}">
        <p14:creationId xmlns:p14="http://schemas.microsoft.com/office/powerpoint/2010/main" val="45151418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43</TotalTime>
  <Words>348</Words>
  <Application>Microsoft Macintosh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vt:i4>
      </vt:variant>
    </vt:vector>
  </HeadingPairs>
  <TitlesOfParts>
    <vt:vector size="4" baseType="lpstr">
      <vt:lpstr>Franklin Gothic Book</vt:lpstr>
      <vt:lpstr>Crop</vt:lpstr>
      <vt:lpstr>PowerPoint Presentation</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Clairee Peterson</dc:creator>
  <cp:lastModifiedBy>Clairee Peterson</cp:lastModifiedBy>
  <cp:revision>5</cp:revision>
  <dcterms:created xsi:type="dcterms:W3CDTF">2019-10-14T20:56:46Z</dcterms:created>
  <dcterms:modified xsi:type="dcterms:W3CDTF">2019-10-14T21:40:23Z</dcterms:modified>
</cp:coreProperties>
</file>