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06AE5-6D79-4667-A3F7-717E13FDAC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B67E-3995-499A-AC28-10E0B80A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image is a set of nuclei intended for segmentation in the 2018 Kaggle Data Science Bowl. Right image is Mitochondrial protein pattern DsRed2-HeLa_3_15_LLO2part1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B67E-3995-499A-AC28-10E0B80AA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erence.scipy.org/proceedings/scipy2018/Andrew_Durd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D18-1D76-4A1E-BAA7-2654D8E9A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Dynamic Social Network Modeling of Diffuse Subcellular Morphologies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2B42A-6A13-432A-8BBB-1F713E848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Andrew Durden, Allyson T Loy, Barbara Reaves, </a:t>
            </a:r>
            <a:r>
              <a:rPr lang="en-US" dirty="0" err="1"/>
              <a:t>Mojtaba</a:t>
            </a:r>
            <a:r>
              <a:rPr lang="en-US" dirty="0"/>
              <a:t> </a:t>
            </a:r>
            <a:r>
              <a:rPr lang="en-US" dirty="0" err="1"/>
              <a:t>Fazli</a:t>
            </a:r>
            <a:r>
              <a:rPr lang="en-US" dirty="0"/>
              <a:t>, Abigail Courtney, Frederick D Quinn, S Chakra </a:t>
            </a:r>
            <a:r>
              <a:rPr lang="en-US" dirty="0" err="1"/>
              <a:t>Chennubhotla</a:t>
            </a:r>
            <a:r>
              <a:rPr lang="en-US" dirty="0"/>
              <a:t>, Shannon P Quinn</a:t>
            </a:r>
          </a:p>
        </p:txBody>
      </p:sp>
    </p:spTree>
    <p:extLst>
      <p:ext uri="{BB962C8B-B14F-4D97-AF65-F5344CB8AC3E}">
        <p14:creationId xmlns:p14="http://schemas.microsoft.com/office/powerpoint/2010/main" val="107369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8243-8E40-493A-A968-E04E8D54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48B4-F422-4C9A-8DE3-F6BC2FE2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Here is a link to the paper in the proceedings of SciPy: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http://conference.scipy.org/proceedings/scipy2018/Andrew_Durden.html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D05C-E7F1-44F5-8F79-A2ECBA31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51D8-49C1-4B81-A244-BBD2DD7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6662057" cy="4202663"/>
          </a:xfrm>
        </p:spPr>
        <p:txBody>
          <a:bodyPr/>
          <a:lstStyle/>
          <a:p>
            <a:r>
              <a:rPr lang="en-US" dirty="0"/>
              <a:t>Microscopy has lead to widespread biomedical image data</a:t>
            </a:r>
          </a:p>
          <a:p>
            <a:r>
              <a:rPr lang="en-US" dirty="0"/>
              <a:t>Many techniques have arisen to segment, track, and quantify this new data</a:t>
            </a:r>
          </a:p>
          <a:p>
            <a:r>
              <a:rPr lang="en-US" dirty="0"/>
              <a:t>These advances are too heavily focused on ‘solid’ structures like nuclei, or cell bodies</a:t>
            </a:r>
          </a:p>
          <a:p>
            <a:r>
              <a:rPr lang="en-US" dirty="0"/>
              <a:t>We aim to fill the gap in software focused on diffuse patterns induced by mitochondria or actin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47FA3-6255-4514-B313-830802B16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63" t="7705" r="736" b="7093"/>
          <a:stretch/>
        </p:blipFill>
        <p:spPr>
          <a:xfrm>
            <a:off x="8220724" y="1068190"/>
            <a:ext cx="3334290" cy="2505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4424E-D09A-469D-BB79-2A98CA1F2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92"/>
          <a:stretch/>
        </p:blipFill>
        <p:spPr>
          <a:xfrm>
            <a:off x="8220725" y="3801531"/>
            <a:ext cx="3334290" cy="27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83A-FEA9-48D8-9C21-2D20547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E1589-5196-41FC-B722-8EBEF0B9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184" y="685800"/>
            <a:ext cx="3642444" cy="530079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1D6E6D-2597-4351-822A-437844E4F1CC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6447453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aim to autonomously segment each cell</a:t>
            </a:r>
          </a:p>
          <a:p>
            <a:r>
              <a:rPr lang="en-US" dirty="0"/>
              <a:t>We apply a Gaussian Mixture Model to determine nodes of our network analogue</a:t>
            </a:r>
          </a:p>
          <a:p>
            <a:r>
              <a:rPr lang="en-US" dirty="0"/>
              <a:t>With nodes determined we apply a pseudo-distance metric to create an affinity matrix for the network</a:t>
            </a:r>
          </a:p>
          <a:p>
            <a:r>
              <a:rPr lang="en-US" dirty="0"/>
              <a:t>At which point we use network metrics to quantify the behavior of each protein 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7A5A-7EDE-481D-A455-A6105CAB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Behavior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8C067-EAAE-4492-94E1-E535CF682C34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4724400" cy="427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data consists of three categories</a:t>
            </a:r>
          </a:p>
          <a:p>
            <a:r>
              <a:rPr lang="en-US" dirty="0"/>
              <a:t>Wild Type: the natural topology of the protein structure</a:t>
            </a:r>
          </a:p>
          <a:p>
            <a:r>
              <a:rPr lang="en-US" dirty="0"/>
              <a:t>Fragmented: isolated high concentration areas induced by LLO</a:t>
            </a:r>
          </a:p>
          <a:p>
            <a:r>
              <a:rPr lang="en-US" dirty="0"/>
              <a:t>Hyperfused: a stringy fused together form of the wild type topology induced by mdivi-1</a:t>
            </a:r>
          </a:p>
          <a:p>
            <a:r>
              <a:rPr lang="en-US" dirty="0"/>
              <a:t>These are the categories on which we condition our network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E3BB8-97DC-4E3E-BDA6-3D9B68ED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09" y="1638300"/>
            <a:ext cx="5615991" cy="42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897-B02F-4466-A85C-6D85156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1256D1-C77D-4011-8829-E87FFBEDE3AA}"/>
              </a:ext>
            </a:extLst>
          </p:cNvPr>
          <p:cNvSpPr txBox="1">
            <a:spLocks/>
          </p:cNvSpPr>
          <p:nvPr/>
        </p:nvSpPr>
        <p:spPr>
          <a:xfrm>
            <a:off x="1371600" y="1638299"/>
            <a:ext cx="4724400" cy="491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avoid bias we separate each cell</a:t>
            </a:r>
          </a:p>
          <a:p>
            <a:r>
              <a:rPr lang="en-US" dirty="0"/>
              <a:t>Due to the diffuse structure and tight region boundaries we primed the segmentation process with hand drawn masks</a:t>
            </a:r>
          </a:p>
          <a:p>
            <a:r>
              <a:rPr lang="en-US" dirty="0"/>
              <a:t>Using a iterative process of dilation and erosion of each mask we deform each mask to follow each cells morphological changes</a:t>
            </a:r>
          </a:p>
          <a:p>
            <a:r>
              <a:rPr lang="en-US" dirty="0"/>
              <a:t>This process outputs cell masks for each frame which allow us to pull out a single cell for network fitting.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37A54-95A1-45F3-BCAE-3A0FCBC3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8" y="1265800"/>
            <a:ext cx="5340353" cy="47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2B9-359D-49BD-AE59-3CFF2FF3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D6E393-58B6-4900-B147-671AF6F81176}"/>
              </a:ext>
            </a:extLst>
          </p:cNvPr>
          <p:cNvSpPr txBox="1">
            <a:spLocks/>
          </p:cNvSpPr>
          <p:nvPr/>
        </p:nvSpPr>
        <p:spPr>
          <a:xfrm>
            <a:off x="1371600" y="1638299"/>
            <a:ext cx="4724400" cy="466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Finds nodes to characterize the locale of mitochondria within the structure</a:t>
            </a:r>
          </a:p>
          <a:p>
            <a:r>
              <a:rPr lang="en-US" dirty="0"/>
              <a:t>We determine the number of nodes by counting local maxima of the image</a:t>
            </a:r>
          </a:p>
          <a:p>
            <a:r>
              <a:rPr lang="en-US" dirty="0"/>
              <a:t>We convert each cell to a discrete probability distribution</a:t>
            </a:r>
          </a:p>
          <a:p>
            <a:r>
              <a:rPr lang="en-US" dirty="0"/>
              <a:t>We then fit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Gaussian Mixture Model to our image</a:t>
            </a:r>
          </a:p>
          <a:p>
            <a:r>
              <a:rPr lang="en-US" dirty="0"/>
              <a:t>Each component becomes a node</a:t>
            </a:r>
          </a:p>
          <a:p>
            <a:r>
              <a:rPr lang="en-US" dirty="0"/>
              <a:t>Each frame is then fit by the GMM using the previous frame’s model parameters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600DB-5BE6-4DE0-BA4C-B2B01F7F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29" y="339846"/>
            <a:ext cx="4364922" cy="2757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B5F4B-ADCA-49C6-8065-4D8BB4EA1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38"/>
          <a:stretch/>
        </p:blipFill>
        <p:spPr>
          <a:xfrm>
            <a:off x="6842024" y="3499818"/>
            <a:ext cx="4130776" cy="27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4027-3EE2-4460-A607-71FA9E20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B8031F-5168-4BF5-96C1-82736B3FADC9}"/>
              </a:ext>
            </a:extLst>
          </p:cNvPr>
          <p:cNvSpPr txBox="1">
            <a:spLocks/>
          </p:cNvSpPr>
          <p:nvPr/>
        </p:nvSpPr>
        <p:spPr>
          <a:xfrm>
            <a:off x="1371600" y="1517002"/>
            <a:ext cx="5868955" cy="5257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Early distance based metrics</a:t>
            </a:r>
          </a:p>
          <a:p>
            <a:pPr lvl="1"/>
            <a:r>
              <a:rPr lang="en-US" dirty="0"/>
              <a:t>Simple and quick</a:t>
            </a:r>
          </a:p>
          <a:p>
            <a:pPr lvl="1"/>
            <a:r>
              <a:rPr lang="en-US" dirty="0"/>
              <a:t>Doesn’t account for variance</a:t>
            </a:r>
          </a:p>
          <a:p>
            <a:r>
              <a:rPr lang="en-US" dirty="0"/>
              <a:t>Probability Based Metric</a:t>
            </a:r>
          </a:p>
          <a:p>
            <a:pPr lvl="1"/>
            <a:r>
              <a:rPr lang="en-US" dirty="0"/>
              <a:t>A -&gt; B = A(μ(B))</a:t>
            </a:r>
          </a:p>
          <a:p>
            <a:pPr lvl="1"/>
            <a:r>
              <a:rPr lang="en-US" dirty="0"/>
              <a:t>Accounts for variance</a:t>
            </a:r>
          </a:p>
          <a:p>
            <a:pPr lvl="1"/>
            <a:r>
              <a:rPr lang="en-US" dirty="0" err="1"/>
              <a:t>assymetric</a:t>
            </a:r>
            <a:endParaRPr lang="en-US" dirty="0"/>
          </a:p>
          <a:p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  <a:p>
            <a:pPr lvl="1"/>
            <a:r>
              <a:rPr lang="en-US" dirty="0" err="1"/>
              <a:t>Psuedo</a:t>
            </a:r>
            <a:r>
              <a:rPr lang="en-US" dirty="0"/>
              <a:t>-distance metric for probability distributions</a:t>
            </a:r>
          </a:p>
          <a:p>
            <a:pPr lvl="1"/>
            <a:r>
              <a:rPr lang="en-US" dirty="0" err="1"/>
              <a:t>assymetric</a:t>
            </a:r>
            <a:endParaRPr lang="en-US" dirty="0"/>
          </a:p>
          <a:p>
            <a:r>
              <a:rPr lang="en-US" dirty="0"/>
              <a:t>Jensen-Shannon Divergence</a:t>
            </a:r>
          </a:p>
          <a:p>
            <a:pPr lvl="1"/>
            <a:r>
              <a:rPr lang="en-US" dirty="0"/>
              <a:t>Based on KL Divergence</a:t>
            </a:r>
          </a:p>
          <a:p>
            <a:pPr lvl="1"/>
            <a:r>
              <a:rPr lang="en-US" dirty="0"/>
              <a:t>symmetric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A9CAB-FD78-429C-988C-7F94DE42F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45"/>
          <a:stretch/>
        </p:blipFill>
        <p:spPr>
          <a:xfrm>
            <a:off x="8304245" y="3570632"/>
            <a:ext cx="2049199" cy="2743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4EA8F-BB6B-4873-8F5E-5874FF1E3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0"/>
          <a:stretch/>
        </p:blipFill>
        <p:spPr>
          <a:xfrm>
            <a:off x="7403351" y="827432"/>
            <a:ext cx="3886690" cy="26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5DB8-7D50-42B4-8D57-FE3A84AE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A616-48B0-42CF-AAF4-26946A1C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6811347" cy="3581400"/>
          </a:xfrm>
        </p:spPr>
        <p:txBody>
          <a:bodyPr/>
          <a:lstStyle/>
          <a:p>
            <a:r>
              <a:rPr lang="en-US" dirty="0"/>
              <a:t>Connectivity Based</a:t>
            </a:r>
          </a:p>
          <a:p>
            <a:pPr lvl="1"/>
            <a:r>
              <a:rPr lang="en-US" dirty="0"/>
              <a:t>Look at the number and weight of connections in the network</a:t>
            </a:r>
          </a:p>
          <a:p>
            <a:r>
              <a:rPr lang="en-US" dirty="0"/>
              <a:t>Eigen decomposition</a:t>
            </a:r>
          </a:p>
          <a:p>
            <a:pPr lvl="1"/>
            <a:r>
              <a:rPr lang="en-US" dirty="0"/>
              <a:t>Look at the eigenvalues of each eigenvector over time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Spectral Clustering</a:t>
            </a:r>
          </a:p>
          <a:p>
            <a:pPr lvl="1"/>
            <a:r>
              <a:rPr lang="en-US" dirty="0"/>
              <a:t>PageRank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C4258-C1FC-41FE-8EF6-2D46B098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67" y="970384"/>
            <a:ext cx="3411660" cy="2249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A8840-51ED-498A-8FB6-9FB317C7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6" y="3852307"/>
            <a:ext cx="5334222" cy="27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927-F1FC-4936-A019-3AF06DD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6414-982B-429B-8800-464FF179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6196519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able to infer some biological behaviors from properties of our network analogues</a:t>
            </a:r>
          </a:p>
          <a:p>
            <a:r>
              <a:rPr lang="en-US" dirty="0"/>
              <a:t>We intend to have a fully autonomous segmentation step</a:t>
            </a:r>
          </a:p>
          <a:p>
            <a:pPr lvl="1"/>
            <a:r>
              <a:rPr lang="en-US" dirty="0"/>
              <a:t>Powered by a Dense FCN</a:t>
            </a:r>
          </a:p>
          <a:p>
            <a:r>
              <a:rPr lang="en-US" dirty="0"/>
              <a:t>We are looking into the pros and cons of each affinity function</a:t>
            </a:r>
          </a:p>
          <a:p>
            <a:r>
              <a:rPr lang="en-US" dirty="0"/>
              <a:t>We are continuing forward with new forms of Network Analysis</a:t>
            </a:r>
          </a:p>
          <a:p>
            <a:r>
              <a:rPr lang="en-US" dirty="0"/>
              <a:t>We are working to implement our own Gaussian Mixture Model for Node determination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C343-36E6-41EB-887B-D7D7A27E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5" t="27702" r="40159" b="3581"/>
          <a:stretch/>
        </p:blipFill>
        <p:spPr>
          <a:xfrm>
            <a:off x="7733489" y="1428750"/>
            <a:ext cx="4202349" cy="27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79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269</TotalTime>
  <Words>536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Dynamic Social Network Modeling of Diffuse Subcellular Morphologies</vt:lpstr>
      <vt:lpstr>Background</vt:lpstr>
      <vt:lpstr>Pipeline</vt:lpstr>
      <vt:lpstr>Mitochondrial Behavior</vt:lpstr>
      <vt:lpstr>Segmentation</vt:lpstr>
      <vt:lpstr>Mixture Model</vt:lpstr>
      <vt:lpstr>Affinity Functions</vt:lpstr>
      <vt:lpstr>Network Analysis</vt:lpstr>
      <vt:lpstr>Conclusions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Social Network Modeling of Diffuse Subcellular Morphologies</dc:title>
  <dc:creator>Andrew  Durden</dc:creator>
  <cp:lastModifiedBy>Andrew  Durden</cp:lastModifiedBy>
  <cp:revision>16</cp:revision>
  <dcterms:created xsi:type="dcterms:W3CDTF">2018-09-17T14:56:32Z</dcterms:created>
  <dcterms:modified xsi:type="dcterms:W3CDTF">2018-09-17T19:26:02Z</dcterms:modified>
</cp:coreProperties>
</file>