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2" r:id="rId14"/>
    <p:sldId id="266" r:id="rId15"/>
    <p:sldId id="273" r:id="rId16"/>
    <p:sldId id="274" r:id="rId17"/>
    <p:sldId id="269" r:id="rId18"/>
    <p:sldId id="270" r:id="rId19"/>
    <p:sldId id="275" r:id="rId20"/>
    <p:sldId id="271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1"/>
    <p:restoredTop sz="94609"/>
  </p:normalViewPr>
  <p:slideViewPr>
    <p:cSldViewPr snapToGrid="0" snapToObjects="1">
      <p:cViewPr>
        <p:scale>
          <a:sx n="88" d="100"/>
          <a:sy n="88" d="100"/>
        </p:scale>
        <p:origin x="32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B8227-4C28-DA40-AFDD-E9F62BB9B8EC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B9982-7EB5-ED4F-A33A-86FCCC80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1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B9982-7EB5-ED4F-A33A-86FCCC8098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B9982-7EB5-ED4F-A33A-86FCCC8098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0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B9982-7EB5-ED4F-A33A-86FCCC8098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4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B9982-7EB5-ED4F-A33A-86FCCC8098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F6F-C1CC-F145-9998-AA713C7C9DE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C9C9-C178-5D4D-96CB-43114B87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F6F-C1CC-F145-9998-AA713C7C9DE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C9C9-C178-5D4D-96CB-43114B87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F6F-C1CC-F145-9998-AA713C7C9DE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C9C9-C178-5D4D-96CB-43114B87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F6F-C1CC-F145-9998-AA713C7C9DE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C9C9-C178-5D4D-96CB-43114B87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F6F-C1CC-F145-9998-AA713C7C9DE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C9C9-C178-5D4D-96CB-43114B87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F6F-C1CC-F145-9998-AA713C7C9DE8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C9C9-C178-5D4D-96CB-43114B87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F6F-C1CC-F145-9998-AA713C7C9DE8}" type="datetimeFigureOut">
              <a:rPr lang="en-US" smtClean="0"/>
              <a:t>3/4/19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C9C9-C178-5D4D-96CB-43114B87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F6F-C1CC-F145-9998-AA713C7C9DE8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C9C9-C178-5D4D-96CB-43114B87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F6F-C1CC-F145-9998-AA713C7C9DE8}" type="datetimeFigureOut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C9C9-C178-5D4D-96CB-43114B87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F6F-C1CC-F145-9998-AA713C7C9DE8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C9C9-C178-5D4D-96CB-43114B87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6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F6F-C1CC-F145-9998-AA713C7C9DE8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C9C9-C178-5D4D-96CB-43114B87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17F6F-C1CC-F145-9998-AA713C7C9DE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AC9C9-C178-5D4D-96CB-43114B87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9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9018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Learning </a:t>
            </a:r>
            <a:r>
              <a:rPr lang="en-US" sz="4000" dirty="0" smtClean="0"/>
              <a:t>Long Term Dependencies via </a:t>
            </a:r>
            <a:br>
              <a:rPr lang="en-US" sz="4000" dirty="0" smtClean="0"/>
            </a:br>
            <a:r>
              <a:rPr lang="en-US" sz="4000" dirty="0" smtClean="0"/>
              <a:t>Fourier Recurrent Units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(The Statistical Recurrent Unit)</a:t>
            </a:r>
            <a:endParaRPr lang="en-US" sz="3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3803" y="5119042"/>
            <a:ext cx="174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Weiwen Xu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710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Statistical Recurrent Unit (SRU)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690688"/>
            <a:ext cx="7645400" cy="49149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11757" y="3963472"/>
            <a:ext cx="2476970" cy="369332"/>
            <a:chOff x="1426814" y="4876800"/>
            <a:chExt cx="2476970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426814" y="4876800"/>
              <a:ext cx="1574293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mtClean="0"/>
                <a:t>Current input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3001107" y="5061466"/>
              <a:ext cx="90267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180856" y="2273081"/>
            <a:ext cx="3217722" cy="646331"/>
            <a:chOff x="1647354" y="4353533"/>
            <a:chExt cx="3217722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1647354" y="4353533"/>
              <a:ext cx="2160446" cy="64633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Summary of previous multi-scaled EMA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07800" y="4676699"/>
              <a:ext cx="1057276" cy="22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06017" y="5658367"/>
            <a:ext cx="2992561" cy="369332"/>
            <a:chOff x="1872515" y="4494320"/>
            <a:chExt cx="2992561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872515" y="4494320"/>
              <a:ext cx="1982177" cy="36933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Recurrent statistics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854692" y="4678986"/>
              <a:ext cx="1010384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892294" y="2646919"/>
            <a:ext cx="1837574" cy="893450"/>
            <a:chOff x="161157" y="5367104"/>
            <a:chExt cx="1837574" cy="893450"/>
          </a:xfrm>
        </p:grpSpPr>
        <p:sp>
          <p:nvSpPr>
            <p:cNvPr id="25" name="TextBox 24"/>
            <p:cNvSpPr txBox="1"/>
            <p:nvPr/>
          </p:nvSpPr>
          <p:spPr>
            <a:xfrm>
              <a:off x="161157" y="5367104"/>
              <a:ext cx="1837574" cy="36933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Multi-scaled EMA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5" idx="2"/>
            </p:cNvCxnSpPr>
            <p:nvPr/>
          </p:nvCxnSpPr>
          <p:spPr>
            <a:xfrm flipH="1">
              <a:off x="939294" y="5736436"/>
              <a:ext cx="140650" cy="52411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448800" y="3963472"/>
            <a:ext cx="2044193" cy="369332"/>
            <a:chOff x="956914" y="4876800"/>
            <a:chExt cx="2044193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1426814" y="4876800"/>
              <a:ext cx="1574293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  <p:cxnSp>
          <p:nvCxnSpPr>
            <p:cNvPr id="35" name="Straight Arrow Connector 34"/>
            <p:cNvCxnSpPr>
              <a:stCxn id="34" idx="1"/>
            </p:cNvCxnSpPr>
            <p:nvPr/>
          </p:nvCxnSpPr>
          <p:spPr>
            <a:xfrm flipH="1">
              <a:off x="956914" y="5061466"/>
              <a:ext cx="4699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36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Recurrent </a:t>
            </a:r>
            <a:r>
              <a:rPr lang="en-US" dirty="0" smtClean="0"/>
              <a:t>Unit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(Fourier analysis instead of EMA)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 the strong expressive power of Fourier basis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05019" y="4941899"/>
            <a:ext cx="64062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19" y="2914926"/>
            <a:ext cx="8472042" cy="257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Recurrent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28" y="2675989"/>
            <a:ext cx="3722272" cy="43791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28" y="3747746"/>
            <a:ext cx="8440105" cy="63588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974814" y="3820401"/>
            <a:ext cx="2395610" cy="1425019"/>
            <a:chOff x="3974814" y="3820401"/>
            <a:chExt cx="2395610" cy="142501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14" y="4914991"/>
              <a:ext cx="2395610" cy="330429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5072685" y="3820401"/>
              <a:ext cx="293793" cy="1094590"/>
              <a:chOff x="5072685" y="3820401"/>
              <a:chExt cx="293793" cy="109459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072685" y="3820401"/>
                <a:ext cx="293793" cy="293793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>
                <a:stCxn id="10" idx="4"/>
                <a:endCxn id="8" idx="0"/>
              </p:cNvCxnSpPr>
              <p:nvPr/>
            </p:nvCxnSpPr>
            <p:spPr>
              <a:xfrm flipH="1">
                <a:off x="5172619" y="4114194"/>
                <a:ext cx="46963" cy="800797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8279552" y="3820401"/>
            <a:ext cx="1027003" cy="1392934"/>
            <a:chOff x="8279552" y="3820401"/>
            <a:chExt cx="1027003" cy="13929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9552" y="4947075"/>
              <a:ext cx="1027003" cy="266260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8646158" y="3820401"/>
              <a:ext cx="293793" cy="293793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6" idx="4"/>
              <a:endCxn id="9" idx="0"/>
            </p:cNvCxnSpPr>
            <p:nvPr/>
          </p:nvCxnSpPr>
          <p:spPr>
            <a:xfrm flipH="1">
              <a:off x="8793054" y="4114194"/>
              <a:ext cx="1" cy="83288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38" y="5649185"/>
            <a:ext cx="1087219" cy="66085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80" y="652401"/>
            <a:ext cx="5553341" cy="169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dirty="0" smtClean="0"/>
              <a:t>Fourier Recurrent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 smtClean="0"/>
              <a:t>Fourier Expansion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35" y="3027172"/>
            <a:ext cx="6492330" cy="119735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290696" y="3913632"/>
            <a:ext cx="1898792" cy="1381679"/>
            <a:chOff x="2290696" y="3913632"/>
            <a:chExt cx="1898792" cy="1381679"/>
          </a:xfrm>
        </p:grpSpPr>
        <p:grpSp>
          <p:nvGrpSpPr>
            <p:cNvPr id="9" name="Group 8"/>
            <p:cNvGrpSpPr/>
            <p:nvPr/>
          </p:nvGrpSpPr>
          <p:grpSpPr>
            <a:xfrm>
              <a:off x="2849835" y="3913632"/>
              <a:ext cx="679749" cy="735348"/>
              <a:chOff x="2849835" y="3913632"/>
              <a:chExt cx="679749" cy="735348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849835" y="3913632"/>
                <a:ext cx="679749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endCxn id="10" idx="0"/>
              </p:cNvCxnSpPr>
              <p:nvPr/>
            </p:nvCxnSpPr>
            <p:spPr>
              <a:xfrm>
                <a:off x="3236976" y="3931920"/>
                <a:ext cx="3116" cy="71706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290696" y="4648980"/>
              <a:ext cx="1898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Target function (defined on [0,T])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41219" y="3913632"/>
            <a:ext cx="1664208" cy="1381679"/>
            <a:chOff x="2368296" y="3913632"/>
            <a:chExt cx="1664208" cy="1381679"/>
          </a:xfrm>
        </p:grpSpPr>
        <p:grpSp>
          <p:nvGrpSpPr>
            <p:cNvPr id="14" name="Group 13"/>
            <p:cNvGrpSpPr/>
            <p:nvPr/>
          </p:nvGrpSpPr>
          <p:grpSpPr>
            <a:xfrm>
              <a:off x="2923077" y="3913632"/>
              <a:ext cx="579210" cy="735348"/>
              <a:chOff x="2923077" y="3913632"/>
              <a:chExt cx="579210" cy="73534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923077" y="3913632"/>
                <a:ext cx="579210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200400" y="3913632"/>
                <a:ext cx="0" cy="73534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2368296" y="4648980"/>
              <a:ext cx="1664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Fourier coefficient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1786" y="4114800"/>
            <a:ext cx="2666955" cy="1104680"/>
            <a:chOff x="1844153" y="3913632"/>
            <a:chExt cx="2666955" cy="1104680"/>
          </a:xfrm>
        </p:grpSpPr>
        <p:grpSp>
          <p:nvGrpSpPr>
            <p:cNvPr id="20" name="Group 19"/>
            <p:cNvGrpSpPr/>
            <p:nvPr/>
          </p:nvGrpSpPr>
          <p:grpSpPr>
            <a:xfrm>
              <a:off x="1844153" y="3913632"/>
              <a:ext cx="2666955" cy="735348"/>
              <a:chOff x="1844153" y="3913632"/>
              <a:chExt cx="2666955" cy="735348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844153" y="3913632"/>
                <a:ext cx="266695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200400" y="3913632"/>
                <a:ext cx="0" cy="73534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368296" y="4648980"/>
              <a:ext cx="166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Fourier basis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492234" y="612407"/>
            <a:ext cx="3972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Utilize the strong expressive power </a:t>
            </a:r>
            <a:r>
              <a:rPr lang="en-US" sz="2400" smtClean="0"/>
              <a:t>of Fourier basis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9260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48" y="2855976"/>
            <a:ext cx="7711948" cy="2721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Recurrent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</a:t>
            </a:r>
            <a:r>
              <a:rPr lang="en-US" dirty="0" smtClean="0"/>
              <a:t>Discrete </a:t>
            </a:r>
            <a:r>
              <a:rPr lang="en-US" dirty="0" smtClean="0"/>
              <a:t>Fourier Transform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9" y="3170222"/>
            <a:ext cx="3457597" cy="395908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7754112" y="4471540"/>
            <a:ext cx="2104793" cy="928307"/>
            <a:chOff x="7900416" y="5248656"/>
            <a:chExt cx="2104793" cy="92830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900416" y="5248656"/>
              <a:ext cx="2104793" cy="92830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900416" y="5248656"/>
              <a:ext cx="2104793" cy="92830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599752" y="5707379"/>
            <a:ext cx="307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application, all targets are </a:t>
            </a:r>
            <a:r>
              <a:rPr lang="en-US" smtClean="0"/>
              <a:t>over the real domain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1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Recurrent Unit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76" y="1690688"/>
            <a:ext cx="7080845" cy="3393376"/>
          </a:xfrm>
        </p:spPr>
      </p:pic>
      <p:grpSp>
        <p:nvGrpSpPr>
          <p:cNvPr id="11" name="Group 10"/>
          <p:cNvGrpSpPr/>
          <p:nvPr/>
        </p:nvGrpSpPr>
        <p:grpSpPr>
          <a:xfrm>
            <a:off x="6876288" y="3714112"/>
            <a:ext cx="548640" cy="488380"/>
            <a:chOff x="6876288" y="3951856"/>
            <a:chExt cx="548640" cy="48838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876288" y="4089016"/>
              <a:ext cx="310896" cy="35122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184" y="3951856"/>
              <a:ext cx="237744" cy="27432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615" y="5480704"/>
            <a:ext cx="7426766" cy="100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613" y="5304382"/>
            <a:ext cx="7426766" cy="1006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Recurrent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853"/>
            <a:ext cx="10515600" cy="4351338"/>
          </a:xfrm>
        </p:spPr>
        <p:txBody>
          <a:bodyPr/>
          <a:lstStyle/>
          <a:p>
            <a:r>
              <a:rPr lang="en-US" dirty="0" smtClean="0"/>
              <a:t>Recall update rules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46" y="2879249"/>
            <a:ext cx="8440105" cy="635883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rot="5400000">
            <a:off x="6877149" y="325701"/>
            <a:ext cx="289453" cy="6588348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16050" y="2806428"/>
            <a:ext cx="193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 initialized frequencies</a:t>
            </a:r>
            <a:r>
              <a:rPr lang="en-US" dirty="0"/>
              <a:t> </a:t>
            </a:r>
            <a:r>
              <a:rPr lang="en-US" dirty="0" smtClean="0"/>
              <a:t>from {f</a:t>
            </a:r>
            <a:r>
              <a:rPr lang="en-US" baseline="-25000" dirty="0" smtClean="0"/>
              <a:t>1</a:t>
            </a:r>
            <a:r>
              <a:rPr lang="en-US" dirty="0" smtClean="0"/>
              <a:t>, f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}</a:t>
            </a:r>
          </a:p>
        </p:txBody>
      </p:sp>
      <p:sp>
        <p:nvSpPr>
          <p:cNvPr id="10" name="Right Brace 9"/>
          <p:cNvSpPr/>
          <p:nvPr/>
        </p:nvSpPr>
        <p:spPr>
          <a:xfrm rot="16200000">
            <a:off x="6089803" y="3492318"/>
            <a:ext cx="401818" cy="3400854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 rot="1610405">
            <a:off x="6593203" y="3791020"/>
            <a:ext cx="143800" cy="1296199"/>
          </a:xfrm>
          <a:prstGeom prst="up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724920" y="5653497"/>
            <a:ext cx="313061" cy="311692"/>
            <a:chOff x="8780083" y="5595155"/>
            <a:chExt cx="417460" cy="41563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8780083" y="5595163"/>
              <a:ext cx="417460" cy="41562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8780083" y="5595155"/>
              <a:ext cx="417453" cy="41563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642620" y="4668156"/>
            <a:ext cx="477656" cy="985341"/>
            <a:chOff x="2642620" y="4668156"/>
            <a:chExt cx="477656" cy="985341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881448" y="5113637"/>
              <a:ext cx="0" cy="5398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642620" y="4668156"/>
              <a:ext cx="477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t</a:t>
              </a:r>
              <a:endParaRPr lang="en-US" sz="2400"/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61" y="2048080"/>
            <a:ext cx="5971884" cy="7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Recurrent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with Residual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75" y="3217672"/>
            <a:ext cx="4593209" cy="622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538" y="4719986"/>
            <a:ext cx="3316438" cy="10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Experimental Results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3587644" cy="4712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Synthetic Polynomials (Reconstruct)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Results of polynomials with degree 5,10,15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5 “base” polynomials with degree 5/10/15 and add </a:t>
            </a:r>
            <a:r>
              <a:rPr lang="en-US" sz="2400" dirty="0"/>
              <a:t>noise to </a:t>
            </a:r>
            <a:r>
              <a:rPr lang="en-US" sz="2400" dirty="0" smtClean="0"/>
              <a:t>amplitude and bias </a:t>
            </a:r>
          </a:p>
          <a:p>
            <a:pPr marL="0" indent="0">
              <a:buNone/>
            </a:pPr>
            <a:r>
              <a:rPr lang="en-US" sz="2400" dirty="0" smtClean="0"/>
              <a:t>Populated to 4000 (3200 as training, 800 as testing)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44" y="365125"/>
            <a:ext cx="7766156" cy="60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0"/>
            <a:ext cx="7285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8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Recurrent Unit (SRU)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Ungated recurrent unit</a:t>
            </a:r>
          </a:p>
          <a:p>
            <a:r>
              <a:rPr lang="en-US" dirty="0" smtClean="0"/>
              <a:t>Maintain long term sequential dependencies through summary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9"/>
            <a:ext cx="3587644" cy="431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Pixel-MNIST (Classification)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Image flatten into a sequence with length of 784 -&gt;  classify into 10 categories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f </a:t>
            </a:r>
            <a:r>
              <a:rPr lang="en-US" sz="2400" dirty="0" smtClean="0"/>
              <a:t>are uniformly sampled in log space (0,784)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22" y="2344852"/>
            <a:ext cx="5943600" cy="3009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29422" y="5529943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 epochs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243931"/>
            <a:ext cx="8631868" cy="62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886"/>
            <a:ext cx="7335690" cy="5196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531" y="3446236"/>
            <a:ext cx="5147469" cy="11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3958415"/>
            <a:ext cx="4321501" cy="2282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9"/>
            <a:ext cx="3587644" cy="431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IMDB Dataset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(Classification)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Truncate all sequences to 300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19" y="1277257"/>
            <a:ext cx="7803581" cy="55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It’s used to summarize a set of observations in order to communicate the largest amount of information </a:t>
            </a:r>
            <a:r>
              <a:rPr lang="en-US" sz="2800" smtClean="0"/>
              <a:t>as possible</a:t>
            </a:r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838200" y="2898165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Location: Mean 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Spread: </a:t>
            </a:r>
            <a:r>
              <a:rPr lang="en-US" sz="2800" dirty="0" err="1" smtClean="0"/>
              <a:t>std</a:t>
            </a:r>
            <a:r>
              <a:rPr lang="en-US" sz="2800" dirty="0" smtClean="0"/>
              <a:t>, variance 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Shape: skewness 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Dependency: correlation coefficient 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191199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SRU learns long term dependencies in data by keeping moving averages of statistics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571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oving Averages?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statistics, moving average is a calculation to analyze data points by creating a series of averages of different subsets of the full data set. (also called moving mean)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016251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time series data, imagine a window of defined size, calculate mean of the current window, shift forward, repeat.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734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oving Averages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48" y="1139483"/>
            <a:ext cx="7321952" cy="5366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780" y="1993203"/>
            <a:ext cx="46622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000" dirty="0" smtClean="0"/>
              <a:t>MA lag current price action (because based on past </a:t>
            </a:r>
            <a:r>
              <a:rPr lang="en-US" sz="2000" dirty="0" smtClean="0"/>
              <a:t>prices)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smtClean="0"/>
              <a:t>Longer </a:t>
            </a:r>
            <a:r>
              <a:rPr lang="en-US" sz="2000" dirty="0" smtClean="0"/>
              <a:t>time period → greater lag</a:t>
            </a:r>
          </a:p>
          <a:p>
            <a:pPr marL="457200" indent="-457200">
              <a:buFont typeface="Arial" charset="0"/>
              <a:buChar char="•"/>
            </a:pPr>
            <a:endParaRPr lang="en-US" sz="20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/>
              <a:t>Shorter MA → short-term trend</a:t>
            </a:r>
          </a:p>
          <a:p>
            <a:r>
              <a:rPr lang="en-US" sz="2000" dirty="0" smtClean="0"/>
              <a:t>        Longer MA → long-term trend</a:t>
            </a:r>
          </a:p>
          <a:p>
            <a:pPr marL="457200" indent="-457200">
              <a:buFont typeface="Arial" charset="0"/>
              <a:buChar char="•"/>
            </a:pPr>
            <a:endParaRPr lang="en-US" sz="20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/>
              <a:t>Rising MA → uptrend</a:t>
            </a:r>
          </a:p>
          <a:p>
            <a:r>
              <a:rPr lang="en-US" sz="2000" dirty="0" smtClean="0"/>
              <a:t>        Declining MA → downtrend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Short-term MA across above long-term</a:t>
            </a:r>
          </a:p>
          <a:p>
            <a:r>
              <a:rPr lang="en-US" sz="2000" dirty="0" smtClean="0"/>
              <a:t>      → upward momentum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Long-term MA across above short-term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→ downward momentum</a:t>
            </a:r>
          </a:p>
          <a:p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70048" y="6520436"/>
            <a:ext cx="732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Ref: https://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en.wikipedia.org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/wiki/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Moving_average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#/media/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File:MovingAverage.GIF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Moving </a:t>
            </a:r>
            <a:r>
              <a:rPr lang="en-US" dirty="0"/>
              <a:t>A</a:t>
            </a:r>
            <a:r>
              <a:rPr lang="en-US" dirty="0" smtClean="0"/>
              <a:t>verage (SMA)</a:t>
            </a:r>
          </a:p>
          <a:p>
            <a:r>
              <a:rPr lang="en-US" dirty="0" smtClean="0"/>
              <a:t>Cumulative Moving Average (CMA)</a:t>
            </a:r>
          </a:p>
          <a:p>
            <a:r>
              <a:rPr lang="en-US" dirty="0" smtClean="0"/>
              <a:t>Weighted Moving Average (WMA)</a:t>
            </a:r>
          </a:p>
          <a:p>
            <a:r>
              <a:rPr lang="en-US" dirty="0" smtClean="0"/>
              <a:t>Exponential Moving Average (EMA)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43" y="4270912"/>
            <a:ext cx="4532729" cy="963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1015" y="4270912"/>
            <a:ext cx="2824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α represents the degree of weighting decrease (higher α discounts older observation faster)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99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Recurrent Unit (SRU)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Consider: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Compute a vector of statistics </a:t>
            </a:r>
            <a:r>
              <a:rPr lang="en-US" dirty="0" err="1" smtClean="0"/>
              <a:t>ɸ</a:t>
            </a:r>
            <a:r>
              <a:rPr lang="en-US" dirty="0" smtClean="0"/>
              <a:t>(x</a:t>
            </a:r>
            <a:r>
              <a:rPr lang="en-US" baseline="-25000" dirty="0" smtClean="0"/>
              <a:t>i</a:t>
            </a:r>
            <a:r>
              <a:rPr lang="en-US" dirty="0" smtClean="0"/>
              <a:t>) for each data point x</a:t>
            </a:r>
            <a:r>
              <a:rPr lang="en-US" baseline="-25000" dirty="0" smtClean="0"/>
              <a:t>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Calculate average of these vectors as summary statistics of the sequence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-&gt; This approach treats the sequence as a set of </a:t>
            </a:r>
            <a:r>
              <a:rPr lang="en-US" dirty="0" err="1" smtClean="0"/>
              <a:t>i.i.d</a:t>
            </a:r>
            <a:r>
              <a:rPr lang="en-US" dirty="0" smtClean="0"/>
              <a:t>. points drawn from some distribution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(Lose temporal information!)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SRU Approach: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Provide temporal information whilst still utilizing averages through </a:t>
            </a:r>
            <a:r>
              <a:rPr lang="en-US" b="1" dirty="0" smtClean="0"/>
              <a:t>recurrent statistics</a:t>
            </a:r>
            <a:r>
              <a:rPr lang="en-US" dirty="0" smtClean="0"/>
              <a:t> that also depend on the values of previous points.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Provide even more temporal information by considering </a:t>
            </a:r>
            <a:r>
              <a:rPr lang="en-US" b="1" dirty="0" smtClean="0"/>
              <a:t>summary statistics</a:t>
            </a:r>
            <a:r>
              <a:rPr lang="en-US" dirty="0" smtClean="0"/>
              <a:t> at multiple scales (different </a:t>
            </a:r>
            <a:r>
              <a:rPr lang="el-GR" dirty="0" smtClean="0"/>
              <a:t>α</a:t>
            </a:r>
            <a:r>
              <a:rPr lang="en-US" dirty="0" smtClean="0"/>
              <a:t> values in EMA)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Statistical Recurrent Unit (SRU)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106" y="4190850"/>
            <a:ext cx="6037527" cy="4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Recurrent Unit (SRU)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0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 put everything together as the Statistical Recurrent Unit: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26814" y="4481173"/>
            <a:ext cx="3833889" cy="764959"/>
            <a:chOff x="1426814" y="4481173"/>
            <a:chExt cx="3833889" cy="764959"/>
          </a:xfrm>
        </p:grpSpPr>
        <p:sp>
          <p:nvSpPr>
            <p:cNvPr id="7" name="TextBox 6"/>
            <p:cNvSpPr txBox="1"/>
            <p:nvPr/>
          </p:nvSpPr>
          <p:spPr>
            <a:xfrm>
              <a:off x="1426814" y="4876800"/>
              <a:ext cx="1837574" cy="36933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Multi-scaled EMA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  <a:endCxn id="11" idx="3"/>
            </p:cNvCxnSpPr>
            <p:nvPr/>
          </p:nvCxnSpPr>
          <p:spPr>
            <a:xfrm flipV="1">
              <a:off x="3264388" y="4818862"/>
              <a:ext cx="1658626" cy="24260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865076" y="4481173"/>
              <a:ext cx="395627" cy="39562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99" y="3208948"/>
            <a:ext cx="8322580" cy="221566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66301" y="3152949"/>
            <a:ext cx="3613349" cy="646331"/>
            <a:chOff x="1647354" y="4353533"/>
            <a:chExt cx="3613349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1647354" y="4353533"/>
              <a:ext cx="2160446" cy="64633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Summary of previous multi-scaled EMA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3"/>
              <a:endCxn id="22" idx="2"/>
            </p:cNvCxnSpPr>
            <p:nvPr/>
          </p:nvCxnSpPr>
          <p:spPr>
            <a:xfrm>
              <a:off x="3807800" y="4676699"/>
              <a:ext cx="1057276" cy="22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865076" y="4481173"/>
              <a:ext cx="395627" cy="39562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44570" y="3878466"/>
            <a:ext cx="3388188" cy="395627"/>
            <a:chOff x="1872515" y="4481173"/>
            <a:chExt cx="3388188" cy="395627"/>
          </a:xfrm>
        </p:grpSpPr>
        <p:sp>
          <p:nvSpPr>
            <p:cNvPr id="26" name="TextBox 25"/>
            <p:cNvSpPr txBox="1"/>
            <p:nvPr/>
          </p:nvSpPr>
          <p:spPr>
            <a:xfrm>
              <a:off x="1872515" y="4494320"/>
              <a:ext cx="1982177" cy="36933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Recurrent statistics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26" idx="3"/>
              <a:endCxn id="28" idx="2"/>
            </p:cNvCxnSpPr>
            <p:nvPr/>
          </p:nvCxnSpPr>
          <p:spPr>
            <a:xfrm>
              <a:off x="3854692" y="4678986"/>
              <a:ext cx="1010384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865076" y="4481173"/>
              <a:ext cx="395627" cy="39562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8" y="3942929"/>
            <a:ext cx="1866900" cy="2667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51" y="5379738"/>
            <a:ext cx="2552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5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6867</TotalTime>
  <Words>569</Words>
  <Application>Microsoft Macintosh PowerPoint</Application>
  <PresentationFormat>Widescreen</PresentationFormat>
  <Paragraphs>106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Mangal</vt:lpstr>
      <vt:lpstr>Arial</vt:lpstr>
      <vt:lpstr>Office Theme</vt:lpstr>
      <vt:lpstr>Learning Long Term Dependencies via  Fourier Recurrent Units</vt:lpstr>
      <vt:lpstr>Statistical Recurrent Unit (SRU)</vt:lpstr>
      <vt:lpstr>Summary Statistics?</vt:lpstr>
      <vt:lpstr>Moving Averages?</vt:lpstr>
      <vt:lpstr>Moving Averages</vt:lpstr>
      <vt:lpstr>Moving Averages</vt:lpstr>
      <vt:lpstr>Statistical Recurrent Unit (SRU)</vt:lpstr>
      <vt:lpstr>Statistical Recurrent Unit (SRU)</vt:lpstr>
      <vt:lpstr>Statistical Recurrent Unit (SRU)</vt:lpstr>
      <vt:lpstr>Statistical Recurrent Unit (SRU)</vt:lpstr>
      <vt:lpstr>Fourier Recurrent Unit (Fourier analysis instead of EMA)</vt:lpstr>
      <vt:lpstr>Fourier Recurrent Unit</vt:lpstr>
      <vt:lpstr>Fourier Recurrent Unit</vt:lpstr>
      <vt:lpstr>Fourier Recurrent Unit</vt:lpstr>
      <vt:lpstr>Fourier Recurrent Unit</vt:lpstr>
      <vt:lpstr>Fourier Recurrent Unit</vt:lpstr>
      <vt:lpstr>Fourier Recurrent Unit</vt:lpstr>
      <vt:lpstr>Experimental Results</vt:lpstr>
      <vt:lpstr>PowerPoint Presentation</vt:lpstr>
      <vt:lpstr>Experimental Results</vt:lpstr>
      <vt:lpstr>PowerPoint Presentation</vt:lpstr>
      <vt:lpstr>Experimental Results</vt:lpstr>
      <vt:lpstr>Experimental Results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Spring Quinn Research Group  Learning Long Term Dependencies via  Fourier Recurrent Units</dc:title>
  <dc:creator>Weiwen Xu</dc:creator>
  <cp:lastModifiedBy>Weiwen Xu</cp:lastModifiedBy>
  <cp:revision>265</cp:revision>
  <dcterms:created xsi:type="dcterms:W3CDTF">2019-02-28T16:41:49Z</dcterms:created>
  <dcterms:modified xsi:type="dcterms:W3CDTF">2019-03-06T07:26:13Z</dcterms:modified>
</cp:coreProperties>
</file>