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99" autoAdjust="0"/>
  </p:normalViewPr>
  <p:slideViewPr>
    <p:cSldViewPr snapToGrid="0">
      <p:cViewPr varScale="1">
        <p:scale>
          <a:sx n="14" d="100"/>
          <a:sy n="14" d="100"/>
        </p:scale>
        <p:origin x="1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41802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30839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408363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375466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A6A2F1-0A0D-4DF3-8C89-FE1F8A48782A}" type="datetimeFigureOut">
              <a:rPr lang="en-US" smtClean="0"/>
              <a:t>3/25/2017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61812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6A2F1-0A0D-4DF3-8C89-FE1F8A48782A}"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369091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6A2F1-0A0D-4DF3-8C89-FE1F8A48782A}" type="datetimeFigureOut">
              <a:rPr lang="en-US" smtClean="0"/>
              <a:t>3/25/2017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245924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6A2F1-0A0D-4DF3-8C89-FE1F8A48782A}" type="datetimeFigureOut">
              <a:rPr lang="en-US" smtClean="0"/>
              <a:t>3/25/2017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71507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6A2F1-0A0D-4DF3-8C89-FE1F8A48782A}" type="datetimeFigureOut">
              <a:rPr lang="en-US" smtClean="0"/>
              <a:t>3/25/2017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17863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FA6A2F1-0A0D-4DF3-8C89-FE1F8A48782A}"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6114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FA6A2F1-0A0D-4DF3-8C89-FE1F8A48782A}" type="datetimeFigureOut">
              <a:rPr lang="en-US" smtClean="0"/>
              <a:t>3/25/2017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84066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alpha val="5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FA6A2F1-0A0D-4DF3-8C89-FE1F8A48782A}" type="datetimeFigureOut">
              <a:rPr lang="en-US" smtClean="0"/>
              <a:t>3/25/2017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86B0909-C5F1-439C-A0D2-F18792BE60FA}" type="slidenum">
              <a:rPr lang="en-US" smtClean="0"/>
              <a:t>‹#›</a:t>
            </a:fld>
            <a:endParaRPr lang="en-US"/>
          </a:p>
        </p:txBody>
      </p:sp>
    </p:spTree>
    <p:extLst>
      <p:ext uri="{BB962C8B-B14F-4D97-AF65-F5344CB8AC3E}">
        <p14:creationId xmlns:p14="http://schemas.microsoft.com/office/powerpoint/2010/main" val="1741396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1720"/>
            <a:ext cx="43891200" cy="54864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61720"/>
            <a:ext cx="43891200" cy="5047536"/>
          </a:xfrm>
          <a:prstGeom prst="rect">
            <a:avLst/>
          </a:prstGeom>
          <a:noFill/>
        </p:spPr>
        <p:txBody>
          <a:bodyPr wrap="square" rtlCol="0">
            <a:spAutoFit/>
          </a:bodyPr>
          <a:lstStyle/>
          <a:p>
            <a:pPr algn="ctr">
              <a:lnSpc>
                <a:spcPct val="150000"/>
              </a:lnSpc>
            </a:pPr>
            <a:r>
              <a:rPr lang="en-US" sz="9200" b="1" dirty="0">
                <a:solidFill>
                  <a:schemeClr val="bg1">
                    <a:lumMod val="95000"/>
                  </a:schemeClr>
                </a:solidFill>
                <a:latin typeface="Arial" panose="020B0604020202020204" pitchFamily="34" charset="0"/>
                <a:cs typeface="Arial" panose="020B0604020202020204" pitchFamily="34" charset="0"/>
              </a:rPr>
              <a:t>Identification of Vaccine Misinformation Online</a:t>
            </a:r>
          </a:p>
          <a:p>
            <a:pPr algn="ctr"/>
            <a:r>
              <a:rPr lang="en-US" sz="4400" b="1" dirty="0">
                <a:solidFill>
                  <a:schemeClr val="bg1">
                    <a:lumMod val="95000"/>
                  </a:schemeClr>
                </a:solidFill>
                <a:latin typeface="Arial" panose="020B0604020202020204" pitchFamily="34" charset="0"/>
                <a:cs typeface="Arial" panose="020B0604020202020204" pitchFamily="34" charset="0"/>
              </a:rPr>
              <a:t>Jonathan Waring and Dr. Shannon Quinn</a:t>
            </a:r>
          </a:p>
          <a:p>
            <a:pPr algn="ctr"/>
            <a:r>
              <a:rPr lang="en-US" sz="4400" b="1" dirty="0">
                <a:solidFill>
                  <a:schemeClr val="bg1">
                    <a:lumMod val="95000"/>
                  </a:schemeClr>
                </a:solidFill>
                <a:latin typeface="Arial" panose="020B0604020202020204" pitchFamily="34" charset="0"/>
                <a:cs typeface="Arial" panose="020B0604020202020204" pitchFamily="34" charset="0"/>
              </a:rPr>
              <a:t>Department of Computer Science, Franklin College of Arts and Sciences, University of Georgia, Athens, 30602 GA</a:t>
            </a:r>
          </a:p>
          <a:p>
            <a:pPr algn="ctr"/>
            <a:endParaRPr lang="en-US" sz="4400" b="1" dirty="0">
              <a:solidFill>
                <a:schemeClr val="bg1">
                  <a:lumMod val="95000"/>
                </a:schemeClr>
              </a:solidFill>
              <a:latin typeface="Arial" panose="020B0604020202020204" pitchFamily="34" charset="0"/>
              <a:cs typeface="Arial" panose="020B0604020202020204" pitchFamily="34" charset="0"/>
            </a:endParaRPr>
          </a:p>
          <a:p>
            <a:pPr algn="ctr"/>
            <a:endParaRPr lang="en-US" sz="4400" dirty="0">
              <a:solidFill>
                <a:schemeClr val="bg1">
                  <a:lumMod val="95000"/>
                </a:schemeClr>
              </a:solidFill>
              <a:latin typeface="Arial" panose="020B0604020202020204" pitchFamily="34" charset="0"/>
              <a:cs typeface="Arial" panose="020B0604020202020204" pitchFamily="34" charset="0"/>
            </a:endParaRPr>
          </a:p>
        </p:txBody>
      </p:sp>
      <p:pic>
        <p:nvPicPr>
          <p:cNvPr id="1026" name="Picture 2" descr="Image result for university of georgi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0794"/>
            <a:ext cx="6304547" cy="63045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120" y="6304547"/>
            <a:ext cx="13414248" cy="25603200"/>
          </a:xfrm>
          <a:prstGeom prst="rect">
            <a:avLst/>
          </a:prstGeom>
          <a:solidFill>
            <a:schemeClr val="bg1"/>
          </a:solidFill>
          <a:ln>
            <a:noFill/>
          </a:ln>
        </p:spPr>
        <p:txBody>
          <a:bodyPr wrap="square" rtlCol="0">
            <a:spAutoFit/>
          </a:bodyPr>
          <a:lstStyle/>
          <a:p>
            <a:endParaRPr lang="en-US" dirty="0"/>
          </a:p>
        </p:txBody>
      </p:sp>
      <p:sp>
        <p:nvSpPr>
          <p:cNvPr id="9" name="TextBox 8"/>
          <p:cNvSpPr txBox="1"/>
          <p:nvPr/>
        </p:nvSpPr>
        <p:spPr>
          <a:xfrm>
            <a:off x="15261336" y="6304547"/>
            <a:ext cx="13414248" cy="25603200"/>
          </a:xfrm>
          <a:prstGeom prst="rect">
            <a:avLst/>
          </a:prstGeom>
          <a:solidFill>
            <a:schemeClr val="bg1"/>
          </a:solidFill>
          <a:ln>
            <a:noFill/>
          </a:ln>
        </p:spPr>
        <p:txBody>
          <a:bodyPr wrap="square" rtlCol="0">
            <a:spAutoFit/>
          </a:bodyPr>
          <a:lstStyle/>
          <a:p>
            <a:endParaRPr lang="en-US" dirty="0"/>
          </a:p>
        </p:txBody>
      </p:sp>
      <p:sp>
        <p:nvSpPr>
          <p:cNvPr id="10" name="TextBox 9"/>
          <p:cNvSpPr txBox="1"/>
          <p:nvPr/>
        </p:nvSpPr>
        <p:spPr>
          <a:xfrm>
            <a:off x="29562552" y="6304547"/>
            <a:ext cx="13414248" cy="25603200"/>
          </a:xfrm>
          <a:prstGeom prst="rect">
            <a:avLst/>
          </a:prstGeom>
          <a:solidFill>
            <a:schemeClr val="bg1"/>
          </a:solidFill>
          <a:ln>
            <a:noFill/>
          </a:ln>
        </p:spPr>
        <p:txBody>
          <a:bodyPr wrap="square" rtlCol="0">
            <a:spAutoFit/>
          </a:bodyPr>
          <a:lstStyle/>
          <a:p>
            <a:endParaRPr lang="en-US" dirty="0"/>
          </a:p>
        </p:txBody>
      </p:sp>
      <p:sp>
        <p:nvSpPr>
          <p:cNvPr id="12" name="Rectangle 11"/>
          <p:cNvSpPr/>
          <p:nvPr/>
        </p:nvSpPr>
        <p:spPr>
          <a:xfrm>
            <a:off x="960120" y="6304547"/>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57984" y="6757282"/>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Introduction</a:t>
            </a:r>
          </a:p>
        </p:txBody>
      </p:sp>
      <p:sp>
        <p:nvSpPr>
          <p:cNvPr id="14" name="TextBox 13"/>
          <p:cNvSpPr txBox="1"/>
          <p:nvPr/>
        </p:nvSpPr>
        <p:spPr>
          <a:xfrm>
            <a:off x="960120" y="8133347"/>
            <a:ext cx="13414248" cy="5262979"/>
          </a:xfrm>
          <a:prstGeom prst="rect">
            <a:avLst/>
          </a:prstGeom>
          <a:noFill/>
          <a:ln>
            <a:noFill/>
          </a:ln>
        </p:spPr>
        <p:txBody>
          <a:bodyPr wrap="square" rtlCol="0">
            <a:spAutoFit/>
          </a:bodyPr>
          <a:lstStyle/>
          <a:p>
            <a:r>
              <a:rPr lang="en-US" sz="2800" dirty="0">
                <a:latin typeface="Arial" panose="020B0604020202020204" pitchFamily="34" charset="0"/>
                <a:cs typeface="Arial" panose="020B0604020202020204" pitchFamily="34" charset="0"/>
              </a:rPr>
              <a:t>Vaccination provides the most effective method of preventing infectious diseases. While the effectiveness and safety of vaccines has been widely studied and verified, there is still opposition from the anti-vaccine movement. It has led to vaccine hesitancy, which is defined as a delay in acceptance or a refusal of vaccine services. It is an ever-growing and constantly changing problem that needs constant surveillance. The Internet plays a large role in disseminating vaccine misinformation to a large number of people, which contributes to the vaccine hesitancy problem. In order to combat the spread of misinformation online, it is important to first recognize true facts from false ones. In order to help solve this problem, we attempt to develop a machine learning strategy using natural language processing (NLP) that allows one to identify misinformation in vaccine-related webpages. </a:t>
            </a:r>
          </a:p>
        </p:txBody>
      </p:sp>
      <p:sp>
        <p:nvSpPr>
          <p:cNvPr id="16" name="Rectangle 15"/>
          <p:cNvSpPr/>
          <p:nvPr/>
        </p:nvSpPr>
        <p:spPr>
          <a:xfrm>
            <a:off x="29554471" y="23908397"/>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868230" y="24423859"/>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References</a:t>
            </a:r>
          </a:p>
        </p:txBody>
      </p:sp>
      <p:sp>
        <p:nvSpPr>
          <p:cNvPr id="15" name="TextBox 14"/>
          <p:cNvSpPr txBox="1"/>
          <p:nvPr/>
        </p:nvSpPr>
        <p:spPr>
          <a:xfrm>
            <a:off x="29554471" y="25803678"/>
            <a:ext cx="13414248" cy="2246769"/>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1. https://developers.google.com/custom-search/</a:t>
            </a:r>
          </a:p>
          <a:p>
            <a:r>
              <a:rPr lang="en-US" sz="2800" dirty="0">
                <a:latin typeface="Arial" panose="020B0604020202020204" pitchFamily="34" charset="0"/>
                <a:cs typeface="Arial" panose="020B0604020202020204" pitchFamily="34" charset="0"/>
              </a:rPr>
              <a:t>2. Xavier </a:t>
            </a:r>
            <a:r>
              <a:rPr lang="en-US" sz="2800" dirty="0" err="1">
                <a:latin typeface="Arial" panose="020B0604020202020204" pitchFamily="34" charset="0"/>
                <a:cs typeface="Arial" panose="020B0604020202020204" pitchFamily="34" charset="0"/>
              </a:rPr>
              <a:t>Grangier</a:t>
            </a:r>
            <a:r>
              <a:rPr lang="en-US" sz="2800" dirty="0">
                <a:latin typeface="Arial" panose="020B0604020202020204" pitchFamily="34" charset="0"/>
                <a:cs typeface="Arial" panose="020B0604020202020204" pitchFamily="34" charset="0"/>
              </a:rPr>
              <a:t>, python-goose, </a:t>
            </a:r>
            <a:r>
              <a:rPr lang="en-US" sz="2800" dirty="0" err="1">
                <a:latin typeface="Arial" panose="020B0604020202020204" pitchFamily="34" charset="0"/>
                <a:cs typeface="Arial" panose="020B0604020202020204" pitchFamily="34" charset="0"/>
              </a:rPr>
              <a:t>Github</a:t>
            </a:r>
            <a:r>
              <a:rPr lang="en-US" sz="2800" dirty="0">
                <a:latin typeface="Arial" panose="020B0604020202020204" pitchFamily="34" charset="0"/>
                <a:cs typeface="Arial" panose="020B0604020202020204" pitchFamily="34" charset="0"/>
              </a:rPr>
              <a:t> Repository, https://github.com/grangier/python-goose. </a:t>
            </a:r>
          </a:p>
          <a:p>
            <a:r>
              <a:rPr lang="en-US" sz="2800" dirty="0">
                <a:latin typeface="Arial" panose="020B0604020202020204" pitchFamily="34" charset="0"/>
                <a:cs typeface="Arial" panose="020B0604020202020204" pitchFamily="34" charset="0"/>
              </a:rPr>
              <a:t>3. Q. Le, T. </a:t>
            </a:r>
            <a:r>
              <a:rPr lang="en-US" sz="2800" dirty="0" err="1">
                <a:latin typeface="Arial" panose="020B0604020202020204" pitchFamily="34" charset="0"/>
                <a:cs typeface="Arial" panose="020B0604020202020204" pitchFamily="34" charset="0"/>
              </a:rPr>
              <a:t>Mikolov</a:t>
            </a:r>
            <a:r>
              <a:rPr lang="en-US" sz="2800" dirty="0">
                <a:latin typeface="Arial" panose="020B0604020202020204" pitchFamily="34" charset="0"/>
                <a:cs typeface="Arial" panose="020B0604020202020204" pitchFamily="34" charset="0"/>
              </a:rPr>
              <a:t>. 2014. Distributed </a:t>
            </a:r>
            <a:r>
              <a:rPr lang="en-US" sz="2800" dirty="0" err="1">
                <a:latin typeface="Arial" panose="020B0604020202020204" pitchFamily="34" charset="0"/>
                <a:cs typeface="Arial" panose="020B0604020202020204" pitchFamily="34" charset="0"/>
              </a:rPr>
              <a:t>Represenations</a:t>
            </a:r>
            <a:r>
              <a:rPr lang="en-US" sz="2800" dirty="0">
                <a:latin typeface="Arial" panose="020B0604020202020204" pitchFamily="34" charset="0"/>
                <a:cs typeface="Arial" panose="020B0604020202020204" pitchFamily="34" charset="0"/>
              </a:rPr>
              <a:t> of Sentences and Documents. </a:t>
            </a:r>
            <a:r>
              <a:rPr lang="en-US" sz="2800" i="1" dirty="0">
                <a:latin typeface="Arial" panose="020B0604020202020204" pitchFamily="34" charset="0"/>
                <a:cs typeface="Arial" panose="020B0604020202020204" pitchFamily="34" charset="0"/>
              </a:rPr>
              <a:t>In Proceedings of ICML 2014</a:t>
            </a:r>
            <a:r>
              <a:rPr lang="en-US" sz="2800" dirty="0">
                <a:latin typeface="Arial" panose="020B0604020202020204" pitchFamily="34" charset="0"/>
                <a:cs typeface="Arial" panose="020B0604020202020204" pitchFamily="34" charset="0"/>
              </a:rPr>
              <a:t>.</a:t>
            </a:r>
          </a:p>
        </p:txBody>
      </p:sp>
      <p:sp>
        <p:nvSpPr>
          <p:cNvPr id="19" name="Rectangle 18"/>
          <p:cNvSpPr/>
          <p:nvPr/>
        </p:nvSpPr>
        <p:spPr>
          <a:xfrm>
            <a:off x="960120" y="13382925"/>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157984" y="13835660"/>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Objective</a:t>
            </a:r>
          </a:p>
        </p:txBody>
      </p:sp>
      <p:sp>
        <p:nvSpPr>
          <p:cNvPr id="21" name="Rectangle 20"/>
          <p:cNvSpPr/>
          <p:nvPr/>
        </p:nvSpPr>
        <p:spPr>
          <a:xfrm>
            <a:off x="960120" y="16646635"/>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57985" y="17099370"/>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Methods</a:t>
            </a:r>
          </a:p>
        </p:txBody>
      </p:sp>
      <p:sp>
        <p:nvSpPr>
          <p:cNvPr id="23" name="Rectangle 22"/>
          <p:cNvSpPr/>
          <p:nvPr/>
        </p:nvSpPr>
        <p:spPr>
          <a:xfrm>
            <a:off x="15261336" y="11163661"/>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459200" y="11616396"/>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Results</a:t>
            </a:r>
          </a:p>
        </p:txBody>
      </p:sp>
      <p:sp>
        <p:nvSpPr>
          <p:cNvPr id="25" name="Rectangle 24"/>
          <p:cNvSpPr/>
          <p:nvPr/>
        </p:nvSpPr>
        <p:spPr>
          <a:xfrm>
            <a:off x="29554471" y="12186291"/>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675449" y="12639968"/>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Discussion</a:t>
            </a:r>
          </a:p>
        </p:txBody>
      </p:sp>
      <p:sp>
        <p:nvSpPr>
          <p:cNvPr id="28" name="Rectangle 27"/>
          <p:cNvSpPr/>
          <p:nvPr/>
        </p:nvSpPr>
        <p:spPr>
          <a:xfrm>
            <a:off x="29562552" y="20471413"/>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0849730" y="20922368"/>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Acknowledgements</a:t>
            </a:r>
          </a:p>
        </p:txBody>
      </p:sp>
      <p:sp>
        <p:nvSpPr>
          <p:cNvPr id="2" name="TextBox 1"/>
          <p:cNvSpPr txBox="1"/>
          <p:nvPr/>
        </p:nvSpPr>
        <p:spPr>
          <a:xfrm>
            <a:off x="923544" y="15243383"/>
            <a:ext cx="13414248" cy="1384995"/>
          </a:xfrm>
          <a:prstGeom prst="rect">
            <a:avLst/>
          </a:prstGeom>
          <a:noFill/>
          <a:ln>
            <a:noFill/>
          </a:ln>
        </p:spPr>
        <p:txBody>
          <a:bodyPr wrap="square" rtlCol="0">
            <a:spAutoFit/>
          </a:bodyPr>
          <a:lstStyle/>
          <a:p>
            <a:r>
              <a:rPr lang="en-US" sz="2800" dirty="0">
                <a:latin typeface="Arial" panose="020B0604020202020204" pitchFamily="34" charset="0"/>
                <a:cs typeface="Arial" panose="020B0604020202020204" pitchFamily="34" charset="0"/>
              </a:rPr>
              <a:t>The results of this study could enable both public health practitioners and the general public to monitor vaccine misinformation online in order to reduce vaccine hesitancy and identify strategies to improve vaccine education. </a:t>
            </a:r>
            <a:endParaRPr lang="en-US" sz="2800" dirty="0"/>
          </a:p>
        </p:txBody>
      </p:sp>
      <p:sp>
        <p:nvSpPr>
          <p:cNvPr id="3" name="TextBox 2"/>
          <p:cNvSpPr txBox="1"/>
          <p:nvPr/>
        </p:nvSpPr>
        <p:spPr>
          <a:xfrm>
            <a:off x="988615" y="18493692"/>
            <a:ext cx="13414248" cy="10618291"/>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Semi-Supervised Classification</a:t>
            </a:r>
          </a:p>
          <a:p>
            <a:r>
              <a:rPr lang="en-US" sz="2800" dirty="0">
                <a:latin typeface="Arial" panose="020B0604020202020204" pitchFamily="34" charset="0"/>
                <a:cs typeface="Arial" panose="020B0604020202020204" pitchFamily="34" charset="0"/>
              </a:rPr>
              <a:t>Semi-Supervised Classification uses both labeled and unlabeled data in order to predict the classification of unseen data. For our project, the labeled data consists of 20 manually labeled vaccine webpage documents as either TRUE or MISINFORMED. The unlabeled data consists of 1095 vaccine webpage documents collected through the use of Google’s Custom Search API [1] and Python’s Goose-Extractor Library [2].  We then attempt to infer the label of the unlabeled examples in advance before building the classifier (transductive learning). This is accomplished through the use of the Doc2Vec algorithm [3]. </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Doc2Vec</a:t>
            </a:r>
          </a:p>
          <a:p>
            <a:r>
              <a:rPr lang="en-US" sz="2800" dirty="0">
                <a:latin typeface="Arial" panose="020B0604020202020204" pitchFamily="34" charset="0"/>
                <a:cs typeface="Arial" panose="020B0604020202020204" pitchFamily="34" charset="0"/>
              </a:rPr>
              <a:t>Doc2Vec is a low-dimensional document embedding algorithm that represents a document in vector space. We build document embedding for all the collected documents on vaccines, and then use pairwise cosine similarities (formula shown below) between document vectors to infer labels. After inferring the labels of our unknown documents, our collection contained 1,021 TRUE documents (91.6%) and 94 MISINFORMED documents (8.4%). </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artisticWatercolorSponge/>
                    </a14:imgEffect>
                  </a14:imgLayer>
                </a14:imgProps>
              </a:ext>
              <a:ext uri="{28A0092B-C50C-407E-A947-70E740481C1C}">
                <a14:useLocalDpi xmlns:a14="http://schemas.microsoft.com/office/drawing/2010/main" val="0"/>
              </a:ext>
            </a:extLst>
          </a:blip>
          <a:stretch>
            <a:fillRect/>
          </a:stretch>
        </p:blipFill>
        <p:spPr>
          <a:xfrm>
            <a:off x="3917349" y="25803678"/>
            <a:ext cx="7474082" cy="1494816"/>
          </a:xfrm>
          <a:prstGeom prst="rect">
            <a:avLst/>
          </a:prstGeom>
        </p:spPr>
      </p:pic>
      <p:sp>
        <p:nvSpPr>
          <p:cNvPr id="31" name="Rectangle 30"/>
          <p:cNvSpPr/>
          <p:nvPr/>
        </p:nvSpPr>
        <p:spPr>
          <a:xfrm>
            <a:off x="29562552" y="28067805"/>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0912887" y="28520540"/>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Contact Information</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0" y="29979097"/>
            <a:ext cx="1828800" cy="1828800"/>
          </a:xfrm>
          <a:prstGeom prst="rect">
            <a:avLst/>
          </a:prstGeom>
        </p:spPr>
      </p:pic>
      <p:sp>
        <p:nvSpPr>
          <p:cNvPr id="18" name="TextBox 17"/>
          <p:cNvSpPr txBox="1"/>
          <p:nvPr/>
        </p:nvSpPr>
        <p:spPr>
          <a:xfrm>
            <a:off x="29562552" y="30041940"/>
            <a:ext cx="11697743" cy="181588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If you have any questions, feel free to contact Jonathan at jwaring8@uga.edu. The following QR code links to the GitHub Repository hosting the source code for Jonathan Waring’s CURO 2017 Project. </a:t>
            </a:r>
          </a:p>
        </p:txBody>
      </p:sp>
      <p:sp>
        <p:nvSpPr>
          <p:cNvPr id="33" name="TextBox 32"/>
          <p:cNvSpPr txBox="1"/>
          <p:nvPr/>
        </p:nvSpPr>
        <p:spPr>
          <a:xfrm>
            <a:off x="29584881" y="22400063"/>
            <a:ext cx="13414248"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This work was supported by the University of Georgia’s Center for Undergraduate Research Opportunities Office through the CURO Research Assistantship Award in the Spring 2017 term. </a:t>
            </a:r>
          </a:p>
        </p:txBody>
      </p:sp>
      <p:pic>
        <p:nvPicPr>
          <p:cNvPr id="6" name="Picture 5"/>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8615" y="27255864"/>
            <a:ext cx="13414248" cy="4062142"/>
          </a:xfrm>
          <a:prstGeom prst="rect">
            <a:avLst/>
          </a:prstGeom>
        </p:spPr>
      </p:pic>
      <p:sp>
        <p:nvSpPr>
          <p:cNvPr id="34" name="TextBox 33"/>
          <p:cNvSpPr txBox="1"/>
          <p:nvPr/>
        </p:nvSpPr>
        <p:spPr>
          <a:xfrm>
            <a:off x="15261336" y="6304547"/>
            <a:ext cx="13414248" cy="4893647"/>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Machine Learning Classifiers</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We had four different classification tasks to address, as follows:</a:t>
            </a:r>
          </a:p>
          <a:p>
            <a:pPr marL="514350" indent="-514350">
              <a:buAutoNum type="arabicPeriod"/>
            </a:pPr>
            <a:r>
              <a:rPr lang="en-US" sz="2800" dirty="0">
                <a:latin typeface="Arial" panose="020B0604020202020204" pitchFamily="34" charset="0"/>
                <a:cs typeface="Arial" panose="020B0604020202020204" pitchFamily="34" charset="0"/>
              </a:rPr>
              <a:t>Build a supervised classification model using the inferred documents as the training data. Test the model on the known labeled documents.</a:t>
            </a:r>
          </a:p>
          <a:p>
            <a:pPr marL="514350" indent="-514350">
              <a:buAutoNum type="arabicPeriod"/>
            </a:pPr>
            <a:r>
              <a:rPr lang="en-US" sz="2800" dirty="0">
                <a:latin typeface="Arial" panose="020B0604020202020204" pitchFamily="34" charset="0"/>
                <a:cs typeface="Arial" panose="020B0604020202020204" pitchFamily="34" charset="0"/>
              </a:rPr>
              <a:t>Build 10-fold cross-validated classification models where we split into test and training data using a combination of the inferred and known labeled documents.</a:t>
            </a:r>
          </a:p>
          <a:p>
            <a:pPr marL="514350" indent="-514350">
              <a:buAutoNum type="arabicPeriod"/>
            </a:pPr>
            <a:r>
              <a:rPr lang="en-US" sz="2800" dirty="0">
                <a:latin typeface="Arial" panose="020B0604020202020204" pitchFamily="34" charset="0"/>
                <a:cs typeface="Arial" panose="020B0604020202020204" pitchFamily="34" charset="0"/>
              </a:rPr>
              <a:t>Build classification models using a combination of the inferred and known labeled documents. Predict to see what the model thinks the label for the unknown documents would be. Compute the proportion of what cosine distance inference and the model prediction results in. </a:t>
            </a:r>
          </a:p>
          <a:p>
            <a:pPr marL="514350" indent="-514350">
              <a:buFontTx/>
              <a:buAutoNum type="arabicPeriod"/>
            </a:pPr>
            <a:r>
              <a:rPr lang="en-US" sz="2800" dirty="0">
                <a:latin typeface="Arial" panose="020B0604020202020204" pitchFamily="34" charset="0"/>
                <a:cs typeface="Arial" panose="020B0604020202020204" pitchFamily="34" charset="0"/>
              </a:rPr>
              <a:t>Repeat Task 3 with known documents only as the training data. </a:t>
            </a:r>
          </a:p>
        </p:txBody>
      </p:sp>
      <p:pic>
        <p:nvPicPr>
          <p:cNvPr id="37" name="Picture 36"/>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501413" y="11616396"/>
            <a:ext cx="11122505" cy="8346269"/>
          </a:xfrm>
          <a:prstGeom prst="rect">
            <a:avLst/>
          </a:prstGeom>
        </p:spPr>
      </p:pic>
      <p:pic>
        <p:nvPicPr>
          <p:cNvPr id="38" name="Picture 37"/>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503113" y="16628378"/>
            <a:ext cx="11119104" cy="8339328"/>
          </a:xfrm>
          <a:prstGeom prst="rect">
            <a:avLst/>
          </a:prstGeom>
        </p:spPr>
      </p:pic>
      <p:sp>
        <p:nvSpPr>
          <p:cNvPr id="41" name="TextBox 40"/>
          <p:cNvSpPr txBox="1"/>
          <p:nvPr/>
        </p:nvSpPr>
        <p:spPr>
          <a:xfrm>
            <a:off x="15355541" y="23054328"/>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2: </a:t>
            </a:r>
            <a:r>
              <a:rPr lang="en-US" sz="2800" dirty="0">
                <a:latin typeface="Arial" panose="020B0604020202020204" pitchFamily="34" charset="0"/>
                <a:cs typeface="Arial" panose="020B0604020202020204" pitchFamily="34" charset="0"/>
              </a:rPr>
              <a:t>Word Cloud representations of TRUE and MISINFORMED documents. </a:t>
            </a:r>
            <a:endParaRPr lang="en-US" sz="2800" b="1" dirty="0">
              <a:latin typeface="Arial" panose="020B0604020202020204" pitchFamily="34" charset="0"/>
              <a:cs typeface="Arial" panose="020B0604020202020204" pitchFamily="34" charset="0"/>
            </a:endParaRPr>
          </a:p>
        </p:txBody>
      </p:sp>
      <p:pic>
        <p:nvPicPr>
          <p:cNvPr id="40" name="Picture 39"/>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025810" y="23092560"/>
            <a:ext cx="11119104" cy="8339328"/>
          </a:xfrm>
          <a:prstGeom prst="rect">
            <a:avLst/>
          </a:prstGeom>
        </p:spPr>
      </p:pic>
      <p:sp>
        <p:nvSpPr>
          <p:cNvPr id="43" name="TextBox 42"/>
          <p:cNvSpPr txBox="1"/>
          <p:nvPr/>
        </p:nvSpPr>
        <p:spPr>
          <a:xfrm>
            <a:off x="947266" y="31393656"/>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1: </a:t>
            </a:r>
            <a:r>
              <a:rPr lang="en-US" sz="2800" dirty="0">
                <a:latin typeface="Arial" panose="020B0604020202020204" pitchFamily="34" charset="0"/>
                <a:cs typeface="Arial" panose="020B0604020202020204" pitchFamily="34" charset="0"/>
              </a:rPr>
              <a:t>Visual representation of the methodology used to produce results. </a:t>
            </a:r>
            <a:endParaRPr lang="en-US" sz="2800" b="1" dirty="0">
              <a:latin typeface="Arial" panose="020B0604020202020204" pitchFamily="34" charset="0"/>
              <a:cs typeface="Arial" panose="020B0604020202020204" pitchFamily="34" charset="0"/>
            </a:endParaRPr>
          </a:p>
        </p:txBody>
      </p:sp>
      <p:sp>
        <p:nvSpPr>
          <p:cNvPr id="44" name="TextBox 43"/>
          <p:cNvSpPr txBox="1"/>
          <p:nvPr/>
        </p:nvSpPr>
        <p:spPr>
          <a:xfrm>
            <a:off x="15355541" y="31284677"/>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3: </a:t>
            </a:r>
            <a:r>
              <a:rPr lang="en-US" sz="2800" dirty="0">
                <a:latin typeface="Arial" panose="020B0604020202020204" pitchFamily="34" charset="0"/>
                <a:cs typeface="Arial" panose="020B0604020202020204" pitchFamily="34" charset="0"/>
              </a:rPr>
              <a:t>t-SNE scatterplot visualization of TRUE and MISINFORMED documents. </a:t>
            </a:r>
            <a:endParaRPr lang="en-US" sz="2800" b="1" dirty="0">
              <a:latin typeface="Arial" panose="020B0604020202020204" pitchFamily="34" charset="0"/>
              <a:cs typeface="Arial" panose="020B0604020202020204" pitchFamily="34" charset="0"/>
            </a:endParaRPr>
          </a:p>
        </p:txBody>
      </p:sp>
      <p:pic>
        <p:nvPicPr>
          <p:cNvPr id="42" name="Picture 41"/>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554471" y="6139563"/>
            <a:ext cx="13414248" cy="4858790"/>
          </a:xfrm>
          <a:prstGeom prst="rect">
            <a:avLst/>
          </a:prstGeom>
        </p:spPr>
      </p:pic>
      <p:sp>
        <p:nvSpPr>
          <p:cNvPr id="46" name="TextBox 45"/>
          <p:cNvSpPr txBox="1"/>
          <p:nvPr/>
        </p:nvSpPr>
        <p:spPr>
          <a:xfrm>
            <a:off x="29532142" y="10777416"/>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Table 1: </a:t>
            </a:r>
            <a:r>
              <a:rPr lang="en-US" sz="2800" dirty="0">
                <a:latin typeface="Arial" panose="020B0604020202020204" pitchFamily="34" charset="0"/>
                <a:cs typeface="Arial" panose="020B0604020202020204" pitchFamily="34" charset="0"/>
              </a:rPr>
              <a:t>Summary of the accuracies of the classification tasks</a:t>
            </a:r>
            <a:endParaRPr lang="en-US" sz="2800" b="1" dirty="0">
              <a:latin typeface="Arial" panose="020B0604020202020204" pitchFamily="34" charset="0"/>
              <a:cs typeface="Arial" panose="020B0604020202020204" pitchFamily="34" charset="0"/>
            </a:endParaRPr>
          </a:p>
        </p:txBody>
      </p:sp>
      <p:sp>
        <p:nvSpPr>
          <p:cNvPr id="47" name="TextBox 46"/>
          <p:cNvSpPr txBox="1"/>
          <p:nvPr/>
        </p:nvSpPr>
        <p:spPr>
          <a:xfrm>
            <a:off x="29532142" y="11279225"/>
            <a:ext cx="13414248"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 above table shows the achieved accuracy of the machine learning classification tasks. All algorithms perform well, except for Random Forest and KNN in Task 1. </a:t>
            </a:r>
          </a:p>
        </p:txBody>
      </p:sp>
      <p:sp>
        <p:nvSpPr>
          <p:cNvPr id="48" name="TextBox 47"/>
          <p:cNvSpPr txBox="1"/>
          <p:nvPr/>
        </p:nvSpPr>
        <p:spPr>
          <a:xfrm>
            <a:off x="29532142" y="14043664"/>
            <a:ext cx="13414248" cy="6555641"/>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First and foremost, Doc2Vec serves as a reasonably good starting point for document classification and, ultimately, a semi-supervised framework for identifying false or misleading documents. Given the results of the different classification tasks all falling within the 80%-95% range for most algorithms, it seems that this is a fairly reasonable assumption.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more important question remains of what truly makes a document reliable or not. We gain a few insights from our Word Clouds in Fig. 2 as it relates to vaccination. It is clear that there are several terms that are mentioned more heavily in MISINFORMED versus TRUE documents, such as autism, flu vaccine, CDC, thimerosal, mercury, cause, death. On the other hand, terms such as, study, parent, case, may, side effect, and time appear more in TRUE documents. To gain further insight, we attempt to interpret the results of the t-SNE visualization to see if TRUE and MISINFORMED documents look different in 2-dimensional space, but there are no apparent patterns. Future works should look to expand upon this issue. </a:t>
            </a:r>
          </a:p>
        </p:txBody>
      </p:sp>
    </p:spTree>
    <p:extLst>
      <p:ext uri="{BB962C8B-B14F-4D97-AF65-F5344CB8AC3E}">
        <p14:creationId xmlns:p14="http://schemas.microsoft.com/office/powerpoint/2010/main" val="1523668336"/>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TotalTime>
  <Words>903</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Waring</dc:creator>
  <cp:lastModifiedBy>Jonathan Waring</cp:lastModifiedBy>
  <cp:revision>45</cp:revision>
  <dcterms:created xsi:type="dcterms:W3CDTF">2017-03-18T22:47:19Z</dcterms:created>
  <dcterms:modified xsi:type="dcterms:W3CDTF">2017-03-25T21:38:52Z</dcterms:modified>
</cp:coreProperties>
</file>