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90" r:id="rId5"/>
    <p:sldId id="300" r:id="rId6"/>
    <p:sldId id="301" r:id="rId7"/>
    <p:sldId id="302" r:id="rId8"/>
    <p:sldId id="303" r:id="rId9"/>
    <p:sldId id="307" r:id="rId10"/>
    <p:sldId id="304" r:id="rId11"/>
    <p:sldId id="305" r:id="rId12"/>
    <p:sldId id="30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autoAdjust="0"/>
    <p:restoredTop sz="93956" autoAdjust="0"/>
  </p:normalViewPr>
  <p:slideViewPr>
    <p:cSldViewPr snapToGrid="0" showGuides="1">
      <p:cViewPr varScale="1">
        <p:scale>
          <a:sx n="82" d="100"/>
          <a:sy n="82" d="100"/>
        </p:scale>
        <p:origin x="821" y="7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14/06/2021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AA71B4-60CD-4D49-B779-926567448A58}" type="slidenum">
              <a:rPr lang="en-ID" smtClean="0"/>
              <a:t>7</a:t>
            </a:fld>
            <a:endParaRPr lang="en-ID"/>
          </a:p>
        </p:txBody>
      </p:sp>
    </p:spTree>
    <p:extLst>
      <p:ext uri="{BB962C8B-B14F-4D97-AF65-F5344CB8AC3E}">
        <p14:creationId xmlns:p14="http://schemas.microsoft.com/office/powerpoint/2010/main" val="18621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6/14/2021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361852" y="307911"/>
            <a:ext cx="10974841" cy="5999194"/>
          </a:xfrm>
          <a:prstGeom prst="rect">
            <a:avLst/>
          </a:prstGeom>
        </p:spPr>
        <p:txBody>
          <a:bodyPr>
            <a:normAutofit/>
          </a:bodyPr>
          <a:lstStyle/>
          <a:p>
            <a:pPr marL="514350" indent="-514350" eaLnBrk="1" hangingPunct="1">
              <a:buFont typeface="+mj-lt"/>
              <a:buAutoNum type="arabicPeriod" startAt="3"/>
              <a:defRPr/>
            </a:pPr>
            <a:r>
              <a:rPr lang="en-US" altLang="en-US" b="1" smtClean="0">
                <a:latin typeface="Arial" panose="020B0604020202020204" pitchFamily="34" charset="0"/>
                <a:cs typeface="Arial" panose="020B0604020202020204" pitchFamily="34" charset="0"/>
              </a:rPr>
              <a:t>Các hàm gộp và gom nhóm: </a:t>
            </a:r>
          </a:p>
          <a:p>
            <a:pPr eaLnBrk="1" hangingPunct="1">
              <a:lnSpc>
                <a:spcPct val="100000"/>
              </a:lnSpc>
              <a:buFont typeface="Wingdings" panose="05000000000000000000" pitchFamily="2" charset="2"/>
              <a:buChar char="§"/>
              <a:defRPr/>
            </a:pPr>
            <a:r>
              <a:rPr lang="en-US" altLang="en-US" smtClean="0"/>
              <a:t>Hàm gộp nhận vào một tập các giá trị và cho kết quả là một giá </a:t>
            </a:r>
            <a:r>
              <a:rPr lang="en-US" altLang="en-US" smtClean="0"/>
              <a:t>trị.</a:t>
            </a:r>
            <a:endParaRPr lang="en-US" altLang="en-US" smtClean="0"/>
          </a:p>
          <a:p>
            <a:pPr eaLnBrk="1" hangingPunct="1">
              <a:lnSpc>
                <a:spcPct val="100000"/>
              </a:lnSpc>
              <a:buFont typeface="Wingdings" panose="05000000000000000000" pitchFamily="2" charset="2"/>
              <a:buChar char="§"/>
              <a:defRPr/>
            </a:pPr>
            <a:r>
              <a:rPr lang="en-US" sz="2800" smtClean="0"/>
              <a:t>Các hàm gộp: Min, Max, Sum, Avg, Count</a:t>
            </a:r>
          </a:p>
          <a:p>
            <a:pPr eaLnBrk="1" hangingPunct="1">
              <a:lnSpc>
                <a:spcPct val="100000"/>
              </a:lnSpc>
              <a:buFont typeface="Wingdings" panose="05000000000000000000" pitchFamily="2" charset="2"/>
              <a:buChar char="§"/>
              <a:defRPr/>
            </a:pPr>
            <a:r>
              <a:rPr lang="en-US" smtClean="0"/>
              <a:t>Cú pháp:</a:t>
            </a:r>
            <a:endParaRPr lang="en-US" sz="2800"/>
          </a:p>
          <a:p>
            <a:pPr marL="0" indent="0" eaLnBrk="1" hangingPunct="1">
              <a:lnSpc>
                <a:spcPct val="100000"/>
              </a:lnSpc>
              <a:buNone/>
              <a:defRPr/>
            </a:pPr>
            <a:r>
              <a:rPr lang="en-US" altLang="en-US" sz="2600" smtClean="0"/>
              <a:t>   trong đó, (</a:t>
            </a:r>
            <a:r>
              <a:rPr lang="en-US" altLang="en-US" sz="3600" smtClean="0">
                <a:latin typeface=".VnAristote" panose="020B7200000000000000" pitchFamily="34" charset="0"/>
              </a:rPr>
              <a:t>F</a:t>
            </a:r>
            <a:r>
              <a:rPr lang="en-US" altLang="en-US" sz="2600" smtClean="0"/>
              <a:t> được đọc là script F)</a:t>
            </a:r>
          </a:p>
          <a:p>
            <a:pPr marL="0" indent="0" eaLnBrk="1" hangingPunct="1">
              <a:lnSpc>
                <a:spcPct val="100000"/>
              </a:lnSpc>
              <a:buNone/>
              <a:defRPr/>
            </a:pPr>
            <a:r>
              <a:rPr lang="en-US" altLang="en-US" sz="2600"/>
              <a:t> </a:t>
            </a:r>
            <a:r>
              <a:rPr lang="en-US" altLang="en-US" sz="2600" smtClean="0"/>
              <a:t>   - E là một quan hệ hoặc một biểu thức đại số quan hệ</a:t>
            </a:r>
          </a:p>
          <a:p>
            <a:pPr marL="0" indent="0" eaLnBrk="1" hangingPunct="1">
              <a:lnSpc>
                <a:spcPct val="100000"/>
              </a:lnSpc>
              <a:buNone/>
              <a:defRPr/>
            </a:pPr>
            <a:r>
              <a:rPr lang="en-US" altLang="en-US" sz="2600"/>
              <a:t> </a:t>
            </a:r>
            <a:r>
              <a:rPr lang="en-US" altLang="en-US" sz="2600" smtClean="0"/>
              <a:t>   - </a:t>
            </a:r>
            <a:r>
              <a:rPr lang="en-US" altLang="en-US" sz="2600" i="1" smtClean="0"/>
              <a:t>G</a:t>
            </a:r>
            <a:r>
              <a:rPr lang="en-US" altLang="en-US" sz="2600" baseline="-25000" smtClean="0"/>
              <a:t>1</a:t>
            </a:r>
            <a:r>
              <a:rPr lang="en-US" altLang="en-US" sz="2600" smtClean="0"/>
              <a:t>, </a:t>
            </a:r>
            <a:r>
              <a:rPr lang="en-US" altLang="en-US" sz="2600" i="1" smtClean="0"/>
              <a:t>G</a:t>
            </a:r>
            <a:r>
              <a:rPr lang="en-US" altLang="en-US" sz="2600" baseline="-25000" smtClean="0"/>
              <a:t>2</a:t>
            </a:r>
            <a:r>
              <a:rPr lang="en-US" altLang="en-US" sz="2600" smtClean="0"/>
              <a:t>, …, </a:t>
            </a:r>
            <a:r>
              <a:rPr lang="en-US" altLang="en-US" sz="2600" i="1" smtClean="0"/>
              <a:t>G</a:t>
            </a:r>
            <a:r>
              <a:rPr lang="en-US" altLang="en-US" sz="2600" i="1" baseline="-25000" smtClean="0"/>
              <a:t>n</a:t>
            </a:r>
            <a:r>
              <a:rPr lang="en-US" altLang="en-US" sz="2600" smtClean="0"/>
              <a:t>: là danh sách các cột dùng để gom nhóm</a:t>
            </a:r>
          </a:p>
          <a:p>
            <a:pPr marL="0" indent="0" eaLnBrk="1" hangingPunct="1">
              <a:lnSpc>
                <a:spcPct val="100000"/>
              </a:lnSpc>
              <a:buNone/>
              <a:defRPr/>
            </a:pPr>
            <a:r>
              <a:rPr lang="en-US" altLang="en-US" sz="2600"/>
              <a:t> </a:t>
            </a:r>
            <a:r>
              <a:rPr lang="en-US" altLang="en-US" sz="2600" smtClean="0"/>
              <a:t>   - Mỗi </a:t>
            </a:r>
            <a:r>
              <a:rPr lang="en-US" altLang="en-US" sz="2600" i="1" smtClean="0"/>
              <a:t>F</a:t>
            </a:r>
            <a:r>
              <a:rPr lang="en-US" altLang="en-US" sz="2600" i="1" baseline="-25000" smtClean="0"/>
              <a:t>i</a:t>
            </a:r>
            <a:r>
              <a:rPr lang="en-US" altLang="en-US" sz="2600" smtClean="0"/>
              <a:t> là một hàm gộp</a:t>
            </a:r>
          </a:p>
          <a:p>
            <a:pPr marL="0" indent="0" eaLnBrk="1" hangingPunct="1">
              <a:lnSpc>
                <a:spcPct val="100000"/>
              </a:lnSpc>
              <a:buNone/>
              <a:defRPr/>
            </a:pPr>
            <a:r>
              <a:rPr lang="en-US" altLang="en-US" sz="2600"/>
              <a:t> </a:t>
            </a:r>
            <a:r>
              <a:rPr lang="en-US" altLang="en-US" sz="2600" smtClean="0"/>
              <a:t>   - </a:t>
            </a:r>
            <a:r>
              <a:rPr lang="en-US" altLang="en-US" sz="2600" i="1" smtClean="0"/>
              <a:t>A</a:t>
            </a:r>
            <a:r>
              <a:rPr lang="en-US" altLang="en-US" sz="2600" i="1" baseline="-25000" smtClean="0"/>
              <a:t>i</a:t>
            </a:r>
            <a:r>
              <a:rPr lang="en-US" altLang="en-US" sz="2600" smtClean="0"/>
              <a:t> là tên một thuộc tính muốn tính trong hàm gộp</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grpSp>
        <p:nvGrpSpPr>
          <p:cNvPr id="3" name="Group 2"/>
          <p:cNvGrpSpPr/>
          <p:nvPr/>
        </p:nvGrpSpPr>
        <p:grpSpPr>
          <a:xfrm>
            <a:off x="2415106" y="1756423"/>
            <a:ext cx="4781550" cy="726852"/>
            <a:chOff x="2228494" y="2372243"/>
            <a:chExt cx="4781550" cy="726852"/>
          </a:xfrm>
        </p:grpSpPr>
        <p:graphicFrame>
          <p:nvGraphicFramePr>
            <p:cNvPr id="5" name="Object 4"/>
            <p:cNvGraphicFramePr>
              <a:graphicFrameLocks noChangeAspect="1"/>
            </p:cNvGraphicFramePr>
            <p:nvPr>
              <p:extLst>
                <p:ext uri="{D42A27DB-BD31-4B8C-83A1-F6EECF244321}">
                  <p14:modId xmlns:p14="http://schemas.microsoft.com/office/powerpoint/2010/main" val="1723685918"/>
                </p:ext>
              </p:extLst>
            </p:nvPr>
          </p:nvGraphicFramePr>
          <p:xfrm>
            <a:off x="2228494" y="2405358"/>
            <a:ext cx="4781550" cy="693737"/>
          </p:xfrm>
          <a:graphic>
            <a:graphicData uri="http://schemas.openxmlformats.org/presentationml/2006/ole">
              <mc:AlternateContent xmlns:mc="http://schemas.openxmlformats.org/markup-compatibility/2006">
                <mc:Choice xmlns:v="urn:schemas-microsoft-com:vml" Requires="v">
                  <p:oleObj spid="_x0000_s1051" name="Equation" r:id="rId3" imgW="1841500" imgH="241300" progId="Equation.DSMT4">
                    <p:embed/>
                  </p:oleObj>
                </mc:Choice>
                <mc:Fallback>
                  <p:oleObj name="Equation" r:id="rId3" imgW="1841500" imgH="241300" progId="Equation.DSMT4">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494" y="2405358"/>
                          <a:ext cx="478155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340973" y="2372243"/>
              <a:ext cx="709127" cy="707886"/>
            </a:xfrm>
            <a:prstGeom prst="rect">
              <a:avLst/>
            </a:prstGeom>
            <a:noFill/>
          </p:spPr>
          <p:txBody>
            <a:bodyPr wrap="square" rtlCol="0">
              <a:spAutoFit/>
            </a:bodyPr>
            <a:lstStyle/>
            <a:p>
              <a:r>
                <a:rPr lang="en-US" smtClean="0">
                  <a:latin typeface=".VnAristote" panose="020B7200000000000000" pitchFamily="34" charset="0"/>
                </a:rPr>
                <a:t> </a:t>
              </a:r>
              <a:r>
                <a:rPr lang="en-US" sz="4000" smtClean="0">
                  <a:latin typeface=".VnAristote" panose="020B7200000000000000" pitchFamily="34" charset="0"/>
                </a:rPr>
                <a:t>F</a:t>
              </a:r>
              <a:endParaRPr lang="en-US" sz="4000">
                <a:latin typeface=".VnAristote" panose="020B7200000000000000" pitchFamily="34" charset="0"/>
              </a:endParaRPr>
            </a:p>
          </p:txBody>
        </p:sp>
      </p:grpSp>
    </p:spTree>
    <p:extLst>
      <p:ext uri="{BB962C8B-B14F-4D97-AF65-F5344CB8AC3E}">
        <p14:creationId xmlns:p14="http://schemas.microsoft.com/office/powerpoint/2010/main" val="22369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361852" y="307911"/>
            <a:ext cx="10974841" cy="5999194"/>
          </a:xfrm>
          <a:prstGeom prst="rect">
            <a:avLst/>
          </a:prstGeom>
        </p:spPr>
        <p:txBody>
          <a:bodyPr>
            <a:normAutofit/>
          </a:bodyPr>
          <a:lstStyle/>
          <a:p>
            <a:pPr marL="514350" indent="-514350" eaLnBrk="1" hangingPunct="1">
              <a:buFont typeface="+mj-lt"/>
              <a:buAutoNum type="arabicPeriod" startAt="3"/>
              <a:defRPr/>
            </a:pPr>
            <a:r>
              <a:rPr lang="en-US" altLang="en-US" b="1" smtClean="0">
                <a:latin typeface="Arial" panose="020B0604020202020204" pitchFamily="34" charset="0"/>
                <a:cs typeface="Arial" panose="020B0604020202020204" pitchFamily="34" charset="0"/>
              </a:rPr>
              <a:t>Các hàm gộp và gom nhóm (tt.): </a:t>
            </a:r>
          </a:p>
          <a:p>
            <a:pPr eaLnBrk="1" hangingPunct="1">
              <a:lnSpc>
                <a:spcPct val="100000"/>
              </a:lnSpc>
              <a:buFont typeface="Wingdings" panose="05000000000000000000" pitchFamily="2" charset="2"/>
              <a:buChar char="§"/>
              <a:defRPr/>
            </a:pPr>
            <a:r>
              <a:rPr lang="en-US" altLang="en-US" smtClean="0"/>
              <a:t>Ví dụ. SV</a:t>
            </a:r>
          </a:p>
          <a:p>
            <a:pPr eaLnBrk="1" hangingPunct="1">
              <a:lnSpc>
                <a:spcPct val="100000"/>
              </a:lnSpc>
              <a:buFont typeface="Wingdings" panose="05000000000000000000" pitchFamily="2" charset="2"/>
              <a:buChar char="§"/>
              <a:defRPr/>
            </a:pPr>
            <a:endParaRPr lang="en-US" altLang="en-US"/>
          </a:p>
          <a:p>
            <a:pPr eaLnBrk="1" hangingPunct="1">
              <a:lnSpc>
                <a:spcPct val="100000"/>
              </a:lnSpc>
              <a:buFont typeface="Wingdings" panose="05000000000000000000" pitchFamily="2" charset="2"/>
              <a:buChar char="§"/>
              <a:defRPr/>
            </a:pPr>
            <a:endParaRPr lang="en-US" altLang="en-US" smtClean="0"/>
          </a:p>
          <a:p>
            <a:pPr eaLnBrk="1" hangingPunct="1">
              <a:lnSpc>
                <a:spcPct val="100000"/>
              </a:lnSpc>
              <a:buFont typeface="Wingdings" panose="05000000000000000000" pitchFamily="2" charset="2"/>
              <a:buChar char="§"/>
              <a:defRPr/>
            </a:pPr>
            <a:endParaRPr lang="en-US" altLang="en-US"/>
          </a:p>
          <a:p>
            <a:pPr marL="0" indent="0" eaLnBrk="1" hangingPunct="1">
              <a:lnSpc>
                <a:spcPct val="100000"/>
              </a:lnSpc>
              <a:buNone/>
              <a:defRPr/>
            </a:pPr>
            <a:endParaRPr lang="en-US" altLang="en-US"/>
          </a:p>
          <a:p>
            <a:pPr marL="0" indent="0" eaLnBrk="1" hangingPunct="1">
              <a:lnSpc>
                <a:spcPct val="100000"/>
              </a:lnSpc>
              <a:buNone/>
              <a:defRPr/>
            </a:pPr>
            <a:r>
              <a:rPr lang="en-US" altLang="en-US" smtClean="0"/>
              <a:t>    </a:t>
            </a:r>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276227688"/>
              </p:ext>
            </p:extLst>
          </p:nvPr>
        </p:nvGraphicFramePr>
        <p:xfrm>
          <a:off x="494892" y="1318104"/>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11" name="TextBox 10"/>
          <p:cNvSpPr txBox="1"/>
          <p:nvPr/>
        </p:nvSpPr>
        <p:spPr>
          <a:xfrm>
            <a:off x="4740565" y="610218"/>
            <a:ext cx="4468749" cy="707886"/>
          </a:xfrm>
          <a:prstGeom prst="rect">
            <a:avLst/>
          </a:prstGeom>
          <a:noFill/>
        </p:spPr>
        <p:txBody>
          <a:bodyPr wrap="square" rtlCol="0">
            <a:spAutoFit/>
          </a:bodyPr>
          <a:lstStyle/>
          <a:p>
            <a:r>
              <a:rPr lang="en-US" smtClean="0">
                <a:latin typeface=".VnAristote" panose="020B7200000000000000" pitchFamily="34" charset="0"/>
              </a:rPr>
              <a:t> </a:t>
            </a:r>
            <a:r>
              <a:rPr lang="en-US" sz="4000" smtClean="0">
                <a:latin typeface=".VnAristote" panose="020B7200000000000000" pitchFamily="34" charset="0"/>
              </a:rPr>
              <a:t>F</a:t>
            </a:r>
            <a:r>
              <a:rPr lang="en-US" sz="2400" baseline="-25000" smtClean="0">
                <a:latin typeface="Times New Roman" panose="02020603050405020304" pitchFamily="18" charset="0"/>
                <a:cs typeface="Times New Roman" panose="02020603050405020304" pitchFamily="18" charset="0"/>
              </a:rPr>
              <a:t>max(Diem), min(Diem), avg(Diem)</a:t>
            </a:r>
            <a:r>
              <a:rPr lang="en-US" sz="2400" smtClean="0">
                <a:latin typeface="Times New Roman" panose="02020603050405020304" pitchFamily="18" charset="0"/>
                <a:cs typeface="Times New Roman" panose="02020603050405020304" pitchFamily="18" charset="0"/>
              </a:rPr>
              <a:t>(SV)</a:t>
            </a:r>
            <a:endParaRPr lang="en-US" sz="240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898363512"/>
              </p:ext>
            </p:extLst>
          </p:nvPr>
        </p:nvGraphicFramePr>
        <p:xfrm>
          <a:off x="4873604" y="1413334"/>
          <a:ext cx="4149098" cy="741680"/>
        </p:xfrm>
        <a:graphic>
          <a:graphicData uri="http://schemas.openxmlformats.org/drawingml/2006/table">
            <a:tbl>
              <a:tblPr firstRow="1" bandRow="1">
                <a:tableStyleId>{5C22544A-7EE6-4342-B048-85BDC9FD1C3A}</a:tableStyleId>
              </a:tblPr>
              <a:tblGrid>
                <a:gridCol w="1359244">
                  <a:extLst>
                    <a:ext uri="{9D8B030D-6E8A-4147-A177-3AD203B41FA5}">
                      <a16:colId xmlns:a16="http://schemas.microsoft.com/office/drawing/2014/main" val="1856028819"/>
                    </a:ext>
                  </a:extLst>
                </a:gridCol>
                <a:gridCol w="1315616">
                  <a:extLst>
                    <a:ext uri="{9D8B030D-6E8A-4147-A177-3AD203B41FA5}">
                      <a16:colId xmlns:a16="http://schemas.microsoft.com/office/drawing/2014/main" val="1857725832"/>
                    </a:ext>
                  </a:extLst>
                </a:gridCol>
                <a:gridCol w="1474238">
                  <a:extLst>
                    <a:ext uri="{9D8B030D-6E8A-4147-A177-3AD203B41FA5}">
                      <a16:colId xmlns:a16="http://schemas.microsoft.com/office/drawing/2014/main" val="856297630"/>
                    </a:ext>
                  </a:extLst>
                </a:gridCol>
              </a:tblGrid>
              <a:tr h="370840">
                <a:tc>
                  <a:txBody>
                    <a:bodyPr/>
                    <a:lstStyle/>
                    <a:p>
                      <a:r>
                        <a:rPr lang="en-US" u="none" smtClean="0"/>
                        <a:t>max(Diem)</a:t>
                      </a:r>
                      <a:endParaRPr lang="en-US" u="none"/>
                    </a:p>
                  </a:txBody>
                  <a:tcPr/>
                </a:tc>
                <a:tc>
                  <a:txBody>
                    <a:bodyPr/>
                    <a:lstStyle/>
                    <a:p>
                      <a:r>
                        <a:rPr lang="en-US" u="none" baseline="0" smtClean="0"/>
                        <a:t>min(Diem)</a:t>
                      </a:r>
                      <a:endParaRPr lang="en-US" u="none"/>
                    </a:p>
                  </a:txBody>
                  <a:tcPr/>
                </a:tc>
                <a:tc>
                  <a:txBody>
                    <a:bodyPr/>
                    <a:lstStyle/>
                    <a:p>
                      <a:r>
                        <a:rPr lang="en-US" smtClean="0"/>
                        <a:t>avg(Điem)</a:t>
                      </a:r>
                      <a:endParaRPr lang="en-US"/>
                    </a:p>
                  </a:txBody>
                  <a:tcPr/>
                </a:tc>
                <a:extLst>
                  <a:ext uri="{0D108BD9-81ED-4DB2-BD59-A6C34878D82A}">
                    <a16:rowId xmlns:a16="http://schemas.microsoft.com/office/drawing/2014/main" val="3459075445"/>
                  </a:ext>
                </a:extLst>
              </a:tr>
              <a:tr h="370840">
                <a:tc>
                  <a:txBody>
                    <a:bodyPr/>
                    <a:lstStyle/>
                    <a:p>
                      <a:r>
                        <a:rPr lang="en-US" smtClean="0"/>
                        <a:t>8</a:t>
                      </a:r>
                      <a:endParaRPr lang="en-US"/>
                    </a:p>
                  </a:txBody>
                  <a:tcPr/>
                </a:tc>
                <a:tc>
                  <a:txBody>
                    <a:bodyPr/>
                    <a:lstStyle/>
                    <a:p>
                      <a:r>
                        <a:rPr lang="en-US" smtClean="0"/>
                        <a:t>4</a:t>
                      </a:r>
                      <a:endParaRPr lang="en-US"/>
                    </a:p>
                  </a:txBody>
                  <a:tcPr/>
                </a:tc>
                <a:tc>
                  <a:txBody>
                    <a:bodyPr/>
                    <a:lstStyle/>
                    <a:p>
                      <a:r>
                        <a:rPr lang="en-US" smtClean="0"/>
                        <a:t>6.4</a:t>
                      </a:r>
                      <a:endParaRPr lang="en-US"/>
                    </a:p>
                  </a:txBody>
                  <a:tcPr/>
                </a:tc>
                <a:extLst>
                  <a:ext uri="{0D108BD9-81ED-4DB2-BD59-A6C34878D82A}">
                    <a16:rowId xmlns:a16="http://schemas.microsoft.com/office/drawing/2014/main" val="4095053739"/>
                  </a:ext>
                </a:extLst>
              </a:tr>
            </a:tbl>
          </a:graphicData>
        </a:graphic>
      </p:graphicFrame>
      <p:sp>
        <p:nvSpPr>
          <p:cNvPr id="13" name="TextBox 12"/>
          <p:cNvSpPr txBox="1"/>
          <p:nvPr/>
        </p:nvSpPr>
        <p:spPr>
          <a:xfrm>
            <a:off x="4873605" y="2299059"/>
            <a:ext cx="3757211" cy="707886"/>
          </a:xfrm>
          <a:prstGeom prst="rect">
            <a:avLst/>
          </a:prstGeom>
          <a:noFill/>
        </p:spPr>
        <p:txBody>
          <a:bodyPr wrap="square" rtlCol="0">
            <a:spAutoFit/>
          </a:bodyPr>
          <a:lstStyle/>
          <a:p>
            <a:r>
              <a:rPr lang="en-US" smtClean="0">
                <a:latin typeface=".VnAristote" panose="020B7200000000000000" pitchFamily="34" charset="0"/>
              </a:rPr>
              <a:t> </a:t>
            </a:r>
            <a:r>
              <a:rPr lang="en-US" sz="4000" smtClean="0">
                <a:latin typeface=".VnAristote" panose="020B7200000000000000" pitchFamily="34" charset="0"/>
              </a:rPr>
              <a:t>F</a:t>
            </a:r>
            <a:r>
              <a:rPr lang="en-US" sz="2400" baseline="-25000" smtClean="0">
                <a:latin typeface="Times New Roman" panose="02020603050405020304" pitchFamily="18" charset="0"/>
                <a:cs typeface="Times New Roman" panose="02020603050405020304" pitchFamily="18" charset="0"/>
              </a:rPr>
              <a:t>avg(Diem) </a:t>
            </a:r>
            <a:r>
              <a:rPr lang="en-US" sz="2400" baseline="-25000" smtClean="0">
                <a:solidFill>
                  <a:srgbClr val="FF0000"/>
                </a:solidFill>
                <a:latin typeface="Times New Roman" panose="02020603050405020304" pitchFamily="18" charset="0"/>
                <a:cs typeface="Times New Roman" panose="02020603050405020304" pitchFamily="18" charset="0"/>
              </a:rPr>
              <a:t>as DiemTB</a:t>
            </a:r>
            <a:r>
              <a:rPr lang="en-US" sz="2400" smtClean="0">
                <a:latin typeface="Times New Roman" panose="02020603050405020304" pitchFamily="18" charset="0"/>
                <a:cs typeface="Times New Roman" panose="02020603050405020304" pitchFamily="18" charset="0"/>
              </a:rPr>
              <a:t>(SV)</a:t>
            </a:r>
            <a:endParaRPr lang="en-US" sz="240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866860945"/>
              </p:ext>
            </p:extLst>
          </p:nvPr>
        </p:nvGraphicFramePr>
        <p:xfrm>
          <a:off x="5691546" y="3102175"/>
          <a:ext cx="1256607" cy="741680"/>
        </p:xfrm>
        <a:graphic>
          <a:graphicData uri="http://schemas.openxmlformats.org/drawingml/2006/table">
            <a:tbl>
              <a:tblPr firstRow="1" bandRow="1">
                <a:tableStyleId>{5C22544A-7EE6-4342-B048-85BDC9FD1C3A}</a:tableStyleId>
              </a:tblPr>
              <a:tblGrid>
                <a:gridCol w="1256607">
                  <a:extLst>
                    <a:ext uri="{9D8B030D-6E8A-4147-A177-3AD203B41FA5}">
                      <a16:colId xmlns:a16="http://schemas.microsoft.com/office/drawing/2014/main" val="856297630"/>
                    </a:ext>
                  </a:extLst>
                </a:gridCol>
              </a:tblGrid>
              <a:tr h="370840">
                <a:tc>
                  <a:txBody>
                    <a:bodyPr/>
                    <a:lstStyle/>
                    <a:p>
                      <a:r>
                        <a:rPr lang="en-US" smtClean="0"/>
                        <a:t>DiemTB</a:t>
                      </a:r>
                      <a:endParaRPr lang="en-US"/>
                    </a:p>
                  </a:txBody>
                  <a:tcPr/>
                </a:tc>
                <a:extLst>
                  <a:ext uri="{0D108BD9-81ED-4DB2-BD59-A6C34878D82A}">
                    <a16:rowId xmlns:a16="http://schemas.microsoft.com/office/drawing/2014/main" val="3459075445"/>
                  </a:ext>
                </a:extLst>
              </a:tr>
              <a:tr h="370840">
                <a:tc>
                  <a:txBody>
                    <a:bodyPr/>
                    <a:lstStyle/>
                    <a:p>
                      <a:r>
                        <a:rPr lang="en-US" smtClean="0"/>
                        <a:t>6.4</a:t>
                      </a:r>
                      <a:endParaRPr lang="en-US"/>
                    </a:p>
                  </a:txBody>
                  <a:tcPr/>
                </a:tc>
                <a:extLst>
                  <a:ext uri="{0D108BD9-81ED-4DB2-BD59-A6C34878D82A}">
                    <a16:rowId xmlns:a16="http://schemas.microsoft.com/office/drawing/2014/main" val="4095053739"/>
                  </a:ext>
                </a:extLst>
              </a:tr>
            </a:tbl>
          </a:graphicData>
        </a:graphic>
      </p:graphicFrame>
      <p:sp>
        <p:nvSpPr>
          <p:cNvPr id="15" name="TextBox 14"/>
          <p:cNvSpPr txBox="1"/>
          <p:nvPr/>
        </p:nvSpPr>
        <p:spPr>
          <a:xfrm>
            <a:off x="4873604" y="3925399"/>
            <a:ext cx="3757211" cy="707886"/>
          </a:xfrm>
          <a:prstGeom prst="rect">
            <a:avLst/>
          </a:prstGeom>
          <a:noFill/>
        </p:spPr>
        <p:txBody>
          <a:bodyPr wrap="square" rtlCol="0">
            <a:spAutoFit/>
          </a:bodyPr>
          <a:lstStyle/>
          <a:p>
            <a:r>
              <a:rPr lang="en-US" smtClean="0">
                <a:latin typeface=".VnAristote" panose="020B7200000000000000" pitchFamily="34" charset="0"/>
              </a:rPr>
              <a:t> </a:t>
            </a:r>
            <a:r>
              <a:rPr lang="en-US" sz="2400" baseline="-25000" smtClean="0">
                <a:latin typeface="Times New Roman" panose="02020603050405020304" pitchFamily="18" charset="0"/>
                <a:cs typeface="Times New Roman" panose="02020603050405020304" pitchFamily="18" charset="0"/>
              </a:rPr>
              <a:t>MaSV</a:t>
            </a:r>
            <a:r>
              <a:rPr lang="en-US" sz="4000" smtClean="0">
                <a:latin typeface=".VnAristote" panose="020B7200000000000000" pitchFamily="34" charset="0"/>
              </a:rPr>
              <a:t>F</a:t>
            </a:r>
            <a:r>
              <a:rPr lang="en-US" sz="2400" baseline="-25000" smtClean="0">
                <a:latin typeface="Times New Roman" panose="02020603050405020304" pitchFamily="18" charset="0"/>
                <a:cs typeface="Times New Roman" panose="02020603050405020304" pitchFamily="18" charset="0"/>
              </a:rPr>
              <a:t>avg(Diem) as DiemTB</a:t>
            </a:r>
            <a:r>
              <a:rPr lang="en-US" sz="2400" smtClean="0">
                <a:latin typeface="Times New Roman" panose="02020603050405020304" pitchFamily="18" charset="0"/>
                <a:cs typeface="Times New Roman" panose="02020603050405020304" pitchFamily="18" charset="0"/>
              </a:rPr>
              <a:t>(SV)</a:t>
            </a:r>
            <a:endParaRPr lang="en-US" sz="2400">
              <a:latin typeface="Times New Roman" panose="02020603050405020304" pitchFamily="18" charset="0"/>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42964660"/>
              </p:ext>
            </p:extLst>
          </p:nvPr>
        </p:nvGraphicFramePr>
        <p:xfrm>
          <a:off x="5357282" y="4667079"/>
          <a:ext cx="2789854" cy="1483360"/>
        </p:xfrm>
        <a:graphic>
          <a:graphicData uri="http://schemas.openxmlformats.org/drawingml/2006/table">
            <a:tbl>
              <a:tblPr firstRow="1" bandRow="1">
                <a:tableStyleId>{5C22544A-7EE6-4342-B048-85BDC9FD1C3A}</a:tableStyleId>
              </a:tblPr>
              <a:tblGrid>
                <a:gridCol w="1315616">
                  <a:extLst>
                    <a:ext uri="{9D8B030D-6E8A-4147-A177-3AD203B41FA5}">
                      <a16:colId xmlns:a16="http://schemas.microsoft.com/office/drawing/2014/main" val="1857725832"/>
                    </a:ext>
                  </a:extLst>
                </a:gridCol>
                <a:gridCol w="1474238">
                  <a:extLst>
                    <a:ext uri="{9D8B030D-6E8A-4147-A177-3AD203B41FA5}">
                      <a16:colId xmlns:a16="http://schemas.microsoft.com/office/drawing/2014/main" val="856297630"/>
                    </a:ext>
                  </a:extLst>
                </a:gridCol>
              </a:tblGrid>
              <a:tr h="370840">
                <a:tc>
                  <a:txBody>
                    <a:bodyPr/>
                    <a:lstStyle/>
                    <a:p>
                      <a:r>
                        <a:rPr lang="en-US" u="none" baseline="0" smtClean="0"/>
                        <a:t>MaSV</a:t>
                      </a:r>
                      <a:endParaRPr lang="en-US" u="none"/>
                    </a:p>
                  </a:txBody>
                  <a:tcPr/>
                </a:tc>
                <a:tc>
                  <a:txBody>
                    <a:bodyPr/>
                    <a:lstStyle/>
                    <a:p>
                      <a:r>
                        <a:rPr lang="en-US" smtClean="0"/>
                        <a:t>DiemTB</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7.5</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r>
                        <a:rPr lang="en-US" smtClean="0"/>
                        <a:t>6</a:t>
                      </a:r>
                      <a:endParaRPr lang="en-US"/>
                    </a:p>
                  </a:txBody>
                  <a:tcPr/>
                </a:tc>
                <a:extLst>
                  <a:ext uri="{0D108BD9-81ED-4DB2-BD59-A6C34878D82A}">
                    <a16:rowId xmlns:a16="http://schemas.microsoft.com/office/drawing/2014/main" val="2464059240"/>
                  </a:ext>
                </a:extLst>
              </a:tr>
              <a:tr h="370840">
                <a:tc>
                  <a:txBody>
                    <a:bodyPr/>
                    <a:lstStyle/>
                    <a:p>
                      <a:r>
                        <a:rPr lang="en-US" smtClean="0"/>
                        <a:t>15112</a:t>
                      </a:r>
                      <a:endParaRPr lang="en-US"/>
                    </a:p>
                  </a:txBody>
                  <a:tcPr/>
                </a:tc>
                <a:tc>
                  <a:txBody>
                    <a:bodyPr/>
                    <a:lstStyle/>
                    <a:p>
                      <a:r>
                        <a:rPr lang="en-US" smtClean="0"/>
                        <a:t>5</a:t>
                      </a:r>
                      <a:endParaRPr lang="en-US"/>
                    </a:p>
                  </a:txBody>
                  <a:tcPr/>
                </a:tc>
                <a:extLst>
                  <a:ext uri="{0D108BD9-81ED-4DB2-BD59-A6C34878D82A}">
                    <a16:rowId xmlns:a16="http://schemas.microsoft.com/office/drawing/2014/main" val="1283205726"/>
                  </a:ext>
                </a:extLst>
              </a:tr>
            </a:tbl>
          </a:graphicData>
        </a:graphic>
      </p:graphicFrame>
    </p:spTree>
    <p:extLst>
      <p:ext uri="{BB962C8B-B14F-4D97-AF65-F5344CB8AC3E}">
        <p14:creationId xmlns:p14="http://schemas.microsoft.com/office/powerpoint/2010/main" val="13683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361852" y="307911"/>
            <a:ext cx="10974841" cy="5999194"/>
          </a:xfrm>
          <a:prstGeom prst="rect">
            <a:avLst/>
          </a:prstGeom>
        </p:spPr>
        <p:txBody>
          <a:bodyPr>
            <a:normAutofit/>
          </a:bodyPr>
          <a:lstStyle/>
          <a:p>
            <a:pPr marL="514350" indent="-514350" eaLnBrk="1" hangingPunct="1">
              <a:buFont typeface="+mj-lt"/>
              <a:buAutoNum type="arabicPeriod" startAt="3"/>
              <a:defRPr/>
            </a:pPr>
            <a:r>
              <a:rPr lang="en-US" altLang="en-US" b="1" smtClean="0">
                <a:latin typeface="Arial" panose="020B0604020202020204" pitchFamily="34" charset="0"/>
                <a:cs typeface="Arial" panose="020B0604020202020204" pitchFamily="34" charset="0"/>
              </a:rPr>
              <a:t>Phép gán: </a:t>
            </a:r>
          </a:p>
          <a:p>
            <a:pPr>
              <a:lnSpc>
                <a:spcPct val="100000"/>
              </a:lnSpc>
              <a:buFont typeface="Wingdings" panose="05000000000000000000" pitchFamily="2" charset="2"/>
              <a:buChar char="§"/>
              <a:defRPr/>
            </a:pPr>
            <a:r>
              <a:rPr lang="en-US" altLang="en-US" smtClean="0"/>
              <a:t>Cung </a:t>
            </a:r>
            <a:r>
              <a:rPr lang="en-US" altLang="en-US"/>
              <a:t>cấp một cách thuận tiện để </a:t>
            </a:r>
            <a:r>
              <a:rPr lang="en-US" altLang="en-US" smtClean="0"/>
              <a:t>trình bày </a:t>
            </a:r>
            <a:r>
              <a:rPr lang="en-US" altLang="en-US"/>
              <a:t>các truy vấn phức tạp</a:t>
            </a:r>
            <a:r>
              <a:rPr lang="en-US" altLang="en-US" smtClean="0"/>
              <a:t>.</a:t>
            </a:r>
          </a:p>
          <a:p>
            <a:pPr>
              <a:lnSpc>
                <a:spcPct val="100000"/>
              </a:lnSpc>
              <a:buFont typeface="Wingdings" panose="05000000000000000000" pitchFamily="2" charset="2"/>
              <a:buChar char="§"/>
              <a:defRPr/>
            </a:pPr>
            <a:r>
              <a:rPr lang="en-US" altLang="en-US" smtClean="0"/>
              <a:t>Cú pháp:   Biến  </a:t>
            </a:r>
            <a:r>
              <a:rPr lang="en-US" altLang="en-US" smtClean="0">
                <a:solidFill>
                  <a:srgbClr val="FF0000"/>
                </a:solidFill>
                <a:sym typeface="Wingdings" panose="05000000000000000000" pitchFamily="2" charset="2"/>
              </a:rPr>
              <a:t></a:t>
            </a:r>
            <a:r>
              <a:rPr lang="en-US" altLang="en-US" smtClean="0">
                <a:sym typeface="Wingdings" panose="05000000000000000000" pitchFamily="2" charset="2"/>
              </a:rPr>
              <a:t> Biểu thức đại số quan hệ</a:t>
            </a:r>
          </a:p>
          <a:p>
            <a:pPr marL="0" indent="0">
              <a:lnSpc>
                <a:spcPct val="100000"/>
              </a:lnSpc>
              <a:buNone/>
              <a:defRPr/>
            </a:pPr>
            <a:r>
              <a:rPr lang="en-US" altLang="en-US" smtClean="0">
                <a:sym typeface="Wingdings" panose="05000000000000000000" pitchFamily="2" charset="2"/>
              </a:rPr>
              <a:t>Ví dụ: </a:t>
            </a:r>
            <a:r>
              <a:rPr lang="en-US" altLang="en-US" smtClean="0"/>
              <a:t>Sinhvien</a:t>
            </a:r>
            <a:r>
              <a:rPr lang="en-US" altLang="en-US" smtClean="0">
                <a:sym typeface="Wingdings" panose="05000000000000000000" pitchFamily="2" charset="2"/>
              </a:rPr>
              <a:t>(MaSV, Hoten, Sodt, Diachi, DiemTB)</a:t>
            </a:r>
          </a:p>
          <a:p>
            <a:pPr marL="0" indent="0">
              <a:lnSpc>
                <a:spcPct val="100000"/>
              </a:lnSpc>
              <a:buNone/>
              <a:defRPr/>
            </a:pPr>
            <a:r>
              <a:rPr lang="en-US" altLang="en-US" sz="4000" smtClean="0">
                <a:sym typeface="Symbol" panose="05050102010706020507" pitchFamily="18" charset="2"/>
              </a:rPr>
              <a:t>         </a:t>
            </a:r>
            <a:r>
              <a:rPr lang="en-US" altLang="en-US" baseline="-25000" smtClean="0">
                <a:sym typeface="Symbol" panose="05050102010706020507" pitchFamily="18" charset="2"/>
              </a:rPr>
              <a:t>MaSV, Hoten, MaMH, TenMH</a:t>
            </a:r>
            <a:r>
              <a:rPr lang="en-US" altLang="en-US" smtClean="0"/>
              <a:t>(</a:t>
            </a:r>
            <a:r>
              <a:rPr lang="en-US" altLang="en-US" sz="4000" smtClean="0">
                <a:sym typeface="Symbol" panose="05050102010706020507" pitchFamily="18" charset="2"/>
              </a:rPr>
              <a:t></a:t>
            </a:r>
            <a:r>
              <a:rPr lang="en-US" altLang="en-US" baseline="-25000" smtClean="0">
                <a:sym typeface="Symbol" panose="05050102010706020507" pitchFamily="18" charset="2"/>
              </a:rPr>
              <a:t>DiemTB&lt;5</a:t>
            </a:r>
            <a:r>
              <a:rPr lang="en-US" altLang="en-US" smtClean="0"/>
              <a:t>(Sinhvien))</a:t>
            </a:r>
          </a:p>
          <a:p>
            <a:pPr marL="0" indent="0" eaLnBrk="1" hangingPunct="1">
              <a:lnSpc>
                <a:spcPct val="100000"/>
              </a:lnSpc>
              <a:buNone/>
              <a:defRPr/>
            </a:pPr>
            <a:r>
              <a:rPr lang="en-US" altLang="en-US" smtClean="0"/>
              <a:t>Biểu thức trên có thể được viết lại bằng cách dùng phép gán như sau:</a:t>
            </a:r>
          </a:p>
          <a:p>
            <a:pPr marL="0" indent="0">
              <a:lnSpc>
                <a:spcPct val="100000"/>
              </a:lnSpc>
              <a:buNone/>
              <a:defRPr/>
            </a:pPr>
            <a:r>
              <a:rPr lang="en-US" altLang="en-US"/>
              <a:t>  </a:t>
            </a:r>
            <a:r>
              <a:rPr lang="en-US" altLang="en-US" smtClean="0"/>
              <a:t>           buf  </a:t>
            </a:r>
            <a:r>
              <a:rPr lang="en-US" altLang="en-US" smtClean="0">
                <a:sym typeface="Wingdings" panose="05000000000000000000" pitchFamily="2" charset="2"/>
              </a:rPr>
              <a:t> </a:t>
            </a:r>
            <a:r>
              <a:rPr lang="en-US" altLang="en-US" sz="4000">
                <a:sym typeface="Symbol" panose="05050102010706020507" pitchFamily="18" charset="2"/>
              </a:rPr>
              <a:t></a:t>
            </a:r>
            <a:r>
              <a:rPr lang="en-US" altLang="en-US" baseline="-25000" smtClean="0">
                <a:sym typeface="Symbol" panose="05050102010706020507" pitchFamily="18" charset="2"/>
              </a:rPr>
              <a:t>DiemTB&lt;5</a:t>
            </a:r>
            <a:r>
              <a:rPr lang="en-US" altLang="en-US" smtClean="0"/>
              <a:t>(Sinhvien</a:t>
            </a:r>
            <a:r>
              <a:rPr lang="en-US" altLang="en-US"/>
              <a:t>)</a:t>
            </a:r>
          </a:p>
          <a:p>
            <a:pPr marL="0" lvl="1" indent="0">
              <a:spcBef>
                <a:spcPts val="750"/>
              </a:spcBef>
              <a:buNone/>
              <a:defRPr/>
            </a:pPr>
            <a:r>
              <a:rPr lang="en-US" altLang="en-US" sz="3600" smtClean="0">
                <a:sym typeface="Symbol" panose="05050102010706020507" pitchFamily="18" charset="2"/>
              </a:rPr>
              <a:t>          </a:t>
            </a:r>
            <a:r>
              <a:rPr lang="en-US" altLang="en-US" baseline="-25000">
                <a:sym typeface="Symbol" panose="05050102010706020507" pitchFamily="18" charset="2"/>
              </a:rPr>
              <a:t>MaSV, Hoten, MaMH, </a:t>
            </a:r>
            <a:r>
              <a:rPr lang="en-US" altLang="en-US" baseline="-25000" smtClean="0">
                <a:sym typeface="Symbol" panose="05050102010706020507" pitchFamily="18" charset="2"/>
              </a:rPr>
              <a:t>TenMH</a:t>
            </a:r>
            <a:r>
              <a:rPr lang="en-US" altLang="en-US" smtClean="0"/>
              <a:t>(buf)</a:t>
            </a: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Tree>
    <p:extLst>
      <p:ext uri="{BB962C8B-B14F-4D97-AF65-F5344CB8AC3E}">
        <p14:creationId xmlns:p14="http://schemas.microsoft.com/office/powerpoint/2010/main" val="18369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circle(in)">
                                      <p:cBhvr>
                                        <p:cTn id="20" dur="2000"/>
                                        <p:tgtEl>
                                          <p:spTgt spid="7">
                                            <p:txEl>
                                              <p:pRg st="5" end="5"/>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circle(in)">
                                      <p:cBhvr>
                                        <p:cTn id="23" dur="2000"/>
                                        <p:tgtEl>
                                          <p:spTgt spid="7">
                                            <p:txEl>
                                              <p:pRg st="6" end="6"/>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circle(in)">
                                      <p:cBhvr>
                                        <p:cTn id="26"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smtClean="0">
                <a:solidFill>
                  <a:schemeClr val="bg2"/>
                </a:solidFill>
                <a:latin typeface="+mj-lt"/>
              </a:rPr>
              <a:t>Hết phần 1 chương 3</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3: </a:t>
            </a:r>
            <a:r>
              <a:rPr lang="en-US" altLang="en-US" sz="6000" smtClean="0">
                <a:latin typeface="Times New Roman" panose="02020603050405020304" pitchFamily="18" charset="0"/>
                <a:cs typeface="Times New Roman" panose="02020603050405020304" pitchFamily="18" charset="0"/>
              </a:rPr>
              <a:t>Đại số quan hệ</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1- Các phép toán trên một quan hệ </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845004" y="954916"/>
            <a:ext cx="7879118" cy="4587468"/>
          </a:xfrm>
          <a:prstGeom prst="rect">
            <a:avLst/>
          </a:prstGeom>
        </p:spPr>
        <p:txBody>
          <a:bodyPr>
            <a:noAutofit/>
          </a:bodyPr>
          <a:lstStyle/>
          <a:p>
            <a:pPr marL="0" indent="0">
              <a:lnSpc>
                <a:spcPct val="110000"/>
              </a:lnSpc>
              <a:buNone/>
              <a:defRPr/>
            </a:pPr>
            <a:r>
              <a:rPr lang="en-US" altLang="en-US"/>
              <a:t>1- </a:t>
            </a:r>
            <a:r>
              <a:rPr lang="en-US" altLang="en-US" smtClean="0"/>
              <a:t>Giới thiệu </a:t>
            </a:r>
            <a:endParaRPr lang="en-US" altLang="en-US"/>
          </a:p>
          <a:p>
            <a:pPr marL="0" lvl="1" indent="0">
              <a:lnSpc>
                <a:spcPct val="110000"/>
              </a:lnSpc>
              <a:spcBef>
                <a:spcPts val="750"/>
              </a:spcBef>
              <a:buNone/>
              <a:defRPr/>
            </a:pPr>
            <a:r>
              <a:rPr lang="en-US" altLang="en-US" sz="2800"/>
              <a:t>2- </a:t>
            </a:r>
            <a:r>
              <a:rPr lang="en-US" altLang="en-US" sz="2800" smtClean="0"/>
              <a:t>Các phép toán trên một quan hệ </a:t>
            </a:r>
            <a:endParaRPr lang="en-US" altLang="en-US" sz="2800"/>
          </a:p>
          <a:p>
            <a:pPr marL="0" lvl="1" indent="0">
              <a:lnSpc>
                <a:spcPct val="110000"/>
              </a:lnSpc>
              <a:spcBef>
                <a:spcPts val="750"/>
              </a:spcBef>
              <a:buNone/>
              <a:defRPr/>
            </a:pPr>
            <a:r>
              <a:rPr lang="en-US" altLang="en-US" sz="2800" smtClean="0"/>
              <a:t>    + Phép chọn (Select)</a:t>
            </a:r>
          </a:p>
          <a:p>
            <a:pPr marL="0" lvl="1" indent="0">
              <a:lnSpc>
                <a:spcPct val="110000"/>
              </a:lnSpc>
              <a:spcBef>
                <a:spcPts val="750"/>
              </a:spcBef>
              <a:buNone/>
              <a:defRPr/>
            </a:pPr>
            <a:r>
              <a:rPr lang="en-US" altLang="en-US" sz="2800"/>
              <a:t> </a:t>
            </a:r>
            <a:r>
              <a:rPr lang="en-US" altLang="en-US" sz="2800" smtClean="0"/>
              <a:t>   + Phép chiếu (Project)  </a:t>
            </a:r>
          </a:p>
          <a:p>
            <a:pPr marL="0" lvl="1" indent="0">
              <a:lnSpc>
                <a:spcPct val="110000"/>
              </a:lnSpc>
              <a:spcBef>
                <a:spcPts val="750"/>
              </a:spcBef>
              <a:buNone/>
              <a:defRPr/>
            </a:pPr>
            <a:r>
              <a:rPr lang="en-US" altLang="en-US" sz="2800"/>
              <a:t> </a:t>
            </a:r>
            <a:r>
              <a:rPr lang="en-US" altLang="en-US" sz="2800" smtClean="0"/>
              <a:t>   + Kết hợp phép chọn và phép chiếu</a:t>
            </a:r>
          </a:p>
          <a:p>
            <a:pPr marL="0" lvl="1" indent="0">
              <a:lnSpc>
                <a:spcPct val="110000"/>
              </a:lnSpc>
              <a:spcBef>
                <a:spcPts val="750"/>
              </a:spcBef>
              <a:buNone/>
              <a:defRPr/>
            </a:pPr>
            <a:r>
              <a:rPr lang="en-US" altLang="en-US" sz="2800"/>
              <a:t> </a:t>
            </a:r>
            <a:r>
              <a:rPr lang="en-US" altLang="en-US" sz="2800" smtClean="0"/>
              <a:t>   + Phép đổi tên  </a:t>
            </a:r>
          </a:p>
          <a:p>
            <a:pPr marL="0" lvl="1" indent="0">
              <a:lnSpc>
                <a:spcPct val="110000"/>
              </a:lnSpc>
              <a:spcBef>
                <a:spcPts val="750"/>
              </a:spcBef>
              <a:buNone/>
              <a:defRPr/>
            </a:pPr>
            <a:r>
              <a:rPr lang="en-US" altLang="en-US" sz="2800" smtClean="0"/>
              <a:t>3. Các hàm gộp và gom nhóm</a:t>
            </a:r>
          </a:p>
          <a:p>
            <a:pPr marL="0" lvl="1" indent="0">
              <a:lnSpc>
                <a:spcPct val="110000"/>
              </a:lnSpc>
              <a:spcBef>
                <a:spcPts val="750"/>
              </a:spcBef>
              <a:buNone/>
              <a:defRPr/>
            </a:pPr>
            <a:r>
              <a:rPr lang="en-US" altLang="en-US" sz="2800" smtClean="0"/>
              <a:t>4. Phép gán</a:t>
            </a: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a:bodyPr>
          <a:lstStyle/>
          <a:p>
            <a:pPr marL="457200" indent="-457200" eaLnBrk="1" hangingPunct="1">
              <a:buFont typeface="+mj-lt"/>
              <a:buAutoNum type="arabicPeriod"/>
              <a:defRPr/>
            </a:pPr>
            <a:r>
              <a:rPr lang="en-US" altLang="en-US" b="1" smtClean="0">
                <a:latin typeface="Arial" panose="020B0604020202020204" pitchFamily="34" charset="0"/>
                <a:cs typeface="Arial" panose="020B0604020202020204" pitchFamily="34" charset="0"/>
              </a:rPr>
              <a:t>Giới thiệu: </a:t>
            </a:r>
          </a:p>
          <a:p>
            <a:pPr eaLnBrk="1" hangingPunct="1">
              <a:lnSpc>
                <a:spcPct val="100000"/>
              </a:lnSpc>
              <a:buFont typeface="Wingdings" panose="05000000000000000000" pitchFamily="2" charset="2"/>
              <a:buChar char="§"/>
              <a:defRPr/>
            </a:pPr>
            <a:r>
              <a:rPr lang="en-US" altLang="en-US" sz="2600" smtClean="0"/>
              <a:t>Đại số quan hệ là một tập các phép toán cơ bản trên mô hình quan hệ. Các phép toán này cho phép người dùng xác định yêu cầu truy vấn thông tin dưới dạng biểu thức đại số quan hệ.</a:t>
            </a:r>
          </a:p>
          <a:p>
            <a:pPr eaLnBrk="1" hangingPunct="1">
              <a:lnSpc>
                <a:spcPct val="100000"/>
              </a:lnSpc>
              <a:buFont typeface="Wingdings" panose="05000000000000000000" pitchFamily="2" charset="2"/>
              <a:buChar char="§"/>
              <a:defRPr/>
            </a:pPr>
            <a:r>
              <a:rPr lang="en-US" altLang="en-US" sz="2600" smtClean="0"/>
              <a:t>Đại số quan hệ rất quan trọng vì:</a:t>
            </a:r>
          </a:p>
          <a:p>
            <a:pPr marL="0" indent="0" eaLnBrk="1" hangingPunct="1">
              <a:lnSpc>
                <a:spcPct val="100000"/>
              </a:lnSpc>
              <a:buNone/>
              <a:defRPr/>
            </a:pPr>
            <a:r>
              <a:rPr lang="en-US" altLang="en-US" sz="2600"/>
              <a:t> </a:t>
            </a:r>
            <a:r>
              <a:rPr lang="en-US" altLang="en-US" sz="2600" smtClean="0"/>
              <a:t>  - Nó cung cấp một nền tảng chính thức cho các phép toán trên mô</a:t>
            </a:r>
            <a:br>
              <a:rPr lang="en-US" altLang="en-US" sz="2600" smtClean="0"/>
            </a:br>
            <a:r>
              <a:rPr lang="en-US" altLang="en-US" sz="2600" smtClean="0"/>
              <a:t>     hình quan hệ.</a:t>
            </a:r>
          </a:p>
          <a:p>
            <a:pPr marL="0" indent="0" eaLnBrk="1" hangingPunct="1">
              <a:lnSpc>
                <a:spcPct val="100000"/>
              </a:lnSpc>
              <a:buNone/>
              <a:defRPr/>
            </a:pPr>
            <a:r>
              <a:rPr lang="en-US" altLang="en-US" sz="2600"/>
              <a:t> </a:t>
            </a:r>
            <a:r>
              <a:rPr lang="en-US" altLang="en-US" sz="2600" smtClean="0"/>
              <a:t>  - Nó được sử dụng làm cơ sở để triển khai và tối ưu hóa các truy</a:t>
            </a:r>
            <a:br>
              <a:rPr lang="en-US" altLang="en-US" sz="2600" smtClean="0"/>
            </a:br>
            <a:r>
              <a:rPr lang="en-US" altLang="en-US" sz="2600" smtClean="0"/>
              <a:t>     vấn trong module xử lý và tối ưu hóa truy vấn có trong các hệ</a:t>
            </a:r>
            <a:br>
              <a:rPr lang="en-US" altLang="en-US" sz="2600" smtClean="0"/>
            </a:br>
            <a:r>
              <a:rPr lang="en-US" altLang="en-US" sz="2600" smtClean="0"/>
              <a:t>     quản trị CSDL quan hệ.</a:t>
            </a:r>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Các phép toán trên một quan hệ: </a:t>
            </a:r>
          </a:p>
          <a:p>
            <a:pPr eaLnBrk="1" hangingPunct="1">
              <a:lnSpc>
                <a:spcPct val="100000"/>
              </a:lnSpc>
              <a:buFont typeface="Wingdings" panose="05000000000000000000" pitchFamily="2" charset="2"/>
              <a:buChar char="§"/>
              <a:defRPr/>
            </a:pPr>
            <a:r>
              <a:rPr lang="en-US" altLang="en-US" sz="2600" smtClean="0"/>
              <a:t>Các phép toán này nhận vào một quan hệ và cho ra kết quả là một quan hệ khác.</a:t>
            </a:r>
          </a:p>
          <a:p>
            <a:pPr eaLnBrk="1" hangingPunct="1">
              <a:lnSpc>
                <a:spcPct val="100000"/>
              </a:lnSpc>
              <a:buFont typeface="Wingdings" panose="05000000000000000000" pitchFamily="2" charset="2"/>
              <a:buChar char="§"/>
              <a:defRPr/>
            </a:pPr>
            <a:r>
              <a:rPr lang="en-US" altLang="en-US" sz="2600" b="1" smtClean="0"/>
              <a:t>Phép chọn</a:t>
            </a:r>
            <a:r>
              <a:rPr lang="en-US" altLang="en-US" sz="2600" smtClean="0"/>
              <a:t>: Lấy các dòng trong quan hệ input thỏa điều kiện </a:t>
            </a:r>
            <a:r>
              <a:rPr lang="en-US" altLang="en-US" sz="2600" i="1" smtClean="0"/>
              <a:t>F</a:t>
            </a:r>
            <a:r>
              <a:rPr lang="en-US" altLang="en-US" sz="2600" smtClean="0"/>
              <a:t> cho trước. Quan hệ kết quả có số cột giống như quan hệ input.</a:t>
            </a:r>
          </a:p>
          <a:p>
            <a:pPr marL="0" indent="0" eaLnBrk="1" hangingPunct="1">
              <a:lnSpc>
                <a:spcPct val="100000"/>
              </a:lnSpc>
              <a:spcBef>
                <a:spcPts val="0"/>
              </a:spcBef>
              <a:buNone/>
              <a:defRPr/>
            </a:pPr>
            <a:r>
              <a:rPr lang="en-US" altLang="en-US" sz="2600" smtClean="0"/>
              <a:t>   - Cú pháp:   </a:t>
            </a:r>
            <a:r>
              <a:rPr lang="en-US" altLang="en-US" sz="4000" smtClean="0">
                <a:sym typeface="Symbol" panose="05050102010706020507" pitchFamily="18" charset="2"/>
              </a:rPr>
              <a:t></a:t>
            </a:r>
            <a:r>
              <a:rPr lang="en-US" altLang="en-US" sz="2600" baseline="-25000" smtClean="0">
                <a:sym typeface="Symbol" panose="05050102010706020507" pitchFamily="18" charset="2"/>
              </a:rPr>
              <a:t>F</a:t>
            </a:r>
            <a:r>
              <a:rPr lang="en-US" altLang="en-US" sz="2600" smtClean="0">
                <a:sym typeface="Symbol" panose="05050102010706020507" pitchFamily="18" charset="2"/>
              </a:rPr>
              <a:t>(tên quan hệ)</a:t>
            </a: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 Vd. Tìm những SV thi môn có mã ‘M01’ và đạt điểm trên 7</a:t>
            </a:r>
          </a:p>
          <a:p>
            <a:pPr marL="0" indent="0">
              <a:lnSpc>
                <a:spcPct val="100000"/>
              </a:lnSpc>
              <a:spcBef>
                <a:spcPts val="0"/>
              </a:spcBef>
              <a:buNone/>
              <a:defRPr/>
            </a:pPr>
            <a:r>
              <a:rPr lang="en-US" altLang="en-US" sz="2600" smtClean="0">
                <a:sym typeface="Symbol" panose="05050102010706020507" pitchFamily="18" charset="2"/>
              </a:rPr>
              <a:t>    KQTHI.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81452073"/>
              </p:ext>
            </p:extLst>
          </p:nvPr>
        </p:nvGraphicFramePr>
        <p:xfrm>
          <a:off x="689993" y="4030810"/>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2" name="TextBox 1"/>
          <p:cNvSpPr txBox="1"/>
          <p:nvPr/>
        </p:nvSpPr>
        <p:spPr>
          <a:xfrm>
            <a:off x="4227836" y="3422143"/>
            <a:ext cx="4189445" cy="769441"/>
          </a:xfrm>
          <a:prstGeom prst="rect">
            <a:avLst/>
          </a:prstGeom>
          <a:noFill/>
        </p:spPr>
        <p:txBody>
          <a:bodyPr wrap="square" rtlCol="0">
            <a:spAutoFit/>
          </a:bodyPr>
          <a:lstStyle/>
          <a:p>
            <a:pPr>
              <a:defRPr/>
            </a:pPr>
            <a:r>
              <a:rPr lang="en-US" altLang="en-US" sz="4400" smtClean="0">
                <a:sym typeface="Symbol" panose="05050102010706020507" pitchFamily="18" charset="2"/>
              </a:rPr>
              <a:t></a:t>
            </a:r>
            <a:r>
              <a:rPr lang="en-US" altLang="en-US" baseline="-25000" smtClean="0">
                <a:sym typeface="Symbol" panose="05050102010706020507" pitchFamily="18" charset="2"/>
              </a:rPr>
              <a:t>MaMH=‘M01’  Diem &gt; 7</a:t>
            </a:r>
            <a:r>
              <a:rPr lang="en-US" altLang="en-US" sz="2400" smtClean="0">
                <a:sym typeface="Symbol" panose="05050102010706020507" pitchFamily="18" charset="2"/>
              </a:rPr>
              <a:t>(KQTHI)</a:t>
            </a:r>
            <a:endParaRPr lang="en-US" altLang="en-US" sz="2400">
              <a:sym typeface="Symbol" panose="05050102010706020507" pitchFamily="18" charset="2"/>
            </a:endParaRPr>
          </a:p>
        </p:txBody>
      </p:sp>
      <p:graphicFrame>
        <p:nvGraphicFramePr>
          <p:cNvPr id="8" name="Table 7"/>
          <p:cNvGraphicFramePr>
            <a:graphicFrameLocks noGrp="1"/>
          </p:cNvGraphicFramePr>
          <p:nvPr>
            <p:extLst>
              <p:ext uri="{D42A27DB-BD31-4B8C-83A1-F6EECF244321}">
                <p14:modId xmlns:p14="http://schemas.microsoft.com/office/powerpoint/2010/main" val="2784944444"/>
              </p:ext>
            </p:extLst>
          </p:nvPr>
        </p:nvGraphicFramePr>
        <p:xfrm>
          <a:off x="7908913" y="3900170"/>
          <a:ext cx="3181711" cy="111252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bl>
          </a:graphicData>
        </a:graphic>
      </p:graphicFrame>
      <p:grpSp>
        <p:nvGrpSpPr>
          <p:cNvPr id="11" name="Group 10"/>
          <p:cNvGrpSpPr/>
          <p:nvPr/>
        </p:nvGrpSpPr>
        <p:grpSpPr>
          <a:xfrm>
            <a:off x="6130212" y="4191584"/>
            <a:ext cx="1604877" cy="264846"/>
            <a:chOff x="6130212" y="4191584"/>
            <a:chExt cx="1604877" cy="264846"/>
          </a:xfrm>
        </p:grpSpPr>
        <p:cxnSp>
          <p:nvCxnSpPr>
            <p:cNvPr id="5" name="Straight Arrow Connector 4"/>
            <p:cNvCxnSpPr/>
            <p:nvPr/>
          </p:nvCxnSpPr>
          <p:spPr>
            <a:xfrm>
              <a:off x="6130224" y="445643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130212" y="4191584"/>
              <a:ext cx="0" cy="2648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995127" y="4456430"/>
            <a:ext cx="876577" cy="292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5127" y="5174902"/>
            <a:ext cx="876577" cy="292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0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circle(in)">
                                      <p:cBhvr>
                                        <p:cTn id="25" dur="2000"/>
                                        <p:tgtEl>
                                          <p:spTgt spid="7">
                                            <p:txEl>
                                              <p:pRg st="5" end="5"/>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20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circle(in)">
                                      <p:cBhvr>
                                        <p:cTn id="41" dur="2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par>
                                <p:cTn id="47" presetID="6" presetClass="entr" presetSubtype="16"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circle(in)">
                                      <p:cBhvr>
                                        <p:cTn id="4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233264"/>
            <a:ext cx="10480319" cy="6476145"/>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Các phép toán trên một quan hệ (tt.): </a:t>
            </a:r>
          </a:p>
          <a:p>
            <a:pPr eaLnBrk="1" hangingPunct="1">
              <a:lnSpc>
                <a:spcPct val="100000"/>
              </a:lnSpc>
              <a:buFont typeface="Wingdings" panose="05000000000000000000" pitchFamily="2" charset="2"/>
              <a:buChar char="§"/>
              <a:defRPr/>
            </a:pPr>
            <a:r>
              <a:rPr lang="en-US" altLang="en-US" sz="2600" b="1" smtClean="0"/>
              <a:t>Phép chiếu</a:t>
            </a:r>
            <a:r>
              <a:rPr lang="en-US" altLang="en-US" sz="2600" smtClean="0"/>
              <a:t>: Lấy các cột được chiếu trong bảng input. Bảng kết quả có các dòng giống như bảng input nhưng chỉ lấy các dòng khác nhau.</a:t>
            </a:r>
          </a:p>
          <a:p>
            <a:pPr marL="0" indent="0" eaLnBrk="1" hangingPunct="1">
              <a:lnSpc>
                <a:spcPct val="100000"/>
              </a:lnSpc>
              <a:spcBef>
                <a:spcPts val="0"/>
              </a:spcBef>
              <a:buNone/>
              <a:defRPr/>
            </a:pPr>
            <a:r>
              <a:rPr lang="en-US" altLang="en-US" sz="2600" smtClean="0"/>
              <a:t>   - Cú pháp:   </a:t>
            </a:r>
            <a:r>
              <a:rPr lang="en-US" altLang="en-US" sz="4000" smtClean="0">
                <a:sym typeface="Symbol" panose="05050102010706020507" pitchFamily="18" charset="2"/>
              </a:rPr>
              <a:t></a:t>
            </a:r>
            <a:r>
              <a:rPr lang="en-US" altLang="en-US" sz="2600" baseline="-25000" smtClean="0">
                <a:sym typeface="Symbol" panose="05050102010706020507" pitchFamily="18" charset="2"/>
              </a:rPr>
              <a:t>x1,x2,…,xn</a:t>
            </a:r>
            <a:r>
              <a:rPr lang="en-US" altLang="en-US" sz="2600" smtClean="0">
                <a:sym typeface="Symbol" panose="05050102010706020507" pitchFamily="18" charset="2"/>
              </a:rPr>
              <a:t>(R), với x</a:t>
            </a:r>
            <a:r>
              <a:rPr lang="en-US" altLang="en-US" sz="2600" baseline="-25000" smtClean="0">
                <a:sym typeface="Symbol" panose="05050102010706020507" pitchFamily="18" charset="2"/>
              </a:rPr>
              <a:t>i</a:t>
            </a:r>
            <a:r>
              <a:rPr lang="en-US" altLang="en-US" sz="2600" smtClean="0">
                <a:sym typeface="Symbol" panose="05050102010706020507" pitchFamily="18" charset="2"/>
              </a:rPr>
              <a:t> là các thuộc tính trong quan hệ R.</a:t>
            </a: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 Vd. Tìm những mã môn học có SV thi</a:t>
            </a:r>
          </a:p>
          <a:p>
            <a:pPr marL="0" indent="0">
              <a:lnSpc>
                <a:spcPct val="100000"/>
              </a:lnSpc>
              <a:spcBef>
                <a:spcPts val="0"/>
              </a:spcBef>
              <a:buNone/>
              <a:defRPr/>
            </a:pPr>
            <a:r>
              <a:rPr lang="en-US" altLang="en-US" sz="2600" smtClean="0">
                <a:sym typeface="Symbol" panose="05050102010706020507" pitchFamily="18" charset="2"/>
              </a:rPr>
              <a:t>    KQTHI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a:p>
            <a:pPr marL="0" lvl="1" indent="0" eaLnBrk="1" hangingPunct="1">
              <a:spcBef>
                <a:spcPts val="750"/>
              </a:spcBef>
              <a:buNone/>
              <a:defRPr/>
            </a:pPr>
            <a:endParaRPr lang="en-US" altLang="en-US" b="1"/>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a:p>
            <a:pPr marL="0" lvl="1" indent="0" eaLnBrk="1" hangingPunct="1">
              <a:spcBef>
                <a:spcPts val="750"/>
              </a:spcBef>
              <a:buNone/>
              <a:defRPr/>
            </a:pPr>
            <a:endParaRPr lang="en-US" altLang="en-US" b="1"/>
          </a:p>
          <a:p>
            <a:pPr marL="0" lvl="1" indent="0">
              <a:spcBef>
                <a:spcPts val="750"/>
              </a:spcBef>
              <a:buNone/>
              <a:defRPr/>
            </a:pPr>
            <a:r>
              <a:rPr lang="en-US" altLang="en-US" sz="2400" b="1" smtClean="0">
                <a:latin typeface="Arial" panose="020B0604020202020204" pitchFamily="34" charset="0"/>
                <a:cs typeface="Arial" panose="020B0604020202020204" pitchFamily="34" charset="0"/>
              </a:rPr>
              <a:t>Phép chiếu tổng quát: </a:t>
            </a:r>
            <a:r>
              <a:rPr lang="en-US" altLang="en-US" sz="2400" smtClean="0">
                <a:latin typeface="Arial" panose="020B0604020202020204" pitchFamily="34" charset="0"/>
                <a:cs typeface="Arial" panose="020B0604020202020204" pitchFamily="34" charset="0"/>
              </a:rPr>
              <a:t>các x</a:t>
            </a:r>
            <a:r>
              <a:rPr lang="en-US" altLang="en-US" sz="2400" baseline="-25000" smtClean="0">
                <a:latin typeface="Arial" panose="020B0604020202020204" pitchFamily="34" charset="0"/>
                <a:cs typeface="Arial" panose="020B0604020202020204" pitchFamily="34" charset="0"/>
              </a:rPr>
              <a:t>i</a:t>
            </a:r>
            <a:r>
              <a:rPr lang="en-US" altLang="en-US" sz="2400" smtClean="0">
                <a:latin typeface="Arial" panose="020B0604020202020204" pitchFamily="34" charset="0"/>
                <a:cs typeface="Arial" panose="020B0604020202020204" pitchFamily="34" charset="0"/>
              </a:rPr>
              <a:t> trong phép chiếu </a:t>
            </a:r>
            <a:r>
              <a:rPr lang="en-US" smtClean="0"/>
              <a:t>có </a:t>
            </a:r>
            <a:r>
              <a:rPr lang="en-US"/>
              <a:t>thể là các biểu thức trên các thuộc tính trong quan hệ R</a:t>
            </a:r>
            <a:r>
              <a:rPr lang="en-US" smtClean="0"/>
              <a:t>.</a:t>
            </a:r>
          </a:p>
          <a:p>
            <a:pPr marL="0" lvl="1" indent="0">
              <a:spcBef>
                <a:spcPts val="750"/>
              </a:spcBef>
              <a:buNone/>
              <a:defRPr/>
            </a:pPr>
            <a:r>
              <a:rPr lang="en-US" altLang="en-US" sz="2400" smtClean="0">
                <a:latin typeface="Arial" panose="020B0604020202020204" pitchFamily="34" charset="0"/>
                <a:cs typeface="Arial" panose="020B0604020202020204" pitchFamily="34" charset="0"/>
              </a:rPr>
              <a:t>Vd. </a:t>
            </a:r>
          </a:p>
        </p:txBody>
      </p:sp>
      <p:graphicFrame>
        <p:nvGraphicFramePr>
          <p:cNvPr id="4" name="Table 3"/>
          <p:cNvGraphicFramePr>
            <a:graphicFrameLocks noGrp="1"/>
          </p:cNvGraphicFramePr>
          <p:nvPr>
            <p:extLst>
              <p:ext uri="{D42A27DB-BD31-4B8C-83A1-F6EECF244321}">
                <p14:modId xmlns:p14="http://schemas.microsoft.com/office/powerpoint/2010/main" val="4245317976"/>
              </p:ext>
            </p:extLst>
          </p:nvPr>
        </p:nvGraphicFramePr>
        <p:xfrm>
          <a:off x="2072280" y="3139724"/>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Diem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2" name="TextBox 1"/>
          <p:cNvSpPr txBox="1"/>
          <p:nvPr/>
        </p:nvSpPr>
        <p:spPr>
          <a:xfrm>
            <a:off x="1259596" y="5939968"/>
            <a:ext cx="3994395" cy="769441"/>
          </a:xfrm>
          <a:prstGeom prst="rect">
            <a:avLst/>
          </a:prstGeom>
          <a:noFill/>
        </p:spPr>
        <p:txBody>
          <a:bodyPr wrap="square" rtlCol="0">
            <a:spAutoFit/>
          </a:bodyPr>
          <a:lstStyle/>
          <a:p>
            <a:pPr>
              <a:defRPr/>
            </a:pPr>
            <a:r>
              <a:rPr lang="en-US" altLang="en-US" sz="4400" smtClean="0">
                <a:sym typeface="Symbol" panose="05050102010706020507" pitchFamily="18" charset="2"/>
              </a:rPr>
              <a:t></a:t>
            </a:r>
            <a:r>
              <a:rPr lang="en-US" altLang="en-US" baseline="-25000" smtClean="0">
                <a:sym typeface="Symbol" panose="05050102010706020507" pitchFamily="18" charset="2"/>
              </a:rPr>
              <a:t>MaSV, MaMH, Diem * 2</a:t>
            </a:r>
            <a:r>
              <a:rPr lang="en-US" altLang="en-US" sz="2400" smtClean="0">
                <a:sym typeface="Symbol" panose="05050102010706020507" pitchFamily="18" charset="2"/>
              </a:rPr>
              <a:t>(KQTHI)</a:t>
            </a:r>
            <a:endParaRPr lang="en-US" altLang="en-US" sz="2400">
              <a:sym typeface="Symbol" panose="05050102010706020507" pitchFamily="18" charset="2"/>
            </a:endParaRPr>
          </a:p>
        </p:txBody>
      </p:sp>
      <p:graphicFrame>
        <p:nvGraphicFramePr>
          <p:cNvPr id="8" name="Table 7"/>
          <p:cNvGraphicFramePr>
            <a:graphicFrameLocks noGrp="1"/>
          </p:cNvGraphicFramePr>
          <p:nvPr>
            <p:extLst>
              <p:ext uri="{D42A27DB-BD31-4B8C-83A1-F6EECF244321}">
                <p14:modId xmlns:p14="http://schemas.microsoft.com/office/powerpoint/2010/main" val="199976822"/>
              </p:ext>
            </p:extLst>
          </p:nvPr>
        </p:nvGraphicFramePr>
        <p:xfrm>
          <a:off x="10349960" y="3285445"/>
          <a:ext cx="928440" cy="148336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M02</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3444535084"/>
                  </a:ext>
                </a:extLst>
              </a:tr>
            </a:tbl>
          </a:graphicData>
        </a:graphic>
      </p:graphicFrame>
      <p:cxnSp>
        <p:nvCxnSpPr>
          <p:cNvPr id="5" name="Straight Arrow Connector 4"/>
          <p:cNvCxnSpPr/>
          <p:nvPr/>
        </p:nvCxnSpPr>
        <p:spPr>
          <a:xfrm>
            <a:off x="8524285" y="4076777"/>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655057192"/>
              </p:ext>
            </p:extLst>
          </p:nvPr>
        </p:nvGraphicFramePr>
        <p:xfrm>
          <a:off x="7360059" y="3285445"/>
          <a:ext cx="928440" cy="222504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1471026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491309164"/>
                  </a:ext>
                </a:extLst>
              </a:tr>
            </a:tbl>
          </a:graphicData>
        </a:graphic>
      </p:graphicFrame>
      <p:sp>
        <p:nvSpPr>
          <p:cNvPr id="3" name="TextBox 2"/>
          <p:cNvSpPr txBox="1"/>
          <p:nvPr/>
        </p:nvSpPr>
        <p:spPr>
          <a:xfrm>
            <a:off x="8789994" y="3657793"/>
            <a:ext cx="1116833" cy="369332"/>
          </a:xfrm>
          <a:prstGeom prst="rect">
            <a:avLst/>
          </a:prstGeom>
          <a:noFill/>
        </p:spPr>
        <p:txBody>
          <a:bodyPr wrap="square" rtlCol="0">
            <a:spAutoFit/>
          </a:bodyPr>
          <a:lstStyle/>
          <a:p>
            <a:r>
              <a:rPr lang="en-US" smtClean="0"/>
              <a:t>Kết quả</a:t>
            </a:r>
            <a:endParaRPr lang="en-US"/>
          </a:p>
        </p:txBody>
      </p:sp>
      <p:sp>
        <p:nvSpPr>
          <p:cNvPr id="10" name="TextBox 9"/>
          <p:cNvSpPr txBox="1"/>
          <p:nvPr/>
        </p:nvSpPr>
        <p:spPr>
          <a:xfrm>
            <a:off x="6841001" y="2466352"/>
            <a:ext cx="2386168" cy="769441"/>
          </a:xfrm>
          <a:prstGeom prst="rect">
            <a:avLst/>
          </a:prstGeom>
          <a:noFill/>
        </p:spPr>
        <p:txBody>
          <a:bodyPr wrap="square" rtlCol="0">
            <a:spAutoFit/>
          </a:bodyPr>
          <a:lstStyle/>
          <a:p>
            <a:pPr>
              <a:defRPr/>
            </a:pPr>
            <a:r>
              <a:rPr lang="en-US" altLang="en-US" sz="4400" smtClean="0">
                <a:sym typeface="Symbol" panose="05050102010706020507" pitchFamily="18" charset="2"/>
              </a:rPr>
              <a:t></a:t>
            </a:r>
            <a:r>
              <a:rPr lang="en-US" altLang="en-US" baseline="-25000" smtClean="0">
                <a:sym typeface="Symbol" panose="05050102010706020507" pitchFamily="18" charset="2"/>
              </a:rPr>
              <a:t>MaMH</a:t>
            </a:r>
            <a:r>
              <a:rPr lang="en-US" altLang="en-US" sz="2400" smtClean="0">
                <a:sym typeface="Symbol" panose="05050102010706020507" pitchFamily="18" charset="2"/>
              </a:rPr>
              <a:t>(KQTHI)</a:t>
            </a:r>
            <a:endParaRPr lang="en-US" altLang="en-US" sz="2400">
              <a:sym typeface="Symbol" panose="05050102010706020507" pitchFamily="18" charset="2"/>
            </a:endParaRPr>
          </a:p>
        </p:txBody>
      </p:sp>
      <p:sp>
        <p:nvSpPr>
          <p:cNvPr id="9" name="Rectangle 8"/>
          <p:cNvSpPr/>
          <p:nvPr/>
        </p:nvSpPr>
        <p:spPr>
          <a:xfrm>
            <a:off x="3461657" y="3139724"/>
            <a:ext cx="886408" cy="222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26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circle(in)">
                                      <p:cBhvr>
                                        <p:cTn id="20" dur="2000"/>
                                        <p:tgtEl>
                                          <p:spTgt spid="7">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circle(in)">
                                      <p:cBhvr>
                                        <p:cTn id="43" dur="2000"/>
                                        <p:tgtEl>
                                          <p:spTgt spid="3"/>
                                        </p:tgtEl>
                                      </p:cBhvr>
                                    </p:animEffect>
                                  </p:childTnLst>
                                </p:cTn>
                              </p:par>
                              <p:par>
                                <p:cTn id="44" presetID="6" presetClass="entr" presetSubtype="1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ircle(in)">
                                      <p:cBhvr>
                                        <p:cTn id="46" dur="2000"/>
                                        <p:tgtEl>
                                          <p:spTgt spid="5"/>
                                        </p:tgtEl>
                                      </p:cBhvr>
                                    </p:animEffect>
                                  </p:childTnLst>
                                </p:cTn>
                              </p:par>
                              <p:par>
                                <p:cTn id="47" presetID="6" presetClass="entr" presetSubtype="16"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circle(in)">
                                      <p:cBhvr>
                                        <p:cTn id="49" dur="20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circle(in)">
                                      <p:cBhvr>
                                        <p:cTn id="54" dur="2000"/>
                                        <p:tgtEl>
                                          <p:spTgt spid="7">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circle(in)">
                                      <p:cBhvr>
                                        <p:cTn id="59" dur="2000"/>
                                        <p:tgtEl>
                                          <p:spTgt spid="7">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circle(in)">
                                      <p:cBhvr>
                                        <p:cTn id="6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2" y="298580"/>
            <a:ext cx="6035992" cy="2036486"/>
          </a:xfrm>
          <a:prstGeom prst="rect">
            <a:avLst/>
          </a:prstGeom>
        </p:spPr>
        <p:txBody>
          <a:bodyPr>
            <a:noAutofit/>
          </a:bodyPr>
          <a:lstStyle/>
          <a:p>
            <a:pPr marL="457200" indent="-457200" eaLnBrk="1" hangingPunct="1">
              <a:buFont typeface="+mj-lt"/>
              <a:buAutoNum type="arabicPeriod" startAt="2"/>
              <a:defRPr/>
            </a:pPr>
            <a:r>
              <a:rPr lang="en-US" altLang="en-US" sz="2400" b="1" smtClean="0"/>
              <a:t>Các phép toán trên một quan hệ (tt.): </a:t>
            </a:r>
          </a:p>
          <a:p>
            <a:pPr eaLnBrk="1" hangingPunct="1">
              <a:lnSpc>
                <a:spcPct val="100000"/>
              </a:lnSpc>
              <a:buFont typeface="Wingdings" panose="05000000000000000000" pitchFamily="2" charset="2"/>
              <a:buChar char="§"/>
              <a:defRPr/>
            </a:pPr>
            <a:r>
              <a:rPr lang="en-US" altLang="en-US" sz="2400" b="1" smtClean="0"/>
              <a:t>Kết hợp phép chiếu và phép chọn</a:t>
            </a:r>
            <a:r>
              <a:rPr lang="en-US" altLang="en-US" sz="2400" smtClean="0"/>
              <a:t>: Phép toán trong ngoặc sẽ được thực hiện trước.</a:t>
            </a:r>
          </a:p>
          <a:p>
            <a:pPr marL="0" indent="0" eaLnBrk="1" hangingPunct="1">
              <a:lnSpc>
                <a:spcPct val="100000"/>
              </a:lnSpc>
              <a:spcBef>
                <a:spcPts val="0"/>
              </a:spcBef>
              <a:buNone/>
              <a:defRPr/>
            </a:pPr>
            <a:r>
              <a:rPr lang="en-US" altLang="en-US" sz="2400" smtClean="0">
                <a:sym typeface="Symbol" panose="05050102010706020507" pitchFamily="18" charset="2"/>
              </a:rPr>
              <a:t>- Vd. Cho quan hệ KQTHI như bảng bên 				</a:t>
            </a:r>
            <a:endParaRPr lang="en-US" altLang="en-US" sz="2400" smtClean="0"/>
          </a:p>
          <a:p>
            <a:pPr marL="342900" lvl="1" indent="0" eaLnBrk="1" hangingPunct="1">
              <a:buFont typeface="Arial" panose="020B0604020202020204" pitchFamily="34" charset="0"/>
              <a:buNone/>
              <a:defRPr/>
            </a:pPr>
            <a:endParaRPr lang="en-US" altLang="en-US" smtClean="0"/>
          </a:p>
          <a:p>
            <a:pPr marL="0" lvl="1" indent="0" eaLnBrk="1" hangingPunct="1">
              <a:spcBef>
                <a:spcPts val="750"/>
              </a:spcBef>
              <a:buNone/>
              <a:defRPr/>
            </a:pPr>
            <a:endParaRPr lang="en-US" altLang="en-US" b="1" smtClean="0"/>
          </a:p>
        </p:txBody>
      </p:sp>
      <p:sp>
        <p:nvSpPr>
          <p:cNvPr id="2" name="TextBox 1"/>
          <p:cNvSpPr txBox="1"/>
          <p:nvPr/>
        </p:nvSpPr>
        <p:spPr>
          <a:xfrm>
            <a:off x="677371" y="2837911"/>
            <a:ext cx="5779172" cy="769441"/>
          </a:xfrm>
          <a:prstGeom prst="rect">
            <a:avLst/>
          </a:prstGeom>
          <a:noFill/>
        </p:spPr>
        <p:txBody>
          <a:bodyPr wrap="square" rtlCol="0">
            <a:spAutoFit/>
          </a:bodyPr>
          <a:lstStyle/>
          <a:p>
            <a:pPr>
              <a:defRPr/>
            </a:pPr>
            <a:r>
              <a:rPr lang="en-US" altLang="en-US" sz="2800" smtClean="0">
                <a:sym typeface="Symbol" panose="05050102010706020507" pitchFamily="18" charset="2"/>
              </a:rPr>
              <a:t>1.</a:t>
            </a:r>
            <a:r>
              <a:rPr lang="en-US" altLang="en-US" sz="4400" smtClean="0">
                <a:sym typeface="Symbol" panose="05050102010706020507" pitchFamily="18" charset="2"/>
              </a:rPr>
              <a:t></a:t>
            </a:r>
            <a:r>
              <a:rPr lang="en-US" altLang="en-US" sz="2400" baseline="-25000">
                <a:sym typeface="Symbol" panose="05050102010706020507" pitchFamily="18" charset="2"/>
              </a:rPr>
              <a:t>MaMH=‘M01’</a:t>
            </a:r>
            <a:r>
              <a:rPr lang="en-US" altLang="en-US" sz="2800" smtClean="0">
                <a:sym typeface="Symbol" panose="05050102010706020507" pitchFamily="18" charset="2"/>
              </a:rPr>
              <a:t>(</a:t>
            </a:r>
            <a:r>
              <a:rPr lang="en-US" altLang="en-US" sz="4400" smtClean="0">
                <a:sym typeface="Symbol" panose="05050102010706020507" pitchFamily="18" charset="2"/>
              </a:rPr>
              <a:t></a:t>
            </a:r>
            <a:r>
              <a:rPr lang="en-US" altLang="en-US" sz="2400" baseline="-25000" smtClean="0">
                <a:sym typeface="Symbol" panose="05050102010706020507" pitchFamily="18" charset="2"/>
              </a:rPr>
              <a:t>MaMH</a:t>
            </a:r>
            <a:r>
              <a:rPr lang="en-US" altLang="en-US" sz="2800">
                <a:sym typeface="Symbol" panose="05050102010706020507" pitchFamily="18" charset="2"/>
              </a:rPr>
              <a:t>(</a:t>
            </a:r>
            <a:r>
              <a:rPr lang="en-US" altLang="en-US" sz="2400" smtClean="0">
                <a:sym typeface="Symbol" panose="05050102010706020507" pitchFamily="18" charset="2"/>
              </a:rPr>
              <a:t>KQTHI</a:t>
            </a:r>
            <a:r>
              <a:rPr lang="en-US" altLang="en-US" sz="2800">
                <a:sym typeface="Symbol" panose="05050102010706020507" pitchFamily="18" charset="2"/>
              </a:rPr>
              <a:t>))</a:t>
            </a:r>
          </a:p>
        </p:txBody>
      </p:sp>
      <p:graphicFrame>
        <p:nvGraphicFramePr>
          <p:cNvPr id="8" name="Table 7"/>
          <p:cNvGraphicFramePr>
            <a:graphicFrameLocks noGrp="1"/>
          </p:cNvGraphicFramePr>
          <p:nvPr>
            <p:extLst>
              <p:ext uri="{D42A27DB-BD31-4B8C-83A1-F6EECF244321}">
                <p14:modId xmlns:p14="http://schemas.microsoft.com/office/powerpoint/2010/main" val="1824149202"/>
              </p:ext>
            </p:extLst>
          </p:nvPr>
        </p:nvGraphicFramePr>
        <p:xfrm>
          <a:off x="5355632" y="2286402"/>
          <a:ext cx="928440" cy="148336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M02</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3444535084"/>
                  </a:ext>
                </a:extLst>
              </a:tr>
            </a:tbl>
          </a:graphicData>
        </a:graphic>
      </p:graphicFrame>
      <p:cxnSp>
        <p:nvCxnSpPr>
          <p:cNvPr id="5" name="Straight Arrow Connector 4"/>
          <p:cNvCxnSpPr/>
          <p:nvPr/>
        </p:nvCxnSpPr>
        <p:spPr>
          <a:xfrm flipV="1">
            <a:off x="4950939" y="3068565"/>
            <a:ext cx="318912" cy="1660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28700" y="2535654"/>
            <a:ext cx="1116833" cy="369332"/>
          </a:xfrm>
          <a:prstGeom prst="rect">
            <a:avLst/>
          </a:prstGeom>
          <a:noFill/>
        </p:spPr>
        <p:txBody>
          <a:bodyPr wrap="square" rtlCol="0">
            <a:spAutoFit/>
          </a:bodyPr>
          <a:lstStyle/>
          <a:p>
            <a:r>
              <a:rPr lang="en-US" smtClean="0"/>
              <a:t>Kết quả</a:t>
            </a:r>
            <a:endParaRPr lang="en-US"/>
          </a:p>
        </p:txBody>
      </p:sp>
      <p:sp>
        <p:nvSpPr>
          <p:cNvPr id="10" name="TextBox 9"/>
          <p:cNvSpPr txBox="1"/>
          <p:nvPr/>
        </p:nvSpPr>
        <p:spPr>
          <a:xfrm>
            <a:off x="665074" y="3934163"/>
            <a:ext cx="5779172" cy="769441"/>
          </a:xfrm>
          <a:prstGeom prst="rect">
            <a:avLst/>
          </a:prstGeom>
          <a:noFill/>
        </p:spPr>
        <p:txBody>
          <a:bodyPr wrap="square" rtlCol="0">
            <a:spAutoFit/>
          </a:bodyPr>
          <a:lstStyle/>
          <a:p>
            <a:pPr>
              <a:defRPr/>
            </a:pPr>
            <a:r>
              <a:rPr lang="en-US" altLang="en-US" sz="2400" smtClean="0">
                <a:sym typeface="Symbol" panose="05050102010706020507" pitchFamily="18" charset="2"/>
              </a:rPr>
              <a:t>2.</a:t>
            </a:r>
            <a:r>
              <a:rPr lang="en-US" altLang="en-US" sz="4400" smtClean="0">
                <a:sym typeface="Symbol" panose="05050102010706020507" pitchFamily="18" charset="2"/>
              </a:rPr>
              <a:t></a:t>
            </a:r>
            <a:r>
              <a:rPr lang="en-US" altLang="en-US" sz="2400" baseline="-25000" smtClean="0">
                <a:sym typeface="Symbol" panose="05050102010706020507" pitchFamily="18" charset="2"/>
              </a:rPr>
              <a:t>MaMH</a:t>
            </a:r>
            <a:r>
              <a:rPr lang="en-US" altLang="en-US" sz="2800" smtClean="0">
                <a:sym typeface="Symbol" panose="05050102010706020507" pitchFamily="18" charset="2"/>
              </a:rPr>
              <a:t>(</a:t>
            </a:r>
            <a:r>
              <a:rPr lang="en-US" altLang="en-US" sz="4400">
                <a:sym typeface="Symbol" panose="05050102010706020507" pitchFamily="18" charset="2"/>
              </a:rPr>
              <a:t></a:t>
            </a:r>
            <a:r>
              <a:rPr lang="en-US" altLang="en-US" sz="2400" baseline="-25000">
                <a:sym typeface="Symbol" panose="05050102010706020507" pitchFamily="18" charset="2"/>
              </a:rPr>
              <a:t>MaMH=‘M01</a:t>
            </a:r>
            <a:r>
              <a:rPr lang="en-US" altLang="en-US" sz="2400" baseline="-25000" smtClean="0">
                <a:sym typeface="Symbol" panose="05050102010706020507" pitchFamily="18" charset="2"/>
              </a:rPr>
              <a:t>’</a:t>
            </a:r>
            <a:r>
              <a:rPr lang="en-US" altLang="en-US" sz="2800" smtClean="0">
                <a:sym typeface="Symbol" panose="05050102010706020507" pitchFamily="18" charset="2"/>
              </a:rPr>
              <a:t>(</a:t>
            </a:r>
            <a:r>
              <a:rPr lang="en-US" altLang="en-US" sz="2400" smtClean="0">
                <a:sym typeface="Symbol" panose="05050102010706020507" pitchFamily="18" charset="2"/>
              </a:rPr>
              <a:t>KQTHI</a:t>
            </a:r>
            <a:r>
              <a:rPr lang="en-US" altLang="en-US" sz="2800">
                <a:sym typeface="Symbol" panose="05050102010706020507" pitchFamily="18" charset="2"/>
              </a:rPr>
              <a:t>))</a:t>
            </a:r>
          </a:p>
        </p:txBody>
      </p:sp>
      <p:cxnSp>
        <p:nvCxnSpPr>
          <p:cNvPr id="13" name="Straight Arrow Connector 12"/>
          <p:cNvCxnSpPr/>
          <p:nvPr/>
        </p:nvCxnSpPr>
        <p:spPr>
          <a:xfrm>
            <a:off x="6688648" y="3023498"/>
            <a:ext cx="79333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070789481"/>
              </p:ext>
            </p:extLst>
          </p:nvPr>
        </p:nvGraphicFramePr>
        <p:xfrm>
          <a:off x="7653546" y="2531463"/>
          <a:ext cx="928440" cy="74168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64911761"/>
              </p:ext>
            </p:extLst>
          </p:nvPr>
        </p:nvGraphicFramePr>
        <p:xfrm>
          <a:off x="6369853" y="3516055"/>
          <a:ext cx="3181711" cy="148336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4060107187"/>
                  </a:ext>
                </a:extLst>
              </a:tr>
            </a:tbl>
          </a:graphicData>
        </a:graphic>
      </p:graphicFrame>
      <p:cxnSp>
        <p:nvCxnSpPr>
          <p:cNvPr id="16" name="Straight Arrow Connector 15"/>
          <p:cNvCxnSpPr/>
          <p:nvPr/>
        </p:nvCxnSpPr>
        <p:spPr>
          <a:xfrm flipV="1">
            <a:off x="5173564" y="4379810"/>
            <a:ext cx="993971" cy="296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998058484"/>
              </p:ext>
            </p:extLst>
          </p:nvPr>
        </p:nvGraphicFramePr>
        <p:xfrm>
          <a:off x="10721453" y="3628027"/>
          <a:ext cx="928440" cy="74168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bl>
          </a:graphicData>
        </a:graphic>
      </p:graphicFrame>
      <p:sp>
        <p:nvSpPr>
          <p:cNvPr id="18" name="TextBox 17"/>
          <p:cNvSpPr txBox="1"/>
          <p:nvPr/>
        </p:nvSpPr>
        <p:spPr>
          <a:xfrm>
            <a:off x="9617071" y="3637255"/>
            <a:ext cx="1116833" cy="369332"/>
          </a:xfrm>
          <a:prstGeom prst="rect">
            <a:avLst/>
          </a:prstGeom>
          <a:noFill/>
        </p:spPr>
        <p:txBody>
          <a:bodyPr wrap="square" rtlCol="0">
            <a:spAutoFit/>
          </a:bodyPr>
          <a:lstStyle/>
          <a:p>
            <a:r>
              <a:rPr lang="en-US" smtClean="0"/>
              <a:t>Kết quả</a:t>
            </a:r>
            <a:endParaRPr lang="en-US"/>
          </a:p>
        </p:txBody>
      </p:sp>
      <p:cxnSp>
        <p:nvCxnSpPr>
          <p:cNvPr id="19" name="Straight Arrow Connector 18"/>
          <p:cNvCxnSpPr/>
          <p:nvPr/>
        </p:nvCxnSpPr>
        <p:spPr>
          <a:xfrm>
            <a:off x="9677019" y="4125099"/>
            <a:ext cx="79333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4336" y="4957734"/>
            <a:ext cx="5779172" cy="769441"/>
          </a:xfrm>
          <a:prstGeom prst="rect">
            <a:avLst/>
          </a:prstGeom>
          <a:noFill/>
        </p:spPr>
        <p:txBody>
          <a:bodyPr wrap="square" rtlCol="0">
            <a:spAutoFit/>
          </a:bodyPr>
          <a:lstStyle/>
          <a:p>
            <a:pPr>
              <a:defRPr/>
            </a:pPr>
            <a:r>
              <a:rPr lang="en-US" altLang="en-US" sz="2400" smtClean="0">
                <a:sym typeface="Symbol" panose="05050102010706020507" pitchFamily="18" charset="2"/>
              </a:rPr>
              <a:t>3.</a:t>
            </a:r>
            <a:r>
              <a:rPr lang="en-US" altLang="en-US" sz="4400" smtClean="0">
                <a:sym typeface="Symbol" panose="05050102010706020507" pitchFamily="18" charset="2"/>
              </a:rPr>
              <a:t></a:t>
            </a:r>
            <a:r>
              <a:rPr lang="en-US" altLang="en-US" sz="2400" baseline="-25000" smtClean="0">
                <a:sym typeface="Symbol" panose="05050102010706020507" pitchFamily="18" charset="2"/>
              </a:rPr>
              <a:t>MaMH</a:t>
            </a:r>
            <a:r>
              <a:rPr lang="en-US" altLang="en-US" sz="2800" smtClean="0">
                <a:sym typeface="Symbol" panose="05050102010706020507" pitchFamily="18" charset="2"/>
              </a:rPr>
              <a:t>(</a:t>
            </a:r>
            <a:r>
              <a:rPr lang="en-US" altLang="en-US" sz="4400">
                <a:sym typeface="Symbol" panose="05050102010706020507" pitchFamily="18" charset="2"/>
              </a:rPr>
              <a:t></a:t>
            </a:r>
            <a:r>
              <a:rPr lang="en-US" altLang="en-US" sz="2400" baseline="-25000">
                <a:sym typeface="Symbol" panose="05050102010706020507" pitchFamily="18" charset="2"/>
              </a:rPr>
              <a:t>MaMH=‘M01</a:t>
            </a:r>
            <a:r>
              <a:rPr lang="en-US" altLang="en-US" sz="2400" baseline="-25000" smtClean="0">
                <a:sym typeface="Symbol" panose="05050102010706020507" pitchFamily="18" charset="2"/>
              </a:rPr>
              <a:t>’ </a:t>
            </a:r>
            <a:r>
              <a:rPr lang="en-US" altLang="en-US" sz="2800" baseline="-25000">
                <a:sym typeface="Symbol" panose="05050102010706020507" pitchFamily="18" charset="2"/>
              </a:rPr>
              <a:t> Diem &gt; 7</a:t>
            </a:r>
            <a:r>
              <a:rPr lang="en-US" altLang="en-US" sz="2800" smtClean="0">
                <a:sym typeface="Symbol" panose="05050102010706020507" pitchFamily="18" charset="2"/>
              </a:rPr>
              <a:t>(</a:t>
            </a:r>
            <a:r>
              <a:rPr lang="en-US" altLang="en-US" sz="2400" smtClean="0">
                <a:sym typeface="Symbol" panose="05050102010706020507" pitchFamily="18" charset="2"/>
              </a:rPr>
              <a:t>KQTHI</a:t>
            </a:r>
            <a:r>
              <a:rPr lang="en-US" altLang="en-US" sz="2800">
                <a:sym typeface="Symbol" panose="05050102010706020507" pitchFamily="18" charset="2"/>
              </a:rPr>
              <a:t>))</a:t>
            </a:r>
          </a:p>
        </p:txBody>
      </p:sp>
      <p:graphicFrame>
        <p:nvGraphicFramePr>
          <p:cNvPr id="21" name="Table 20"/>
          <p:cNvGraphicFramePr>
            <a:graphicFrameLocks noGrp="1"/>
          </p:cNvGraphicFramePr>
          <p:nvPr>
            <p:extLst>
              <p:ext uri="{D42A27DB-BD31-4B8C-83A1-F6EECF244321}">
                <p14:modId xmlns:p14="http://schemas.microsoft.com/office/powerpoint/2010/main" val="3881546635"/>
              </p:ext>
            </p:extLst>
          </p:nvPr>
        </p:nvGraphicFramePr>
        <p:xfrm>
          <a:off x="6495308" y="5050232"/>
          <a:ext cx="3181711" cy="111252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58201218"/>
              </p:ext>
            </p:extLst>
          </p:nvPr>
        </p:nvGraphicFramePr>
        <p:xfrm>
          <a:off x="10890276" y="5198315"/>
          <a:ext cx="928440" cy="74168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bl>
          </a:graphicData>
        </a:graphic>
      </p:graphicFrame>
      <p:sp>
        <p:nvSpPr>
          <p:cNvPr id="23" name="TextBox 22"/>
          <p:cNvSpPr txBox="1"/>
          <p:nvPr/>
        </p:nvSpPr>
        <p:spPr>
          <a:xfrm>
            <a:off x="9773443" y="5111136"/>
            <a:ext cx="1116833" cy="369332"/>
          </a:xfrm>
          <a:prstGeom prst="rect">
            <a:avLst/>
          </a:prstGeom>
          <a:noFill/>
        </p:spPr>
        <p:txBody>
          <a:bodyPr wrap="square" rtlCol="0">
            <a:spAutoFit/>
          </a:bodyPr>
          <a:lstStyle/>
          <a:p>
            <a:r>
              <a:rPr lang="en-US" smtClean="0"/>
              <a:t>Kết quả</a:t>
            </a:r>
            <a:endParaRPr lang="en-US"/>
          </a:p>
        </p:txBody>
      </p:sp>
      <p:cxnSp>
        <p:nvCxnSpPr>
          <p:cNvPr id="24" name="Straight Arrow Connector 23"/>
          <p:cNvCxnSpPr/>
          <p:nvPr/>
        </p:nvCxnSpPr>
        <p:spPr>
          <a:xfrm>
            <a:off x="6419212" y="6399195"/>
            <a:ext cx="79333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040" y="5874462"/>
            <a:ext cx="5779172" cy="769441"/>
          </a:xfrm>
          <a:prstGeom prst="rect">
            <a:avLst/>
          </a:prstGeom>
          <a:noFill/>
        </p:spPr>
        <p:txBody>
          <a:bodyPr wrap="square" rtlCol="0">
            <a:spAutoFit/>
          </a:bodyPr>
          <a:lstStyle/>
          <a:p>
            <a:pPr>
              <a:defRPr/>
            </a:pPr>
            <a:r>
              <a:rPr lang="en-US" altLang="en-US" sz="2400" smtClean="0">
                <a:sym typeface="Symbol" panose="05050102010706020507" pitchFamily="18" charset="2"/>
              </a:rPr>
              <a:t>4. </a:t>
            </a:r>
            <a:r>
              <a:rPr lang="en-US" altLang="en-US" sz="4400" smtClean="0">
                <a:sym typeface="Symbol" panose="05050102010706020507" pitchFamily="18" charset="2"/>
              </a:rPr>
              <a:t></a:t>
            </a:r>
            <a:r>
              <a:rPr lang="en-US" altLang="en-US" sz="2400" baseline="-25000">
                <a:sym typeface="Symbol" panose="05050102010706020507" pitchFamily="18" charset="2"/>
              </a:rPr>
              <a:t>MaMH=‘M01</a:t>
            </a:r>
            <a:r>
              <a:rPr lang="en-US" altLang="en-US" sz="2400" baseline="-25000" smtClean="0">
                <a:sym typeface="Symbol" panose="05050102010706020507" pitchFamily="18" charset="2"/>
              </a:rPr>
              <a:t>’ </a:t>
            </a:r>
            <a:r>
              <a:rPr lang="en-US" altLang="en-US" sz="2800" baseline="-25000">
                <a:sym typeface="Symbol" panose="05050102010706020507" pitchFamily="18" charset="2"/>
              </a:rPr>
              <a:t> </a:t>
            </a:r>
            <a:r>
              <a:rPr lang="en-US" altLang="en-US" sz="2800" baseline="-25000">
                <a:solidFill>
                  <a:srgbClr val="FF0000"/>
                </a:solidFill>
                <a:sym typeface="Symbol" panose="05050102010706020507" pitchFamily="18" charset="2"/>
              </a:rPr>
              <a:t>Diem &gt; 7</a:t>
            </a:r>
            <a:r>
              <a:rPr lang="en-US" altLang="en-US" sz="2800" smtClean="0">
                <a:sym typeface="Symbol" panose="05050102010706020507" pitchFamily="18" charset="2"/>
              </a:rPr>
              <a:t>(</a:t>
            </a:r>
            <a:r>
              <a:rPr lang="en-US" altLang="en-US" sz="4400">
                <a:sym typeface="Symbol" panose="05050102010706020507" pitchFamily="18" charset="2"/>
              </a:rPr>
              <a:t></a:t>
            </a:r>
            <a:r>
              <a:rPr lang="en-US" altLang="en-US" sz="2400" baseline="-25000" smtClean="0">
                <a:sym typeface="Symbol" panose="05050102010706020507" pitchFamily="18" charset="2"/>
              </a:rPr>
              <a:t>MaMH</a:t>
            </a:r>
            <a:r>
              <a:rPr lang="en-US" altLang="en-US" sz="2800" smtClean="0">
                <a:sym typeface="Symbol" panose="05050102010706020507" pitchFamily="18" charset="2"/>
              </a:rPr>
              <a:t>(</a:t>
            </a:r>
            <a:r>
              <a:rPr lang="en-US" altLang="en-US" sz="2400" smtClean="0">
                <a:sym typeface="Symbol" panose="05050102010706020507" pitchFamily="18" charset="2"/>
              </a:rPr>
              <a:t>KQTHI</a:t>
            </a:r>
            <a:r>
              <a:rPr lang="en-US" altLang="en-US" sz="2800">
                <a:sym typeface="Symbol" panose="05050102010706020507" pitchFamily="18" charset="2"/>
              </a:rPr>
              <a:t>))</a:t>
            </a:r>
          </a:p>
        </p:txBody>
      </p:sp>
      <p:cxnSp>
        <p:nvCxnSpPr>
          <p:cNvPr id="27" name="Straight Arrow Connector 26"/>
          <p:cNvCxnSpPr/>
          <p:nvPr/>
        </p:nvCxnSpPr>
        <p:spPr>
          <a:xfrm>
            <a:off x="9881460" y="5565790"/>
            <a:ext cx="79333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99176" y="6226441"/>
            <a:ext cx="610466" cy="369332"/>
          </a:xfrm>
          <a:prstGeom prst="rect">
            <a:avLst/>
          </a:prstGeom>
          <a:noFill/>
        </p:spPr>
        <p:txBody>
          <a:bodyPr wrap="square" rtlCol="0">
            <a:spAutoFit/>
          </a:bodyPr>
          <a:lstStyle/>
          <a:p>
            <a:r>
              <a:rPr lang="en-US" smtClean="0"/>
              <a:t>Sai </a:t>
            </a:r>
            <a:endParaRPr lang="en-US"/>
          </a:p>
        </p:txBody>
      </p:sp>
      <p:cxnSp>
        <p:nvCxnSpPr>
          <p:cNvPr id="28" name="Straight Arrow Connector 27"/>
          <p:cNvCxnSpPr/>
          <p:nvPr/>
        </p:nvCxnSpPr>
        <p:spPr>
          <a:xfrm flipV="1">
            <a:off x="6052698" y="5458417"/>
            <a:ext cx="442610" cy="361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4045817997"/>
              </p:ext>
            </p:extLst>
          </p:nvPr>
        </p:nvGraphicFramePr>
        <p:xfrm>
          <a:off x="6699749" y="207762"/>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4" name="Rectangle 3"/>
          <p:cNvSpPr/>
          <p:nvPr/>
        </p:nvSpPr>
        <p:spPr>
          <a:xfrm>
            <a:off x="2715208" y="3068565"/>
            <a:ext cx="2090057" cy="538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34073" y="4208106"/>
            <a:ext cx="2696547" cy="4954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59429" y="5198315"/>
            <a:ext cx="3974840" cy="5288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28188" y="6162752"/>
            <a:ext cx="2124510" cy="433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6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3" presetID="6" presetClass="entr" presetSubtype="16"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par>
                                <p:cTn id="26" presetID="6" presetClass="entr" presetSubtype="16"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par>
                                <p:cTn id="34" presetID="6" presetClass="entr" presetSubtype="16"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ircle(in)">
                                      <p:cBhvr>
                                        <p:cTn id="36" dur="2000"/>
                                        <p:tgtEl>
                                          <p:spTgt spid="13"/>
                                        </p:tgtEl>
                                      </p:cBhvr>
                                    </p:animEffect>
                                  </p:childTnLst>
                                </p:cTn>
                              </p:par>
                              <p:par>
                                <p:cTn id="37" presetID="6"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ircle(in)">
                                      <p:cBhvr>
                                        <p:cTn id="44" dur="2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par>
                                <p:cTn id="50" presetID="6" presetClass="entr" presetSubtype="16"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circle(in)">
                                      <p:cBhvr>
                                        <p:cTn id="52" dur="2000"/>
                                        <p:tgtEl>
                                          <p:spTgt spid="1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circle(in)">
                                      <p:cBhvr>
                                        <p:cTn id="55"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circle(in)">
                                      <p:cBhvr>
                                        <p:cTn id="60" dur="2000"/>
                                        <p:tgtEl>
                                          <p:spTgt spid="18"/>
                                        </p:tgtEl>
                                      </p:cBhvr>
                                    </p:animEffect>
                                  </p:childTnLst>
                                </p:cTn>
                              </p:par>
                              <p:par>
                                <p:cTn id="61" presetID="6" presetClass="entr" presetSubtype="16"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circle(in)">
                                      <p:cBhvr>
                                        <p:cTn id="63" dur="2000"/>
                                        <p:tgtEl>
                                          <p:spTgt spid="19"/>
                                        </p:tgtEl>
                                      </p:cBhvr>
                                    </p:animEffect>
                                  </p:childTnLst>
                                </p:cTn>
                              </p:par>
                              <p:par>
                                <p:cTn id="64" presetID="6" presetClass="entr" presetSubtype="16"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circle(in)">
                                      <p:cBhvr>
                                        <p:cTn id="66" dur="20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circle(in)">
                                      <p:cBhvr>
                                        <p:cTn id="71" dur="20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circle(in)">
                                      <p:cBhvr>
                                        <p:cTn id="76" dur="2000"/>
                                        <p:tgtEl>
                                          <p:spTgt spid="28"/>
                                        </p:tgtEl>
                                      </p:cBhvr>
                                    </p:animEffect>
                                  </p:childTnLst>
                                </p:cTn>
                              </p:par>
                              <p:par>
                                <p:cTn id="77" presetID="6" presetClass="entr" presetSubtype="16"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circle(in)">
                                      <p:cBhvr>
                                        <p:cTn id="79" dur="2000"/>
                                        <p:tgtEl>
                                          <p:spTgt spid="2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circle(in)">
                                      <p:cBhvr>
                                        <p:cTn id="82"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circle(in)">
                                      <p:cBhvr>
                                        <p:cTn id="87" dur="2000"/>
                                        <p:tgtEl>
                                          <p:spTgt spid="27"/>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circle(in)">
                                      <p:cBhvr>
                                        <p:cTn id="90" dur="2000"/>
                                        <p:tgtEl>
                                          <p:spTgt spid="23"/>
                                        </p:tgtEl>
                                      </p:cBhvr>
                                    </p:animEffect>
                                  </p:childTnLst>
                                </p:cTn>
                              </p:par>
                              <p:par>
                                <p:cTn id="91" presetID="6" presetClass="entr" presetSubtype="16" fill="hold"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circle(in)">
                                      <p:cBhvr>
                                        <p:cTn id="93" dur="2000"/>
                                        <p:tgtEl>
                                          <p:spTgt spid="22"/>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circle(in)">
                                      <p:cBhvr>
                                        <p:cTn id="98" dur="20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circle(in)">
                                      <p:cBhvr>
                                        <p:cTn id="103" dur="20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circle(in)">
                                      <p:cBhvr>
                                        <p:cTn id="108" dur="2000"/>
                                        <p:tgtEl>
                                          <p:spTgt spid="24"/>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circle(in)">
                                      <p:cBhvr>
                                        <p:cTn id="1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8" grpId="0"/>
      <p:bldP spid="20" grpId="0"/>
      <p:bldP spid="23" grpId="0"/>
      <p:bldP spid="25" grpId="0"/>
      <p:bldP spid="11" grpId="0"/>
      <p:bldP spid="4" grpId="0" animBg="1"/>
      <p:bldP spid="9" grpId="0" animBg="1"/>
      <p:bldP spid="12"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45233"/>
            <a:ext cx="10974841"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Các phép toán trên một quan hệ (tt.): </a:t>
            </a:r>
          </a:p>
          <a:p>
            <a:pPr eaLnBrk="1" hangingPunct="1">
              <a:lnSpc>
                <a:spcPct val="100000"/>
              </a:lnSpc>
              <a:buFont typeface="Wingdings" panose="05000000000000000000" pitchFamily="2" charset="2"/>
              <a:buChar char="§"/>
              <a:defRPr/>
            </a:pPr>
            <a:r>
              <a:rPr lang="en-US" altLang="en-US" b="1" smtClean="0"/>
              <a:t>Phép đổi tên</a:t>
            </a:r>
            <a:r>
              <a:rPr lang="en-US" altLang="en-US" smtClean="0"/>
              <a:t>: Tạo ra một quan hệ mới từ quan hệ input với tên quan hệ và/hoặc tên thuộc tính mới.</a:t>
            </a:r>
          </a:p>
          <a:p>
            <a:pPr marL="0" indent="0" eaLnBrk="1" hangingPunct="1">
              <a:lnSpc>
                <a:spcPct val="100000"/>
              </a:lnSpc>
              <a:buNone/>
              <a:defRPr/>
            </a:pPr>
            <a:r>
              <a:rPr lang="en-US" altLang="en-US" smtClean="0"/>
              <a:t>Cho quan hệ R(A</a:t>
            </a:r>
            <a:r>
              <a:rPr lang="en-US" altLang="en-US" baseline="-25000" smtClean="0"/>
              <a:t>1</a:t>
            </a:r>
            <a:r>
              <a:rPr lang="en-US" altLang="en-US" smtClean="0"/>
              <a:t>, A</a:t>
            </a:r>
            <a:r>
              <a:rPr lang="en-US" altLang="en-US" baseline="-25000" smtClean="0"/>
              <a:t>2</a:t>
            </a:r>
            <a:r>
              <a:rPr lang="en-US" altLang="en-US" smtClean="0"/>
              <a:t>, …, A</a:t>
            </a:r>
            <a:r>
              <a:rPr lang="en-US" altLang="en-US" baseline="-25000" smtClean="0"/>
              <a:t>n</a:t>
            </a:r>
            <a:r>
              <a:rPr lang="en-US" altLang="en-US" smtClean="0"/>
              <a:t>)</a:t>
            </a:r>
          </a:p>
          <a:p>
            <a:pPr lvl="1">
              <a:lnSpc>
                <a:spcPct val="100000"/>
              </a:lnSpc>
              <a:defRPr/>
            </a:pPr>
            <a:r>
              <a:rPr lang="en-US" sz="2800">
                <a:sym typeface="Symbol" panose="05050102010706020507" pitchFamily="18" charset="2"/>
              </a:rPr>
              <a:t>Đổi tên quan </a:t>
            </a:r>
            <a:r>
              <a:rPr lang="en-US" sz="2800" smtClean="0">
                <a:sym typeface="Symbol" panose="05050102010706020507" pitchFamily="18" charset="2"/>
              </a:rPr>
              <a:t>hệ R: </a:t>
            </a:r>
            <a:r>
              <a:rPr lang="en-US" sz="3600">
                <a:sym typeface="Symbol" panose="05050102010706020507" pitchFamily="18" charset="2"/>
              </a:rPr>
              <a:t></a:t>
            </a:r>
            <a:r>
              <a:rPr lang="en-US" sz="2800" baseline="-25000" smtClean="0"/>
              <a:t>S</a:t>
            </a:r>
            <a:r>
              <a:rPr lang="en-US" sz="2800" smtClean="0"/>
              <a:t>(R)</a:t>
            </a:r>
          </a:p>
          <a:p>
            <a:pPr lvl="1">
              <a:lnSpc>
                <a:spcPct val="100000"/>
              </a:lnSpc>
              <a:defRPr/>
            </a:pPr>
            <a:r>
              <a:rPr lang="en-US" sz="2800" smtClean="0">
                <a:sym typeface="Symbol" panose="05050102010706020507" pitchFamily="18" charset="2"/>
              </a:rPr>
              <a:t>Đổi tên thuộc tính: </a:t>
            </a:r>
            <a:r>
              <a:rPr lang="en-US" sz="3600" smtClean="0">
                <a:sym typeface="Symbol" panose="05050102010706020507" pitchFamily="18" charset="2"/>
              </a:rPr>
              <a:t></a:t>
            </a:r>
            <a:r>
              <a:rPr lang="en-US" sz="2800" baseline="-25000" smtClean="0">
                <a:sym typeface="Symbol" panose="05050102010706020507" pitchFamily="18" charset="2"/>
              </a:rPr>
              <a:t>R</a:t>
            </a:r>
            <a:r>
              <a:rPr lang="en-US" sz="2800" baseline="-25000" smtClean="0"/>
              <a:t>(B1, B2, ..., Bn)</a:t>
            </a:r>
            <a:r>
              <a:rPr lang="en-US" sz="2800" smtClean="0"/>
              <a:t>(R) </a:t>
            </a:r>
          </a:p>
          <a:p>
            <a:pPr lvl="1">
              <a:lnSpc>
                <a:spcPct val="100000"/>
              </a:lnSpc>
              <a:defRPr/>
            </a:pPr>
            <a:r>
              <a:rPr lang="en-US" sz="2800" smtClean="0">
                <a:sym typeface="Symbol" panose="05050102010706020507" pitchFamily="18" charset="2"/>
              </a:rPr>
              <a:t>Đổi </a:t>
            </a:r>
            <a:r>
              <a:rPr lang="en-US" sz="2800">
                <a:sym typeface="Symbol" panose="05050102010706020507" pitchFamily="18" charset="2"/>
              </a:rPr>
              <a:t>tên tất cả thuộc tính và tên quan hệ</a:t>
            </a:r>
            <a:r>
              <a:rPr lang="en-US" sz="2800" smtClean="0">
                <a:sym typeface="Symbol" panose="05050102010706020507" pitchFamily="18" charset="2"/>
              </a:rPr>
              <a:t>: </a:t>
            </a:r>
            <a:r>
              <a:rPr lang="en-US" sz="3600" smtClean="0">
                <a:sym typeface="Symbol" panose="05050102010706020507" pitchFamily="18" charset="2"/>
              </a:rPr>
              <a:t></a:t>
            </a:r>
            <a:r>
              <a:rPr lang="en-US" sz="2800" baseline="-25000"/>
              <a:t>S(B1, B2, ..., Bn)</a:t>
            </a:r>
            <a:r>
              <a:rPr lang="en-US" sz="2800"/>
              <a:t>(R)</a:t>
            </a:r>
          </a:p>
          <a:p>
            <a:pPr lvl="1">
              <a:lnSpc>
                <a:spcPct val="100000"/>
              </a:lnSpc>
              <a:defRPr/>
            </a:pPr>
            <a:r>
              <a:rPr lang="en-US" sz="2800">
                <a:sym typeface="Symbol" panose="05050102010706020507" pitchFamily="18" charset="2"/>
              </a:rPr>
              <a:t>Đổi tên thuộc tính A2 thành B2: </a:t>
            </a:r>
            <a:r>
              <a:rPr lang="en-US" sz="3600">
                <a:sym typeface="Symbol" panose="05050102010706020507" pitchFamily="18" charset="2"/>
              </a:rPr>
              <a:t></a:t>
            </a:r>
            <a:r>
              <a:rPr lang="en-US" sz="2800" baseline="-25000"/>
              <a:t>R(A1, B2, ..., An)</a:t>
            </a:r>
            <a:r>
              <a:rPr lang="en-US" sz="2800"/>
              <a:t>(R</a:t>
            </a:r>
            <a:r>
              <a:rPr lang="en-US" sz="2800" smtClean="0"/>
              <a:t>)</a:t>
            </a:r>
            <a:endParaRPr lang="en-US" sz="2800"/>
          </a:p>
          <a:p>
            <a:pPr marL="0" indent="0" eaLnBrk="1" hangingPunct="1">
              <a:lnSpc>
                <a:spcPct val="100000"/>
              </a:lnSpc>
              <a:buNone/>
              <a:defRPr/>
            </a:pP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0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345233"/>
            <a:ext cx="11236098"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Các phép toán trên một quan hệ (tt.): </a:t>
            </a:r>
          </a:p>
          <a:p>
            <a:pPr eaLnBrk="1" hangingPunct="1">
              <a:lnSpc>
                <a:spcPct val="100000"/>
              </a:lnSpc>
              <a:buFont typeface="Wingdings" panose="05000000000000000000" pitchFamily="2" charset="2"/>
              <a:buChar char="§"/>
              <a:defRPr/>
            </a:pPr>
            <a:r>
              <a:rPr lang="en-US" altLang="en-US" b="1" smtClean="0"/>
              <a:t>Ví dụ</a:t>
            </a:r>
            <a:r>
              <a:rPr lang="en-US" altLang="en-US" smtClean="0"/>
              <a:t>:</a:t>
            </a:r>
            <a:endParaRPr lang="en-US" altLang="en-US" smtClean="0">
              <a:sym typeface="Symbol" panose="05050102010706020507" pitchFamily="18" charset="2"/>
            </a:endParaRPr>
          </a:p>
          <a:p>
            <a:pPr marL="0" indent="0" eaLnBrk="1" hangingPunct="1">
              <a:lnSpc>
                <a:spcPct val="100000"/>
              </a:lnSpc>
              <a:buNone/>
              <a:defRPr/>
            </a:pPr>
            <a:r>
              <a:rPr lang="en-US" altLang="en-US" smtClean="0">
                <a:sym typeface="Symbol" panose="05050102010706020507" pitchFamily="18" charset="2"/>
              </a:rPr>
              <a:t>       </a:t>
            </a:r>
            <a:endParaRPr lang="en-US" altLang="en-US" sz="2400" smtClean="0"/>
          </a:p>
        </p:txBody>
      </p:sp>
      <p:graphicFrame>
        <p:nvGraphicFramePr>
          <p:cNvPr id="2" name="Table 1"/>
          <p:cNvGraphicFramePr>
            <a:graphicFrameLocks noGrp="1"/>
          </p:cNvGraphicFramePr>
          <p:nvPr>
            <p:extLst>
              <p:ext uri="{D42A27DB-BD31-4B8C-83A1-F6EECF244321}">
                <p14:modId xmlns:p14="http://schemas.microsoft.com/office/powerpoint/2010/main" val="1624875428"/>
              </p:ext>
            </p:extLst>
          </p:nvPr>
        </p:nvGraphicFramePr>
        <p:xfrm>
          <a:off x="249888" y="2117837"/>
          <a:ext cx="4751320" cy="2225040"/>
        </p:xfrm>
        <a:graphic>
          <a:graphicData uri="http://schemas.openxmlformats.org/drawingml/2006/table">
            <a:tbl>
              <a:tblPr firstRow="1" bandRow="1">
                <a:tableStyleId>{5C22544A-7EE6-4342-B048-85BDC9FD1C3A}</a:tableStyleId>
              </a:tblPr>
              <a:tblGrid>
                <a:gridCol w="832464">
                  <a:extLst>
                    <a:ext uri="{9D8B030D-6E8A-4147-A177-3AD203B41FA5}">
                      <a16:colId xmlns:a16="http://schemas.microsoft.com/office/drawing/2014/main" val="1952900340"/>
                    </a:ext>
                  </a:extLst>
                </a:gridCol>
                <a:gridCol w="1632857">
                  <a:extLst>
                    <a:ext uri="{9D8B030D-6E8A-4147-A177-3AD203B41FA5}">
                      <a16:colId xmlns:a16="http://schemas.microsoft.com/office/drawing/2014/main" val="2472620540"/>
                    </a:ext>
                  </a:extLst>
                </a:gridCol>
                <a:gridCol w="952640">
                  <a:extLst>
                    <a:ext uri="{9D8B030D-6E8A-4147-A177-3AD203B41FA5}">
                      <a16:colId xmlns:a16="http://schemas.microsoft.com/office/drawing/2014/main" val="3328419490"/>
                    </a:ext>
                  </a:extLst>
                </a:gridCol>
                <a:gridCol w="1333359">
                  <a:extLst>
                    <a:ext uri="{9D8B030D-6E8A-4147-A177-3AD203B41FA5}">
                      <a16:colId xmlns:a16="http://schemas.microsoft.com/office/drawing/2014/main" val="1973282374"/>
                    </a:ext>
                  </a:extLst>
                </a:gridCol>
              </a:tblGrid>
              <a:tr h="370840">
                <a:tc>
                  <a:txBody>
                    <a:bodyPr/>
                    <a:lstStyle/>
                    <a:p>
                      <a:r>
                        <a:rPr lang="en-US" smtClean="0"/>
                        <a:t>MaNV</a:t>
                      </a:r>
                      <a:endParaRPr lang="en-US"/>
                    </a:p>
                  </a:txBody>
                  <a:tcPr/>
                </a:tc>
                <a:tc>
                  <a:txBody>
                    <a:bodyPr/>
                    <a:lstStyle/>
                    <a:p>
                      <a:r>
                        <a:rPr lang="en-US" smtClean="0"/>
                        <a:t>Hoten</a:t>
                      </a:r>
                      <a:endParaRPr lang="en-US"/>
                    </a:p>
                  </a:txBody>
                  <a:tcPr/>
                </a:tc>
                <a:tc>
                  <a:txBody>
                    <a:bodyPr/>
                    <a:lstStyle/>
                    <a:p>
                      <a:r>
                        <a:rPr lang="en-US" smtClean="0"/>
                        <a:t>Diachi</a:t>
                      </a:r>
                      <a:endParaRPr lang="en-US"/>
                    </a:p>
                  </a:txBody>
                  <a:tcPr/>
                </a:tc>
                <a:tc>
                  <a:txBody>
                    <a:bodyPr/>
                    <a:lstStyle/>
                    <a:p>
                      <a:r>
                        <a:rPr lang="en-US" smtClean="0"/>
                        <a:t>MaNQL</a:t>
                      </a:r>
                      <a:endParaRPr lang="en-US"/>
                    </a:p>
                  </a:txBody>
                  <a:tcPr/>
                </a:tc>
                <a:extLst>
                  <a:ext uri="{0D108BD9-81ED-4DB2-BD59-A6C34878D82A}">
                    <a16:rowId xmlns:a16="http://schemas.microsoft.com/office/drawing/2014/main" val="4063220921"/>
                  </a:ext>
                </a:extLst>
              </a:tr>
              <a:tr h="370840">
                <a:tc>
                  <a:txBody>
                    <a:bodyPr/>
                    <a:lstStyle/>
                    <a:p>
                      <a:r>
                        <a:rPr lang="en-US" smtClean="0"/>
                        <a:t>nv01</a:t>
                      </a:r>
                      <a:endParaRPr lang="en-US"/>
                    </a:p>
                  </a:txBody>
                  <a:tcPr/>
                </a:tc>
                <a:tc>
                  <a:txBody>
                    <a:bodyPr/>
                    <a:lstStyle/>
                    <a:p>
                      <a:r>
                        <a:rPr lang="vi-VN" smtClean="0"/>
                        <a:t>Trương Trọng</a:t>
                      </a:r>
                      <a:endParaRPr lang="en-US"/>
                    </a:p>
                  </a:txBody>
                  <a:tcPr/>
                </a:tc>
                <a:tc>
                  <a:txBody>
                    <a:bodyPr/>
                    <a:lstStyle/>
                    <a:p>
                      <a:r>
                        <a:rPr lang="en-US" smtClean="0"/>
                        <a:t>2 VVN</a:t>
                      </a:r>
                      <a:endParaRPr lang="en-US"/>
                    </a:p>
                  </a:txBody>
                  <a:tcPr/>
                </a:tc>
                <a:tc>
                  <a:txBody>
                    <a:bodyPr/>
                    <a:lstStyle/>
                    <a:p>
                      <a:r>
                        <a:rPr lang="en-US" smtClean="0"/>
                        <a:t>nv03</a:t>
                      </a:r>
                    </a:p>
                  </a:txBody>
                  <a:tcPr/>
                </a:tc>
                <a:extLst>
                  <a:ext uri="{0D108BD9-81ED-4DB2-BD59-A6C34878D82A}">
                    <a16:rowId xmlns:a16="http://schemas.microsoft.com/office/drawing/2014/main" val="340488501"/>
                  </a:ext>
                </a:extLst>
              </a:tr>
              <a:tr h="370840">
                <a:tc>
                  <a:txBody>
                    <a:bodyPr/>
                    <a:lstStyle/>
                    <a:p>
                      <a:r>
                        <a:rPr lang="en-US" smtClean="0"/>
                        <a:t>nv02</a:t>
                      </a:r>
                      <a:endParaRPr lang="en-US"/>
                    </a:p>
                  </a:txBody>
                  <a:tcPr/>
                </a:tc>
                <a:tc>
                  <a:txBody>
                    <a:bodyPr/>
                    <a:lstStyle/>
                    <a:p>
                      <a:r>
                        <a:rPr lang="en-US" smtClean="0"/>
                        <a:t>Nguyễn Duy</a:t>
                      </a:r>
                      <a:endParaRPr lang="en-US"/>
                    </a:p>
                  </a:txBody>
                  <a:tcPr/>
                </a:tc>
                <a:tc>
                  <a:txBody>
                    <a:bodyPr/>
                    <a:lstStyle/>
                    <a:p>
                      <a:r>
                        <a:rPr lang="en-US" smtClean="0"/>
                        <a:t>3 NDT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nv03</a:t>
                      </a:r>
                    </a:p>
                  </a:txBody>
                  <a:tcPr/>
                </a:tc>
                <a:extLst>
                  <a:ext uri="{0D108BD9-81ED-4DB2-BD59-A6C34878D82A}">
                    <a16:rowId xmlns:a16="http://schemas.microsoft.com/office/drawing/2014/main" val="3671973203"/>
                  </a:ext>
                </a:extLst>
              </a:tr>
              <a:tr h="370840">
                <a:tc>
                  <a:txBody>
                    <a:bodyPr/>
                    <a:lstStyle/>
                    <a:p>
                      <a:r>
                        <a:rPr lang="en-US" smtClean="0"/>
                        <a:t>nv03</a:t>
                      </a:r>
                      <a:endParaRPr lang="en-US"/>
                    </a:p>
                  </a:txBody>
                  <a:tcPr/>
                </a:tc>
                <a:tc>
                  <a:txBody>
                    <a:bodyPr/>
                    <a:lstStyle/>
                    <a:p>
                      <a:r>
                        <a:rPr lang="en-US" smtClean="0"/>
                        <a:t>Lê</a:t>
                      </a:r>
                      <a:r>
                        <a:rPr lang="en-US" baseline="0" smtClean="0"/>
                        <a:t> Khang</a:t>
                      </a:r>
                      <a:endParaRPr lang="en-US"/>
                    </a:p>
                  </a:txBody>
                  <a:tcPr/>
                </a:tc>
                <a:tc>
                  <a:txBody>
                    <a:bodyPr/>
                    <a:lstStyle/>
                    <a:p>
                      <a:r>
                        <a:rPr lang="en-US" smtClean="0"/>
                        <a:t>4 VVT</a:t>
                      </a:r>
                      <a:endParaRPr lang="en-US"/>
                    </a:p>
                  </a:txBody>
                  <a:tcPr/>
                </a:tc>
                <a:tc>
                  <a:txBody>
                    <a:bodyPr/>
                    <a:lstStyle/>
                    <a:p>
                      <a:r>
                        <a:rPr lang="en-US" smtClean="0"/>
                        <a:t>nv05</a:t>
                      </a:r>
                      <a:endParaRPr lang="en-US"/>
                    </a:p>
                  </a:txBody>
                  <a:tcPr/>
                </a:tc>
                <a:extLst>
                  <a:ext uri="{0D108BD9-81ED-4DB2-BD59-A6C34878D82A}">
                    <a16:rowId xmlns:a16="http://schemas.microsoft.com/office/drawing/2014/main" val="3296907324"/>
                  </a:ext>
                </a:extLst>
              </a:tr>
              <a:tr h="370840">
                <a:tc>
                  <a:txBody>
                    <a:bodyPr/>
                    <a:lstStyle/>
                    <a:p>
                      <a:r>
                        <a:rPr lang="en-US" smtClean="0"/>
                        <a:t>nv04</a:t>
                      </a:r>
                      <a:endParaRPr lang="en-US"/>
                    </a:p>
                  </a:txBody>
                  <a:tcPr/>
                </a:tc>
                <a:tc>
                  <a:txBody>
                    <a:bodyPr/>
                    <a:lstStyle/>
                    <a:p>
                      <a:r>
                        <a:rPr lang="en-US" smtClean="0"/>
                        <a:t>Trần</a:t>
                      </a:r>
                      <a:r>
                        <a:rPr lang="en-US" baseline="0" smtClean="0"/>
                        <a:t> B</a:t>
                      </a:r>
                      <a:endParaRPr lang="en-US"/>
                    </a:p>
                  </a:txBody>
                  <a:tcPr/>
                </a:tc>
                <a:tc>
                  <a:txBody>
                    <a:bodyPr/>
                    <a:lstStyle/>
                    <a:p>
                      <a:r>
                        <a:rPr lang="en-US" smtClean="0"/>
                        <a:t>5 NT</a:t>
                      </a:r>
                      <a:endParaRPr lang="en-US"/>
                    </a:p>
                  </a:txBody>
                  <a:tcPr/>
                </a:tc>
                <a:tc>
                  <a:txBody>
                    <a:bodyPr/>
                    <a:lstStyle/>
                    <a:p>
                      <a:r>
                        <a:rPr lang="en-US" smtClean="0"/>
                        <a:t>nv05</a:t>
                      </a:r>
                      <a:endParaRPr lang="en-US"/>
                    </a:p>
                  </a:txBody>
                  <a:tcPr/>
                </a:tc>
                <a:extLst>
                  <a:ext uri="{0D108BD9-81ED-4DB2-BD59-A6C34878D82A}">
                    <a16:rowId xmlns:a16="http://schemas.microsoft.com/office/drawing/2014/main" val="1046187998"/>
                  </a:ext>
                </a:extLst>
              </a:tr>
              <a:tr h="370840">
                <a:tc>
                  <a:txBody>
                    <a:bodyPr/>
                    <a:lstStyle/>
                    <a:p>
                      <a:r>
                        <a:rPr lang="en-US" smtClean="0"/>
                        <a:t>nv05</a:t>
                      </a:r>
                      <a:endParaRPr lang="en-US"/>
                    </a:p>
                  </a:txBody>
                  <a:tcPr/>
                </a:tc>
                <a:tc>
                  <a:txBody>
                    <a:bodyPr/>
                    <a:lstStyle/>
                    <a:p>
                      <a:r>
                        <a:rPr lang="en-US" smtClean="0"/>
                        <a:t>Nguyễn</a:t>
                      </a:r>
                      <a:r>
                        <a:rPr lang="en-US" baseline="0" smtClean="0"/>
                        <a:t> Kha</a:t>
                      </a:r>
                      <a:endParaRPr lang="en-US"/>
                    </a:p>
                  </a:txBody>
                  <a:tcPr/>
                </a:tc>
                <a:tc>
                  <a:txBody>
                    <a:bodyPr/>
                    <a:lstStyle/>
                    <a:p>
                      <a:r>
                        <a:rPr lang="en-US" smtClean="0"/>
                        <a:t>11 HD2</a:t>
                      </a:r>
                      <a:endParaRPr lang="en-US"/>
                    </a:p>
                  </a:txBody>
                  <a:tcPr/>
                </a:tc>
                <a:tc>
                  <a:txBody>
                    <a:bodyPr/>
                    <a:lstStyle/>
                    <a:p>
                      <a:endParaRPr lang="en-US"/>
                    </a:p>
                  </a:txBody>
                  <a:tcPr/>
                </a:tc>
                <a:extLst>
                  <a:ext uri="{0D108BD9-81ED-4DB2-BD59-A6C34878D82A}">
                    <a16:rowId xmlns:a16="http://schemas.microsoft.com/office/drawing/2014/main" val="400409978"/>
                  </a:ext>
                </a:extLst>
              </a:tr>
            </a:tbl>
          </a:graphicData>
        </a:graphic>
      </p:graphicFrame>
      <p:sp>
        <p:nvSpPr>
          <p:cNvPr id="3" name="TextBox 2"/>
          <p:cNvSpPr txBox="1"/>
          <p:nvPr/>
        </p:nvSpPr>
        <p:spPr>
          <a:xfrm>
            <a:off x="7968658" y="3657722"/>
            <a:ext cx="1604866" cy="461665"/>
          </a:xfrm>
          <a:prstGeom prst="rect">
            <a:avLst/>
          </a:prstGeom>
          <a:noFill/>
        </p:spPr>
        <p:txBody>
          <a:bodyPr wrap="square" rtlCol="0">
            <a:spAutoFit/>
          </a:bodyPr>
          <a:lstStyle/>
          <a:p>
            <a:r>
              <a:rPr lang="en-US" sz="2400" smtClean="0"/>
              <a:t>Quanly</a:t>
            </a:r>
            <a:endParaRPr lang="en-US" sz="2400"/>
          </a:p>
        </p:txBody>
      </p:sp>
      <p:sp>
        <p:nvSpPr>
          <p:cNvPr id="13" name="TextBox 12"/>
          <p:cNvSpPr txBox="1"/>
          <p:nvPr/>
        </p:nvSpPr>
        <p:spPr>
          <a:xfrm>
            <a:off x="2625548" y="4580085"/>
            <a:ext cx="2705877" cy="584775"/>
          </a:xfrm>
          <a:prstGeom prst="rect">
            <a:avLst/>
          </a:prstGeom>
          <a:noFill/>
        </p:spPr>
        <p:txBody>
          <a:bodyPr wrap="square" rtlCol="0">
            <a:spAutoFit/>
          </a:bodyPr>
          <a:lstStyle/>
          <a:p>
            <a:r>
              <a:rPr lang="en-US" altLang="en-US" sz="3200">
                <a:sym typeface="Symbol" panose="05050102010706020507" pitchFamily="18" charset="2"/>
              </a:rPr>
              <a:t></a:t>
            </a:r>
            <a:r>
              <a:rPr lang="en-US" altLang="en-US" sz="2400" baseline="-25000">
                <a:sym typeface="Symbol" panose="05050102010706020507" pitchFamily="18" charset="2"/>
              </a:rPr>
              <a:t>Quanly</a:t>
            </a:r>
            <a:r>
              <a:rPr lang="en-US" altLang="en-US" sz="2400">
                <a:sym typeface="Symbol" panose="05050102010706020507" pitchFamily="18" charset="2"/>
              </a:rPr>
              <a:t>(Nhanvien</a:t>
            </a:r>
            <a:r>
              <a:rPr lang="en-US" altLang="en-US" sz="2400" smtClean="0">
                <a:sym typeface="Symbol" panose="05050102010706020507" pitchFamily="18" charset="2"/>
              </a:rPr>
              <a:t>)</a:t>
            </a:r>
            <a:endParaRPr lang="en-US" sz="2400"/>
          </a:p>
        </p:txBody>
      </p:sp>
      <p:graphicFrame>
        <p:nvGraphicFramePr>
          <p:cNvPr id="14" name="Table 13"/>
          <p:cNvGraphicFramePr>
            <a:graphicFrameLocks noGrp="1"/>
          </p:cNvGraphicFramePr>
          <p:nvPr>
            <p:extLst>
              <p:ext uri="{D42A27DB-BD31-4B8C-83A1-F6EECF244321}">
                <p14:modId xmlns:p14="http://schemas.microsoft.com/office/powerpoint/2010/main" val="3543359357"/>
              </p:ext>
            </p:extLst>
          </p:nvPr>
        </p:nvGraphicFramePr>
        <p:xfrm>
          <a:off x="7197864" y="4119387"/>
          <a:ext cx="4751320" cy="2225040"/>
        </p:xfrm>
        <a:graphic>
          <a:graphicData uri="http://schemas.openxmlformats.org/drawingml/2006/table">
            <a:tbl>
              <a:tblPr firstRow="1" bandRow="1">
                <a:tableStyleId>{5C22544A-7EE6-4342-B048-85BDC9FD1C3A}</a:tableStyleId>
              </a:tblPr>
              <a:tblGrid>
                <a:gridCol w="832464">
                  <a:extLst>
                    <a:ext uri="{9D8B030D-6E8A-4147-A177-3AD203B41FA5}">
                      <a16:colId xmlns:a16="http://schemas.microsoft.com/office/drawing/2014/main" val="1952900340"/>
                    </a:ext>
                  </a:extLst>
                </a:gridCol>
                <a:gridCol w="1632857">
                  <a:extLst>
                    <a:ext uri="{9D8B030D-6E8A-4147-A177-3AD203B41FA5}">
                      <a16:colId xmlns:a16="http://schemas.microsoft.com/office/drawing/2014/main" val="2472620540"/>
                    </a:ext>
                  </a:extLst>
                </a:gridCol>
                <a:gridCol w="952640">
                  <a:extLst>
                    <a:ext uri="{9D8B030D-6E8A-4147-A177-3AD203B41FA5}">
                      <a16:colId xmlns:a16="http://schemas.microsoft.com/office/drawing/2014/main" val="3328419490"/>
                    </a:ext>
                  </a:extLst>
                </a:gridCol>
                <a:gridCol w="1333359">
                  <a:extLst>
                    <a:ext uri="{9D8B030D-6E8A-4147-A177-3AD203B41FA5}">
                      <a16:colId xmlns:a16="http://schemas.microsoft.com/office/drawing/2014/main" val="1973282374"/>
                    </a:ext>
                  </a:extLst>
                </a:gridCol>
              </a:tblGrid>
              <a:tr h="370840">
                <a:tc>
                  <a:txBody>
                    <a:bodyPr/>
                    <a:lstStyle/>
                    <a:p>
                      <a:r>
                        <a:rPr lang="en-US" smtClean="0"/>
                        <a:t>MaNV</a:t>
                      </a:r>
                      <a:endParaRPr lang="en-US"/>
                    </a:p>
                  </a:txBody>
                  <a:tcPr/>
                </a:tc>
                <a:tc>
                  <a:txBody>
                    <a:bodyPr/>
                    <a:lstStyle/>
                    <a:p>
                      <a:r>
                        <a:rPr lang="en-US" smtClean="0"/>
                        <a:t>Hoten</a:t>
                      </a:r>
                      <a:endParaRPr lang="en-US"/>
                    </a:p>
                  </a:txBody>
                  <a:tcPr/>
                </a:tc>
                <a:tc>
                  <a:txBody>
                    <a:bodyPr/>
                    <a:lstStyle/>
                    <a:p>
                      <a:r>
                        <a:rPr lang="en-US" smtClean="0"/>
                        <a:t>Diachi</a:t>
                      </a:r>
                      <a:endParaRPr lang="en-US"/>
                    </a:p>
                  </a:txBody>
                  <a:tcPr/>
                </a:tc>
                <a:tc>
                  <a:txBody>
                    <a:bodyPr/>
                    <a:lstStyle/>
                    <a:p>
                      <a:r>
                        <a:rPr lang="en-US" smtClean="0"/>
                        <a:t>MaNQL</a:t>
                      </a:r>
                      <a:endParaRPr lang="en-US"/>
                    </a:p>
                  </a:txBody>
                  <a:tcPr/>
                </a:tc>
                <a:extLst>
                  <a:ext uri="{0D108BD9-81ED-4DB2-BD59-A6C34878D82A}">
                    <a16:rowId xmlns:a16="http://schemas.microsoft.com/office/drawing/2014/main" val="4063220921"/>
                  </a:ext>
                </a:extLst>
              </a:tr>
              <a:tr h="370840">
                <a:tc>
                  <a:txBody>
                    <a:bodyPr/>
                    <a:lstStyle/>
                    <a:p>
                      <a:r>
                        <a:rPr lang="en-US" smtClean="0"/>
                        <a:t>nv01</a:t>
                      </a:r>
                      <a:endParaRPr lang="en-US"/>
                    </a:p>
                  </a:txBody>
                  <a:tcPr/>
                </a:tc>
                <a:tc>
                  <a:txBody>
                    <a:bodyPr/>
                    <a:lstStyle/>
                    <a:p>
                      <a:r>
                        <a:rPr lang="vi-VN" smtClean="0"/>
                        <a:t>Trương Trọng</a:t>
                      </a:r>
                      <a:endParaRPr lang="en-US"/>
                    </a:p>
                  </a:txBody>
                  <a:tcPr/>
                </a:tc>
                <a:tc>
                  <a:txBody>
                    <a:bodyPr/>
                    <a:lstStyle/>
                    <a:p>
                      <a:r>
                        <a:rPr lang="en-US" smtClean="0"/>
                        <a:t>2 VVN</a:t>
                      </a:r>
                      <a:endParaRPr lang="en-US"/>
                    </a:p>
                  </a:txBody>
                  <a:tcPr/>
                </a:tc>
                <a:tc>
                  <a:txBody>
                    <a:bodyPr/>
                    <a:lstStyle/>
                    <a:p>
                      <a:r>
                        <a:rPr lang="en-US" smtClean="0"/>
                        <a:t>nv03</a:t>
                      </a:r>
                    </a:p>
                  </a:txBody>
                  <a:tcPr/>
                </a:tc>
                <a:extLst>
                  <a:ext uri="{0D108BD9-81ED-4DB2-BD59-A6C34878D82A}">
                    <a16:rowId xmlns:a16="http://schemas.microsoft.com/office/drawing/2014/main" val="340488501"/>
                  </a:ext>
                </a:extLst>
              </a:tr>
              <a:tr h="370840">
                <a:tc>
                  <a:txBody>
                    <a:bodyPr/>
                    <a:lstStyle/>
                    <a:p>
                      <a:r>
                        <a:rPr lang="en-US" smtClean="0"/>
                        <a:t>nv02</a:t>
                      </a:r>
                      <a:endParaRPr lang="en-US"/>
                    </a:p>
                  </a:txBody>
                  <a:tcPr/>
                </a:tc>
                <a:tc>
                  <a:txBody>
                    <a:bodyPr/>
                    <a:lstStyle/>
                    <a:p>
                      <a:r>
                        <a:rPr lang="en-US" smtClean="0"/>
                        <a:t>Nguyễn Duy</a:t>
                      </a:r>
                      <a:endParaRPr lang="en-US"/>
                    </a:p>
                  </a:txBody>
                  <a:tcPr/>
                </a:tc>
                <a:tc>
                  <a:txBody>
                    <a:bodyPr/>
                    <a:lstStyle/>
                    <a:p>
                      <a:r>
                        <a:rPr lang="en-US" smtClean="0"/>
                        <a:t>3 NDT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nv03</a:t>
                      </a:r>
                    </a:p>
                  </a:txBody>
                  <a:tcPr/>
                </a:tc>
                <a:extLst>
                  <a:ext uri="{0D108BD9-81ED-4DB2-BD59-A6C34878D82A}">
                    <a16:rowId xmlns:a16="http://schemas.microsoft.com/office/drawing/2014/main" val="3671973203"/>
                  </a:ext>
                </a:extLst>
              </a:tr>
              <a:tr h="370840">
                <a:tc>
                  <a:txBody>
                    <a:bodyPr/>
                    <a:lstStyle/>
                    <a:p>
                      <a:r>
                        <a:rPr lang="en-US" smtClean="0"/>
                        <a:t>nv03</a:t>
                      </a:r>
                      <a:endParaRPr lang="en-US"/>
                    </a:p>
                  </a:txBody>
                  <a:tcPr/>
                </a:tc>
                <a:tc>
                  <a:txBody>
                    <a:bodyPr/>
                    <a:lstStyle/>
                    <a:p>
                      <a:r>
                        <a:rPr lang="en-US" smtClean="0"/>
                        <a:t>Lê</a:t>
                      </a:r>
                      <a:r>
                        <a:rPr lang="en-US" baseline="0" smtClean="0"/>
                        <a:t> Khang</a:t>
                      </a:r>
                      <a:endParaRPr lang="en-US"/>
                    </a:p>
                  </a:txBody>
                  <a:tcPr/>
                </a:tc>
                <a:tc>
                  <a:txBody>
                    <a:bodyPr/>
                    <a:lstStyle/>
                    <a:p>
                      <a:r>
                        <a:rPr lang="en-US" smtClean="0"/>
                        <a:t>4 VVT</a:t>
                      </a:r>
                      <a:endParaRPr lang="en-US"/>
                    </a:p>
                  </a:txBody>
                  <a:tcPr/>
                </a:tc>
                <a:tc>
                  <a:txBody>
                    <a:bodyPr/>
                    <a:lstStyle/>
                    <a:p>
                      <a:r>
                        <a:rPr lang="en-US" smtClean="0"/>
                        <a:t>nv05</a:t>
                      </a:r>
                      <a:endParaRPr lang="en-US"/>
                    </a:p>
                  </a:txBody>
                  <a:tcPr/>
                </a:tc>
                <a:extLst>
                  <a:ext uri="{0D108BD9-81ED-4DB2-BD59-A6C34878D82A}">
                    <a16:rowId xmlns:a16="http://schemas.microsoft.com/office/drawing/2014/main" val="3296907324"/>
                  </a:ext>
                </a:extLst>
              </a:tr>
              <a:tr h="370840">
                <a:tc>
                  <a:txBody>
                    <a:bodyPr/>
                    <a:lstStyle/>
                    <a:p>
                      <a:r>
                        <a:rPr lang="en-US" smtClean="0"/>
                        <a:t>nv04</a:t>
                      </a:r>
                      <a:endParaRPr lang="en-US"/>
                    </a:p>
                  </a:txBody>
                  <a:tcPr/>
                </a:tc>
                <a:tc>
                  <a:txBody>
                    <a:bodyPr/>
                    <a:lstStyle/>
                    <a:p>
                      <a:r>
                        <a:rPr lang="en-US" smtClean="0"/>
                        <a:t>Trần</a:t>
                      </a:r>
                      <a:r>
                        <a:rPr lang="en-US" baseline="0" smtClean="0"/>
                        <a:t> B</a:t>
                      </a:r>
                      <a:endParaRPr lang="en-US"/>
                    </a:p>
                  </a:txBody>
                  <a:tcPr/>
                </a:tc>
                <a:tc>
                  <a:txBody>
                    <a:bodyPr/>
                    <a:lstStyle/>
                    <a:p>
                      <a:r>
                        <a:rPr lang="en-US" smtClean="0"/>
                        <a:t>5 NT</a:t>
                      </a:r>
                      <a:endParaRPr lang="en-US"/>
                    </a:p>
                  </a:txBody>
                  <a:tcPr/>
                </a:tc>
                <a:tc>
                  <a:txBody>
                    <a:bodyPr/>
                    <a:lstStyle/>
                    <a:p>
                      <a:r>
                        <a:rPr lang="en-US" smtClean="0"/>
                        <a:t>nv05</a:t>
                      </a:r>
                      <a:endParaRPr lang="en-US"/>
                    </a:p>
                  </a:txBody>
                  <a:tcPr/>
                </a:tc>
                <a:extLst>
                  <a:ext uri="{0D108BD9-81ED-4DB2-BD59-A6C34878D82A}">
                    <a16:rowId xmlns:a16="http://schemas.microsoft.com/office/drawing/2014/main" val="1046187998"/>
                  </a:ext>
                </a:extLst>
              </a:tr>
              <a:tr h="370840">
                <a:tc>
                  <a:txBody>
                    <a:bodyPr/>
                    <a:lstStyle/>
                    <a:p>
                      <a:r>
                        <a:rPr lang="en-US" smtClean="0"/>
                        <a:t>nv05</a:t>
                      </a:r>
                      <a:endParaRPr lang="en-US"/>
                    </a:p>
                  </a:txBody>
                  <a:tcPr/>
                </a:tc>
                <a:tc>
                  <a:txBody>
                    <a:bodyPr/>
                    <a:lstStyle/>
                    <a:p>
                      <a:r>
                        <a:rPr lang="en-US" smtClean="0"/>
                        <a:t>Nguyễn</a:t>
                      </a:r>
                      <a:r>
                        <a:rPr lang="en-US" baseline="0" smtClean="0"/>
                        <a:t> Kha</a:t>
                      </a:r>
                      <a:endParaRPr lang="en-US"/>
                    </a:p>
                  </a:txBody>
                  <a:tcPr/>
                </a:tc>
                <a:tc>
                  <a:txBody>
                    <a:bodyPr/>
                    <a:lstStyle/>
                    <a:p>
                      <a:r>
                        <a:rPr lang="en-US" smtClean="0"/>
                        <a:t>11 HD2</a:t>
                      </a:r>
                      <a:endParaRPr lang="en-US"/>
                    </a:p>
                  </a:txBody>
                  <a:tcPr/>
                </a:tc>
                <a:tc>
                  <a:txBody>
                    <a:bodyPr/>
                    <a:lstStyle/>
                    <a:p>
                      <a:endParaRPr lang="en-US"/>
                    </a:p>
                  </a:txBody>
                  <a:tcPr/>
                </a:tc>
                <a:extLst>
                  <a:ext uri="{0D108BD9-81ED-4DB2-BD59-A6C34878D82A}">
                    <a16:rowId xmlns:a16="http://schemas.microsoft.com/office/drawing/2014/main" val="400409978"/>
                  </a:ext>
                </a:extLst>
              </a:tr>
            </a:tbl>
          </a:graphicData>
        </a:graphic>
      </p:graphicFrame>
      <p:sp>
        <p:nvSpPr>
          <p:cNvPr id="15" name="TextBox 14"/>
          <p:cNvSpPr txBox="1"/>
          <p:nvPr/>
        </p:nvSpPr>
        <p:spPr>
          <a:xfrm>
            <a:off x="1062669" y="1629242"/>
            <a:ext cx="1604866" cy="461665"/>
          </a:xfrm>
          <a:prstGeom prst="rect">
            <a:avLst/>
          </a:prstGeom>
          <a:noFill/>
        </p:spPr>
        <p:txBody>
          <a:bodyPr wrap="square" rtlCol="0">
            <a:spAutoFit/>
          </a:bodyPr>
          <a:lstStyle/>
          <a:p>
            <a:r>
              <a:rPr lang="en-US" sz="2400" smtClean="0"/>
              <a:t>Nhanvien</a:t>
            </a:r>
            <a:endParaRPr lang="en-US" sz="2400"/>
          </a:p>
        </p:txBody>
      </p:sp>
      <p:cxnSp>
        <p:nvCxnSpPr>
          <p:cNvPr id="17" name="Straight Arrow Connector 16"/>
          <p:cNvCxnSpPr/>
          <p:nvPr/>
        </p:nvCxnSpPr>
        <p:spPr>
          <a:xfrm>
            <a:off x="5449078" y="4963886"/>
            <a:ext cx="155821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TotalTime>
  <Words>1024</Words>
  <Application>Microsoft Office PowerPoint</Application>
  <PresentationFormat>Widescreen</PresentationFormat>
  <Paragraphs>294</Paragraphs>
  <Slides>13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.VnAristote</vt:lpstr>
      <vt:lpstr>Arial</vt:lpstr>
      <vt:lpstr>Calibri</vt:lpstr>
      <vt:lpstr>Open Sans</vt:lpstr>
      <vt:lpstr>Roboto</vt:lpstr>
      <vt:lpstr>Symbol</vt:lpstr>
      <vt:lpstr>Times New Roman</vt:lpstr>
      <vt:lpstr>Wingdings</vt:lpstr>
      <vt:lpstr>Office Theme</vt:lpstr>
      <vt:lpstr>Equation</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226</cp:revision>
  <dcterms:created xsi:type="dcterms:W3CDTF">2017-01-10T11:09:36Z</dcterms:created>
  <dcterms:modified xsi:type="dcterms:W3CDTF">2021-06-14T07:48:29Z</dcterms:modified>
</cp:coreProperties>
</file>