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90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6" r:id="rId13"/>
    <p:sldId id="313" r:id="rId14"/>
    <p:sldId id="309" r:id="rId15"/>
    <p:sldId id="308" r:id="rId16"/>
    <p:sldId id="310" r:id="rId17"/>
    <p:sldId id="311" r:id="rId18"/>
    <p:sldId id="312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1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1" y="252762"/>
            <a:ext cx="1075090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Kết theo điều kiện 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 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smtClean="0">
                <a:sym typeface="Symbol" panose="05050102010706020507" pitchFamily="18" charset="2"/>
              </a:rPr>
              <a:t> join</a:t>
            </a:r>
            <a:r>
              <a:rPr lang="en-US" altLang="en-US" b="1" smtClean="0"/>
              <a:t>) (cont.)</a:t>
            </a:r>
            <a:endParaRPr lang="en-US" altLang="en-US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- Vd. PB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</a:t>
            </a:r>
            <a:r>
              <a:rPr lang="en-US" altLang="en-US" sz="2600">
                <a:sym typeface="Symbol" panose="05050102010706020507" pitchFamily="18" charset="2"/>
              </a:rPr>
              <a:t>			 NV     </a:t>
            </a:r>
            <a:r>
              <a:rPr lang="en-US" altLang="en-US" sz="2600" smtClean="0">
                <a:sym typeface="Symbol" panose="05050102010706020507" pitchFamily="18" charset="2"/>
              </a:rPr>
              <a:t>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 smtClean="0"/>
              <a:t>Chú ý:  </a:t>
            </a:r>
            <a:r>
              <a:rPr lang="en-US" altLang="en-US" sz="2800" smtClean="0">
                <a:sym typeface="Symbol" panose="05050102010706020507" pitchFamily="18" charset="2"/>
              </a:rPr>
              <a:t>R       S  </a:t>
            </a:r>
            <a:r>
              <a:rPr lang="en-US" altLang="en-US" sz="3600" smtClean="0">
                <a:sym typeface="Symbol" panose="05050102010706020507" pitchFamily="18" charset="2"/>
              </a:rPr>
              <a:t></a:t>
            </a:r>
            <a:r>
              <a:rPr lang="en-US" sz="2800" baseline="-25000" smtClean="0">
                <a:sym typeface="Symbol" panose="05050102010706020507" pitchFamily="18" charset="2"/>
              </a:rPr>
              <a:t></a:t>
            </a:r>
            <a:r>
              <a:rPr lang="en-US" sz="2800" smtClean="0">
                <a:sym typeface="Symbol" panose="05050102010706020507" pitchFamily="18" charset="2"/>
              </a:rPr>
              <a:t>(R</a:t>
            </a:r>
            <a:r>
              <a:rPr lang="en-US" altLang="en-US" sz="2800" smtClean="0"/>
              <a:t> </a:t>
            </a:r>
            <a:r>
              <a:rPr lang="en-US" altLang="en-US" sz="2800">
                <a:sym typeface="Symbol" panose="05050102010706020507" pitchFamily="18" charset="2"/>
              </a:rPr>
              <a:t>x </a:t>
            </a:r>
            <a:r>
              <a:rPr lang="en-US" altLang="en-US" sz="2800" smtClean="0">
                <a:sym typeface="Symbol" panose="05050102010706020507" pitchFamily="18" charset="2"/>
              </a:rPr>
              <a:t>S)</a:t>
            </a:r>
            <a:endParaRPr lang="en-US" altLang="en-US" sz="280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11512"/>
              </p:ext>
            </p:extLst>
          </p:nvPr>
        </p:nvGraphicFramePr>
        <p:xfrm>
          <a:off x="176395" y="1275476"/>
          <a:ext cx="3737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1569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MaNQL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sự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11110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Kỹ</a:t>
                      </a:r>
                      <a:r>
                        <a:rPr lang="en-US" baseline="0" smtClean="0"/>
                        <a:t> thuật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11114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37643"/>
              </p:ext>
            </p:extLst>
          </p:nvPr>
        </p:nvGraphicFramePr>
        <p:xfrm>
          <a:off x="5095579" y="3531912"/>
          <a:ext cx="5814077" cy="151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319777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097867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910996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  <a:gridCol w="1630589">
                  <a:extLst>
                    <a:ext uri="{9D8B030D-6E8A-4147-A177-3AD203B41FA5}">
                      <a16:colId xmlns:a16="http://schemas.microsoft.com/office/drawing/2014/main" val="1143608419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088531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18872"/>
              </p:ext>
            </p:extLst>
          </p:nvPr>
        </p:nvGraphicFramePr>
        <p:xfrm>
          <a:off x="5095578" y="3918660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11111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02594" y="5674866"/>
            <a:ext cx="573245" cy="430938"/>
            <a:chOff x="11343209" y="1213870"/>
            <a:chExt cx="573245" cy="430938"/>
          </a:xfrm>
        </p:grpSpPr>
        <p:grpSp>
          <p:nvGrpSpPr>
            <p:cNvPr id="41" name="Group 40"/>
            <p:cNvGrpSpPr/>
            <p:nvPr/>
          </p:nvGrpSpPr>
          <p:grpSpPr>
            <a:xfrm>
              <a:off x="11343209" y="1213870"/>
              <a:ext cx="259942" cy="258997"/>
              <a:chOff x="3571953" y="914400"/>
              <a:chExt cx="266272" cy="31172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571953" y="934902"/>
                <a:ext cx="255270" cy="290409"/>
                <a:chOff x="3582955" y="931901"/>
                <a:chExt cx="255270" cy="29040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3582955" y="935711"/>
                  <a:ext cx="255270" cy="2865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89832" y="931901"/>
                  <a:ext cx="248393" cy="2643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582955" y="914400"/>
                <a:ext cx="255270" cy="311720"/>
                <a:chOff x="3582955" y="914400"/>
                <a:chExt cx="255270" cy="31172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82955" y="914400"/>
                  <a:ext cx="0" cy="307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838225" y="914400"/>
                  <a:ext cx="0" cy="3117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11589883" y="1275476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ym typeface="Symbol" panose="05050102010706020507" pitchFamily="18" charset="2"/>
                </a:rPr>
                <a:t></a:t>
              </a:r>
              <a:endParaRPr lang="en-US"/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34123"/>
              </p:ext>
            </p:extLst>
          </p:nvPr>
        </p:nvGraphicFramePr>
        <p:xfrm>
          <a:off x="5095579" y="1213870"/>
          <a:ext cx="2567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11110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11111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11114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9382" y="4453840"/>
            <a:ext cx="38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ym typeface="Symbol" panose="05050102010706020507" pitchFamily="18" charset="2"/>
              </a:rPr>
              <a:t>Với : PB.MaNQL = NV.MaNV</a:t>
            </a:r>
            <a:endParaRPr lang="en-US" sz="2000"/>
          </a:p>
        </p:txBody>
      </p:sp>
      <p:grpSp>
        <p:nvGrpSpPr>
          <p:cNvPr id="5" name="Group 4"/>
          <p:cNvGrpSpPr/>
          <p:nvPr/>
        </p:nvGrpSpPr>
        <p:grpSpPr>
          <a:xfrm>
            <a:off x="743235" y="3894067"/>
            <a:ext cx="3042079" cy="532594"/>
            <a:chOff x="743235" y="3894067"/>
            <a:chExt cx="3042079" cy="532594"/>
          </a:xfrm>
        </p:grpSpPr>
        <p:sp>
          <p:nvSpPr>
            <p:cNvPr id="2" name="TextBox 1"/>
            <p:cNvSpPr txBox="1"/>
            <p:nvPr/>
          </p:nvSpPr>
          <p:spPr>
            <a:xfrm>
              <a:off x="743235" y="3894067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 smtClean="0">
                  <a:sym typeface="Symbol" panose="05050102010706020507" pitchFamily="18" charset="2"/>
                </a:rPr>
                <a:t>PB        NV  </a:t>
              </a:r>
              <a:endParaRPr lang="en-US" altLang="en-US" sz="2400">
                <a:sym typeface="Symbol" panose="05050102010706020507" pitchFamily="18" charset="2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399076" y="3995723"/>
              <a:ext cx="573245" cy="430938"/>
              <a:chOff x="11343209" y="1213870"/>
              <a:chExt cx="573245" cy="43093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343209" y="1213870"/>
                <a:ext cx="259942" cy="258997"/>
                <a:chOff x="3571953" y="914400"/>
                <a:chExt cx="266272" cy="31172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71953" y="934902"/>
                  <a:ext cx="255270" cy="290409"/>
                  <a:chOff x="3582955" y="931901"/>
                  <a:chExt cx="255270" cy="29040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3582955" y="935711"/>
                    <a:ext cx="255270" cy="2865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3589832" y="931901"/>
                    <a:ext cx="248393" cy="2643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82955" y="914400"/>
                  <a:ext cx="255270" cy="311720"/>
                  <a:chOff x="3582955" y="914400"/>
                  <a:chExt cx="255270" cy="3117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3582955" y="914400"/>
                    <a:ext cx="0" cy="30791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838225" y="914400"/>
                    <a:ext cx="0" cy="3117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11589883" y="1275476"/>
                <a:ext cx="326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ym typeface="Symbol" panose="05050102010706020507" pitchFamily="18" charset="2"/>
                  </a:rPr>
                  <a:t></a:t>
                </a:r>
                <a:endParaRPr lang="en-US"/>
              </a:p>
            </p:txBody>
          </p:sp>
        </p:grpSp>
      </p:grpSp>
      <p:cxnSp>
        <p:nvCxnSpPr>
          <p:cNvPr id="13" name="Straight Arrow Connector 12"/>
          <p:cNvCxnSpPr/>
          <p:nvPr/>
        </p:nvCxnSpPr>
        <p:spPr>
          <a:xfrm>
            <a:off x="3913527" y="1791478"/>
            <a:ext cx="1182052" cy="354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4734"/>
              </p:ext>
            </p:extLst>
          </p:nvPr>
        </p:nvGraphicFramePr>
        <p:xfrm>
          <a:off x="5094646" y="4688246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thuật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11114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11114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3931171" y="1809982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13527" y="2597267"/>
            <a:ext cx="1181119" cy="6550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66006"/>
              </p:ext>
            </p:extLst>
          </p:nvPr>
        </p:nvGraphicFramePr>
        <p:xfrm>
          <a:off x="5094646" y="4297448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11110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11110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0" y="252762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  <a:defRPr/>
            </a:pPr>
            <a:r>
              <a:rPr lang="en-US" altLang="en-US" sz="3600" b="1" smtClean="0"/>
              <a:t>Kết tự nhiên</a:t>
            </a:r>
            <a:r>
              <a:rPr lang="en-US" altLang="en-US" sz="3600" b="1" smtClean="0">
                <a:sym typeface="Symbol" panose="05050102010706020507" pitchFamily="18" charset="2"/>
              </a:rPr>
              <a:t> </a:t>
            </a:r>
            <a:r>
              <a:rPr lang="en-US" altLang="en-US" sz="3600" b="1" smtClean="0"/>
              <a:t>(</a:t>
            </a:r>
            <a:r>
              <a:rPr lang="en-US" altLang="en-US" sz="3600" b="1" smtClean="0">
                <a:sym typeface="Symbol" panose="05050102010706020507" pitchFamily="18" charset="2"/>
              </a:rPr>
              <a:t>natural join</a:t>
            </a:r>
            <a:r>
              <a:rPr lang="en-US" altLang="en-US" sz="3600" b="1" smtClean="0"/>
              <a:t>) </a:t>
            </a:r>
            <a:endParaRPr lang="en-US" altLang="en-US" sz="3600" b="1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  - </a:t>
            </a:r>
            <a:r>
              <a:rPr lang="en-US" altLang="en-US" sz="2800">
                <a:sym typeface="Symbol" panose="05050102010706020507" pitchFamily="18" charset="2"/>
              </a:rPr>
              <a:t>Để có thể thực hiện được phép kết tự nhiên, </a:t>
            </a:r>
            <a:r>
              <a:rPr lang="en-US" altLang="en-US" sz="2800" smtClean="0">
                <a:sym typeface="Symbol" panose="05050102010706020507" pitchFamily="18" charset="2"/>
              </a:rPr>
              <a:t>phải </a:t>
            </a:r>
            <a:r>
              <a:rPr lang="en-US" altLang="en-US" sz="2800">
                <a:sym typeface="Symbol" panose="05050102010706020507" pitchFamily="18" charset="2"/>
              </a:rPr>
              <a:t>có ít nhất </a:t>
            </a:r>
            <a:r>
              <a:rPr lang="en-US" altLang="en-US" sz="2800" smtClean="0">
                <a:sym typeface="Symbol" panose="05050102010706020507" pitchFamily="18" charset="2"/>
              </a:rPr>
              <a:t>một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    cặp thuộc </a:t>
            </a:r>
            <a:r>
              <a:rPr lang="en-US" altLang="en-US" sz="2800">
                <a:sym typeface="Symbol" panose="05050102010706020507" pitchFamily="18" charset="2"/>
              </a:rPr>
              <a:t>tính </a:t>
            </a:r>
            <a:r>
              <a:rPr lang="en-US" altLang="en-US" sz="2800" smtClean="0">
                <a:sym typeface="Symbol" panose="05050102010706020507" pitchFamily="18" charset="2"/>
              </a:rPr>
              <a:t>trùng tên tương ứng trong hai quan hệ </a:t>
            </a:r>
            <a:r>
              <a:rPr lang="en-US" altLang="en-US" sz="2800">
                <a:sym typeface="Symbol" panose="05050102010706020507" pitchFamily="18" charset="2"/>
              </a:rPr>
              <a:t>và điều </a:t>
            </a:r>
            <a:r>
              <a:rPr lang="en-US" altLang="en-US" sz="2800" smtClean="0">
                <a:sym typeface="Symbol" panose="05050102010706020507" pitchFamily="18" charset="2"/>
              </a:rPr>
              <a:t>kiện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    </a:t>
            </a:r>
            <a:r>
              <a:rPr lang="en-US" altLang="en-US" sz="2800">
                <a:sym typeface="Symbol" panose="05050102010706020507" pitchFamily="18" charset="2"/>
              </a:rPr>
              <a:t>kết là </a:t>
            </a:r>
            <a:r>
              <a:rPr lang="en-US" altLang="en-US" sz="2800" smtClean="0">
                <a:sym typeface="Symbol" panose="05050102010706020507" pitchFamily="18" charset="2"/>
              </a:rPr>
              <a:t>phép so </a:t>
            </a:r>
            <a:r>
              <a:rPr lang="en-US" altLang="en-US" sz="2800">
                <a:sym typeface="Symbol" panose="05050102010706020507" pitchFamily="18" charset="2"/>
              </a:rPr>
              <a:t>sánh bằng thỏa trên tất cả các cặp thuộc tính </a:t>
            </a:r>
            <a:r>
              <a:rPr lang="en-US" altLang="en-US" sz="2800" smtClean="0">
                <a:sym typeface="Symbol" panose="05050102010706020507" pitchFamily="18" charset="2"/>
              </a:rPr>
              <a:t>trùng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    tên </a:t>
            </a:r>
            <a:r>
              <a:rPr lang="en-US" altLang="en-US" sz="2800">
                <a:sym typeface="Symbol" panose="05050102010706020507" pitchFamily="18" charset="2"/>
              </a:rPr>
              <a:t>đó.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/>
              <a:t>   </a:t>
            </a:r>
            <a:r>
              <a:rPr lang="en-US" altLang="en-US" smtClean="0"/>
              <a:t>- </a:t>
            </a:r>
            <a:r>
              <a:rPr lang="en-US" altLang="en-US"/>
              <a:t>Cho R(A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smtClean="0"/>
              <a:t>…,A5, A</a:t>
            </a:r>
            <a:r>
              <a:rPr lang="en-US" altLang="en-US" baseline="-25000" smtClean="0"/>
              <a:t>6</a:t>
            </a:r>
            <a:r>
              <a:rPr lang="en-US" altLang="en-US" smtClean="0"/>
              <a:t>, </a:t>
            </a:r>
            <a:r>
              <a:rPr lang="en-US" altLang="en-US"/>
              <a:t>..., </a:t>
            </a:r>
            <a:r>
              <a:rPr lang="en-US" altLang="en-US" smtClean="0"/>
              <a:t>A</a:t>
            </a:r>
            <a:r>
              <a:rPr lang="en-US" altLang="en-US" baseline="-25000"/>
              <a:t>n</a:t>
            </a:r>
            <a:r>
              <a:rPr lang="en-US" altLang="en-US" smtClean="0"/>
              <a:t>),  </a:t>
            </a:r>
            <a:r>
              <a:rPr lang="en-US" altLang="en-US"/>
              <a:t>S(B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smtClean="0"/>
              <a:t>…, </a:t>
            </a:r>
            <a:r>
              <a:rPr lang="en-US" altLang="en-US" smtClean="0"/>
              <a:t>A5,A</a:t>
            </a:r>
            <a:r>
              <a:rPr lang="en-US" altLang="en-US" baseline="-25000" smtClean="0"/>
              <a:t>6</a:t>
            </a:r>
            <a:r>
              <a:rPr lang="en-US" altLang="en-US" smtClean="0"/>
              <a:t>, </a:t>
            </a:r>
            <a:r>
              <a:rPr lang="en-US" altLang="en-US"/>
              <a:t>..., B</a:t>
            </a:r>
            <a:r>
              <a:rPr lang="en-US" altLang="en-US" baseline="-25000"/>
              <a:t>m</a:t>
            </a:r>
            <a:r>
              <a:rPr lang="en-US" altLang="en-US"/>
              <a:t>)</a:t>
            </a:r>
            <a:endParaRPr lang="en-US" altLang="en-US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- Cú pháp:   R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 baseline="-25000" smtClean="0">
                <a:solidFill>
                  <a:srgbClr val="FF0000"/>
                </a:solidFill>
                <a:sym typeface="Symbol" panose="05050102010706020507" pitchFamily="18" charset="2"/>
              </a:rPr>
              <a:t>R.A5=S.A5</a:t>
            </a:r>
            <a:r>
              <a:rPr lang="en-US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 smtClean="0">
                <a:solidFill>
                  <a:srgbClr val="FF0000"/>
                </a:solidFill>
                <a:sym typeface="Symbol" panose="05050102010706020507" pitchFamily="18" charset="2"/>
              </a:rPr>
              <a:t>and R.A6</a:t>
            </a:r>
            <a:r>
              <a:rPr lang="en-US" altLang="en-US" baseline="-25000" smtClean="0">
                <a:solidFill>
                  <a:srgbClr val="FF0000"/>
                </a:solidFill>
                <a:sym typeface="Symbol" panose="05050102010706020507" pitchFamily="18" charset="2"/>
              </a:rPr>
              <a:t>= S.A6</a:t>
            </a:r>
            <a:r>
              <a:rPr lang="en-US" altLang="en-US" smtClean="0">
                <a:sym typeface="Symbol" panose="05050102010706020507" pitchFamily="18" charset="2"/>
              </a:rPr>
              <a:t>S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  - &lt;đk kết&gt; </a:t>
            </a:r>
            <a:r>
              <a:rPr lang="en-US" altLang="en-US" sz="2800">
                <a:sym typeface="Symbol" panose="05050102010706020507" pitchFamily="18" charset="2"/>
              </a:rPr>
              <a:t>có dạng </a:t>
            </a:r>
            <a:r>
              <a:rPr lang="en-US" altLang="en-US" sz="2800" smtClean="0">
                <a:sym typeface="Symbol" panose="05050102010706020507" pitchFamily="18" charset="2"/>
              </a:rPr>
              <a:t>R.A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i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=</a:t>
            </a:r>
            <a:r>
              <a:rPr lang="en-US" altLang="en-US" sz="2800" smtClean="0">
                <a:sym typeface="Symbol" panose="05050102010706020507" pitchFamily="18" charset="2"/>
              </a:rPr>
              <a:t> S.A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i</a:t>
            </a:r>
            <a:r>
              <a:rPr lang="en-US" altLang="en-US" sz="2800" smtClean="0">
                <a:sym typeface="Symbol" panose="05050102010706020507" pitchFamily="18" charset="2"/>
              </a:rPr>
              <a:t>, nhưng không cần ghi tường minh.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   </a:t>
            </a:r>
            <a:r>
              <a:rPr lang="en-US" altLang="en-US" sz="2800">
                <a:sym typeface="Symbol" panose="05050102010706020507" pitchFamily="18" charset="2"/>
              </a:rPr>
              <a:t>- Kết quả </a:t>
            </a:r>
            <a:r>
              <a:rPr lang="en-US" altLang="en-US" sz="2800"/>
              <a:t>là một quan hệ mới có </a:t>
            </a:r>
            <a:r>
              <a:rPr lang="en-US" altLang="en-US" sz="2800" smtClean="0"/>
              <a:t>số </a:t>
            </a:r>
            <a:r>
              <a:rPr lang="en-US" altLang="en-US" sz="2800"/>
              <a:t>cột (thuộc tính) </a:t>
            </a:r>
            <a:r>
              <a:rPr lang="en-US" altLang="en-US" sz="2800" smtClean="0"/>
              <a:t>bằng </a:t>
            </a:r>
            <a:br>
              <a:rPr lang="en-US" altLang="en-US" sz="2800" smtClean="0"/>
            </a:br>
            <a:r>
              <a:rPr lang="en-US" altLang="en-US" sz="2800" smtClean="0"/>
              <a:t>     {</a:t>
            </a:r>
            <a:r>
              <a:rPr lang="en-US" altLang="en-US" sz="2800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smtClean="0"/>
              <a:t>A</a:t>
            </a:r>
            <a:r>
              <a:rPr lang="en-US" altLang="en-US" sz="2800" baseline="-25000" smtClean="0"/>
              <a:t>n</a:t>
            </a:r>
            <a:r>
              <a:rPr lang="en-US" altLang="en-US" sz="2800" smtClean="0"/>
              <a:t>.} </a:t>
            </a:r>
            <a:r>
              <a:rPr lang="en-US" altLang="en-US" sz="2800" smtClean="0">
                <a:sym typeface="Symbol" panose="05050102010706020507" pitchFamily="18" charset="2"/>
              </a:rPr>
              <a:t> </a:t>
            </a:r>
            <a:r>
              <a:rPr lang="en-US" altLang="en-US" sz="2800"/>
              <a:t>(B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smtClean="0"/>
              <a:t>…, </a:t>
            </a:r>
            <a:r>
              <a:rPr lang="en-US" altLang="en-US" sz="2800"/>
              <a:t>B</a:t>
            </a:r>
            <a:r>
              <a:rPr lang="en-US" altLang="en-US" sz="2800" baseline="-25000"/>
              <a:t>m</a:t>
            </a:r>
            <a:r>
              <a:rPr lang="en-US" altLang="en-US" sz="2800"/>
              <a:t>)</a:t>
            </a:r>
            <a:endParaRPr lang="en-US" altLang="en-US" sz="28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847439" y="3394579"/>
            <a:ext cx="259942" cy="258997"/>
            <a:chOff x="3571953" y="914400"/>
            <a:chExt cx="266272" cy="311720"/>
          </a:xfrm>
        </p:grpSpPr>
        <p:grpSp>
          <p:nvGrpSpPr>
            <p:cNvPr id="42" name="Group 41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39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altLang="en-US" b="1"/>
              <a:t>tự nhiên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 b="1" smtClean="0"/>
              <a:t>(cont.)</a:t>
            </a:r>
            <a:endParaRPr lang="en-US" altLang="en-US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- Ví dụ 1. NV                                        PB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 smtClean="0"/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 smtClean="0"/>
              <a:t>Chú ý:  </a:t>
            </a:r>
            <a:r>
              <a:rPr lang="en-US" altLang="en-US" sz="2800" smtClean="0">
                <a:sym typeface="Symbol" panose="05050102010706020507" pitchFamily="18" charset="2"/>
              </a:rPr>
              <a:t>Kết theo điều kiện  và kết tự nhiên còn được gọi là kết nội (inner join)</a:t>
            </a:r>
            <a:endParaRPr lang="en-US" altLang="en-US" sz="280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24496"/>
              </p:ext>
            </p:extLst>
          </p:nvPr>
        </p:nvGraphicFramePr>
        <p:xfrm>
          <a:off x="4742238" y="1277418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Kỹ</a:t>
                      </a:r>
                      <a:r>
                        <a:rPr lang="en-US" baseline="0" smtClean="0"/>
                        <a:t> thuật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8813"/>
              </p:ext>
            </p:extLst>
          </p:nvPr>
        </p:nvGraphicFramePr>
        <p:xfrm>
          <a:off x="4986361" y="2938532"/>
          <a:ext cx="4922749" cy="192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088531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1135"/>
              </p:ext>
            </p:extLst>
          </p:nvPr>
        </p:nvGraphicFramePr>
        <p:xfrm>
          <a:off x="260831" y="1258569"/>
          <a:ext cx="3397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43235" y="3894067"/>
            <a:ext cx="3042079" cy="461665"/>
            <a:chOff x="743235" y="3894067"/>
            <a:chExt cx="3042079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743235" y="3894067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 smtClean="0">
                  <a:sym typeface="Symbol" panose="05050102010706020507" pitchFamily="18" charset="2"/>
                </a:rPr>
                <a:t>NV       PB  </a:t>
              </a:r>
              <a:endParaRPr lang="en-US" altLang="en-US" sz="2400">
                <a:sym typeface="Symbol" panose="05050102010706020507" pitchFamily="18" charset="2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99076" y="3995723"/>
              <a:ext cx="259942" cy="258997"/>
              <a:chOff x="3571953" y="914400"/>
              <a:chExt cx="266272" cy="31172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71953" y="934902"/>
                <a:ext cx="255270" cy="290409"/>
                <a:chOff x="3582955" y="931901"/>
                <a:chExt cx="255270" cy="29040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582955" y="935711"/>
                  <a:ext cx="255270" cy="2865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589832" y="931901"/>
                  <a:ext cx="248393" cy="2643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582955" y="914400"/>
                <a:ext cx="255270" cy="311720"/>
                <a:chOff x="3582955" y="914400"/>
                <a:chExt cx="255270" cy="31172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582955" y="914400"/>
                  <a:ext cx="0" cy="307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838225" y="914400"/>
                  <a:ext cx="0" cy="3117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" name="Straight Arrow Connector 12"/>
          <p:cNvCxnSpPr/>
          <p:nvPr/>
        </p:nvCxnSpPr>
        <p:spPr>
          <a:xfrm>
            <a:off x="3658259" y="1771757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8045" y="1847181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93753" y="1966738"/>
            <a:ext cx="1000688" cy="6635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99592"/>
              </p:ext>
            </p:extLst>
          </p:nvPr>
        </p:nvGraphicFramePr>
        <p:xfrm>
          <a:off x="4986360" y="3311991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3658259" y="2279088"/>
            <a:ext cx="1071677" cy="6442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622764" y="2534609"/>
            <a:ext cx="1142667" cy="7425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72488"/>
              </p:ext>
            </p:extLst>
          </p:nvPr>
        </p:nvGraphicFramePr>
        <p:xfrm>
          <a:off x="4993836" y="3668775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10982"/>
              </p:ext>
            </p:extLst>
          </p:nvPr>
        </p:nvGraphicFramePr>
        <p:xfrm>
          <a:off x="4988213" y="4041917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966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1145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7264"/>
              </p:ext>
            </p:extLst>
          </p:nvPr>
        </p:nvGraphicFramePr>
        <p:xfrm>
          <a:off x="4990069" y="441537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10283"/>
              </p:ext>
            </p:extLst>
          </p:nvPr>
        </p:nvGraphicFramePr>
        <p:xfrm>
          <a:off x="4982594" y="478793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thuật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236098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altLang="en-US" b="1"/>
              <a:t>Kết tự nhiên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 b="1"/>
              <a:t>(cont.)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 smtClean="0"/>
              <a:t>Ví dụ 2</a:t>
            </a:r>
            <a:r>
              <a:rPr lang="en-US" altLang="en-US" smtClean="0"/>
              <a:t>:  Nhanvien(MaNV, Hoten, Diachi, MaNQL)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b="1"/>
              <a:t> </a:t>
            </a:r>
            <a:r>
              <a:rPr lang="en-US" altLang="en-US" b="1" smtClean="0"/>
              <a:t> </a:t>
            </a:r>
            <a:r>
              <a:rPr lang="en-US" altLang="en-US" smtClean="0"/>
              <a:t>Lập danh sách nhân viên và họ tên người quản lý của nhân viên đó.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      </a:t>
            </a:r>
            <a:r>
              <a:rPr lang="en-US" altLang="en-US" baseline="-25000" smtClean="0">
                <a:sym typeface="Symbol" panose="05050102010706020507" pitchFamily="18" charset="2"/>
              </a:rPr>
              <a:t>Nhanvien.Hoten, Quanly.Hoten</a:t>
            </a:r>
            <a:r>
              <a:rPr lang="en-US" altLang="en-US" smtClean="0"/>
              <a:t>(Nhanvien    </a:t>
            </a:r>
            <a:r>
              <a:rPr lang="en-US" altLang="en-US" baseline="-25000" smtClean="0">
                <a:sym typeface="Symbol" panose="05050102010706020507" pitchFamily="18" charset="2"/>
              </a:rPr>
              <a:t> </a:t>
            </a:r>
            <a:r>
              <a:rPr lang="en-US" altLang="en-US" sz="3600" smtClean="0">
                <a:sym typeface="Symbol" panose="05050102010706020507" pitchFamily="18" charset="2"/>
              </a:rPr>
              <a:t></a:t>
            </a:r>
            <a:r>
              <a:rPr lang="en-US" altLang="en-US" baseline="-25000" smtClean="0">
                <a:sym typeface="Symbol" panose="05050102010706020507" pitchFamily="18" charset="2"/>
              </a:rPr>
              <a:t>Quanly</a:t>
            </a:r>
            <a:r>
              <a:rPr lang="en-US" altLang="en-US" smtClean="0">
                <a:sym typeface="Symbol" panose="05050102010706020507" pitchFamily="18" charset="2"/>
              </a:rPr>
              <a:t>(Nhanvien))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      </a:t>
            </a:r>
            <a:r>
              <a:rPr lang="en-US" altLang="en-US" sz="2400" smtClean="0">
                <a:sym typeface="Symbol" panose="05050102010706020507" pitchFamily="18" charset="2"/>
              </a:rPr>
              <a:t>: Nhanvien.MaNQL = Quanly.MaNV</a:t>
            </a:r>
            <a:endParaRPr lang="en-US" altLang="en-US" sz="240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53105" y="2222996"/>
            <a:ext cx="259942" cy="258997"/>
            <a:chOff x="3571953" y="914400"/>
            <a:chExt cx="266272" cy="311720"/>
          </a:xfrm>
        </p:grpSpPr>
        <p:grpSp>
          <p:nvGrpSpPr>
            <p:cNvPr id="5" name="Group 4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5795"/>
              </p:ext>
            </p:extLst>
          </p:nvPr>
        </p:nvGraphicFramePr>
        <p:xfrm>
          <a:off x="436499" y="3727385"/>
          <a:ext cx="4751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Diachi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MaNQL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3"/>
                          </a:solidFill>
                        </a:rPr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3"/>
                          </a:solidFill>
                        </a:rPr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VVT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nv05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nv05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 HD2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19257" y="317569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Quanly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886408" y="317569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Nhanvien</a:t>
            </a:r>
            <a:endParaRPr lang="en-US" sz="24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19370"/>
              </p:ext>
            </p:extLst>
          </p:nvPr>
        </p:nvGraphicFramePr>
        <p:xfrm>
          <a:off x="6502307" y="3721852"/>
          <a:ext cx="4751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Diachi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MaNQL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3"/>
                          </a:solidFill>
                        </a:rPr>
                        <a:t>nv03</a:t>
                      </a: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VVT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nv05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nv04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nv05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nv05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 HD2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7819" y="4236098"/>
            <a:ext cx="1314488" cy="765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7819" y="4660901"/>
            <a:ext cx="1314488" cy="3883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7819" y="5044793"/>
            <a:ext cx="1325228" cy="7297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77079" y="5385100"/>
            <a:ext cx="1325228" cy="409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 smtClean="0"/>
              <a:t>Kết ngoài (</a:t>
            </a:r>
            <a:r>
              <a:rPr lang="en-US" altLang="en-US" sz="3600" b="1" smtClean="0">
                <a:sym typeface="Symbol" panose="05050102010706020507" pitchFamily="18" charset="2"/>
              </a:rPr>
              <a:t>Outer join</a:t>
            </a:r>
            <a:r>
              <a:rPr lang="en-US" altLang="en-US" sz="3600" b="1" smtClean="0"/>
              <a:t>) </a:t>
            </a:r>
            <a:endParaRPr lang="en-US" altLang="en-US" sz="3600" b="1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  - Có 3 loại: kết ngoài bên trái (left outer join), kết ngoài bên phải (right outer join) và kết ngoài đầy đủ (full outer join).</a:t>
            </a:r>
            <a:endParaRPr lang="en-US" altLang="en-US" sz="280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/>
              <a:t>   </a:t>
            </a:r>
            <a:r>
              <a:rPr lang="en-US" altLang="en-US" smtClean="0"/>
              <a:t>Cho </a:t>
            </a:r>
            <a:r>
              <a:rPr lang="en-US" altLang="en-US"/>
              <a:t>R(A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smtClean="0"/>
              <a:t>…, A</a:t>
            </a:r>
            <a:r>
              <a:rPr lang="en-US" altLang="en-US" baseline="-25000"/>
              <a:t>i</a:t>
            </a:r>
            <a:r>
              <a:rPr lang="en-US" altLang="en-US" smtClean="0"/>
              <a:t>, </a:t>
            </a:r>
            <a:r>
              <a:rPr lang="en-US" altLang="en-US"/>
              <a:t>..., </a:t>
            </a:r>
            <a:r>
              <a:rPr lang="en-US" altLang="en-US" smtClean="0"/>
              <a:t>A</a:t>
            </a:r>
            <a:r>
              <a:rPr lang="en-US" altLang="en-US" baseline="-25000"/>
              <a:t>n</a:t>
            </a:r>
            <a:r>
              <a:rPr lang="en-US" altLang="en-US" smtClean="0"/>
              <a:t>),  </a:t>
            </a:r>
            <a:r>
              <a:rPr lang="en-US" altLang="en-US"/>
              <a:t>S(B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smtClean="0"/>
              <a:t>…, A</a:t>
            </a:r>
            <a:r>
              <a:rPr lang="en-US" altLang="en-US" baseline="-25000" smtClean="0"/>
              <a:t>i</a:t>
            </a:r>
            <a:r>
              <a:rPr lang="en-US" altLang="en-US" smtClean="0"/>
              <a:t>, </a:t>
            </a:r>
            <a:r>
              <a:rPr lang="en-US" altLang="en-US"/>
              <a:t>..., B</a:t>
            </a:r>
            <a:r>
              <a:rPr lang="en-US" altLang="en-US" baseline="-25000"/>
              <a:t>m</a:t>
            </a:r>
            <a:r>
              <a:rPr lang="en-US" altLang="en-US" smtClean="0"/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- Kết </a:t>
            </a:r>
            <a:r>
              <a:rPr lang="en-US" altLang="en-US"/>
              <a:t>ngoài bên </a:t>
            </a:r>
            <a:r>
              <a:rPr lang="en-US" altLang="en-US" smtClean="0"/>
              <a:t>trái: R      S</a:t>
            </a:r>
          </a:p>
          <a:p>
            <a:pPr lvl="2"/>
            <a:r>
              <a:rPr lang="en-US" altLang="en-US" sz="2600" smtClean="0"/>
              <a:t>Thực </a:t>
            </a:r>
            <a:r>
              <a:rPr lang="en-US" altLang="en-US" sz="2600"/>
              <a:t>hiện kết </a:t>
            </a:r>
            <a:r>
              <a:rPr lang="en-US" altLang="en-US" sz="2600" smtClean="0"/>
              <a:t>nội</a:t>
            </a:r>
            <a:endParaRPr lang="en-US" altLang="en-US" sz="2600"/>
          </a:p>
          <a:p>
            <a:pPr lvl="2"/>
            <a:r>
              <a:rPr lang="en-US" altLang="en-US" sz="2600"/>
              <a:t>Giữ lại các </a:t>
            </a:r>
            <a:r>
              <a:rPr lang="en-US" altLang="en-US" sz="2600" smtClean="0"/>
              <a:t>dòng (bộ) </a:t>
            </a:r>
            <a:r>
              <a:rPr lang="en-US" altLang="en-US" sz="2600"/>
              <a:t>của R </a:t>
            </a:r>
            <a:r>
              <a:rPr lang="en-US" altLang="en-US" sz="2600" smtClean="0"/>
              <a:t>(bảng bên trái) không </a:t>
            </a:r>
            <a:r>
              <a:rPr lang="en-US" altLang="en-US" sz="2600"/>
              <a:t>kết được với </a:t>
            </a:r>
            <a:r>
              <a:rPr lang="en-US" altLang="en-US" sz="2600" smtClean="0"/>
              <a:t>dòng (bộ) </a:t>
            </a:r>
            <a:r>
              <a:rPr lang="en-US" altLang="en-US" sz="2600"/>
              <a:t>nào trong </a:t>
            </a:r>
            <a:r>
              <a:rPr lang="en-US" altLang="en-US" sz="2600" smtClean="0"/>
              <a:t>S (bảng bên phải)</a:t>
            </a:r>
            <a:endParaRPr lang="en-US" altLang="en-US" sz="2600"/>
          </a:p>
          <a:p>
            <a:pPr lvl="2"/>
            <a:r>
              <a:rPr lang="en-US" altLang="en-US" sz="2600"/>
              <a:t>Gán giá trị null cho những thuộc tính của S trong các bộ của R không kết được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4" descr="99000127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96" y="264211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</a:t>
            </a:r>
            <a:r>
              <a:rPr lang="en-US" altLang="en-US" sz="3600" b="1" smtClean="0"/>
              <a:t>(</a:t>
            </a:r>
            <a:r>
              <a:rPr lang="en-US" altLang="en-US" sz="3600" b="1" smtClean="0">
                <a:sym typeface="Symbol" panose="05050102010706020507" pitchFamily="18" charset="2"/>
              </a:rPr>
              <a:t>tt.)</a:t>
            </a:r>
            <a:r>
              <a:rPr lang="en-US" altLang="en-US" sz="3600" b="1" smtClean="0"/>
              <a:t> </a:t>
            </a:r>
            <a:endParaRPr lang="en-US" altLang="en-US" sz="36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- Vd.    NV                                        PB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21"/>
              </p:ext>
            </p:extLst>
          </p:nvPr>
        </p:nvGraphicFramePr>
        <p:xfrm>
          <a:off x="4956851" y="1529355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Kỹ</a:t>
                      </a:r>
                      <a:r>
                        <a:rPr lang="en-US" baseline="0" smtClean="0"/>
                        <a:t> thuật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81785"/>
              </p:ext>
            </p:extLst>
          </p:nvPr>
        </p:nvGraphicFramePr>
        <p:xfrm>
          <a:off x="4986361" y="3638333"/>
          <a:ext cx="4922749" cy="219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788332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14268"/>
              </p:ext>
            </p:extLst>
          </p:nvPr>
        </p:nvGraphicFramePr>
        <p:xfrm>
          <a:off x="475444" y="1510506"/>
          <a:ext cx="3397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11113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11114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aseline="0" smtClean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05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235" y="459386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smtClean="0">
                <a:sym typeface="Symbol" panose="05050102010706020507" pitchFamily="18" charset="2"/>
              </a:rPr>
              <a:t>NV       PB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2872" y="2023694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2658" y="2099118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60570" y="2160255"/>
            <a:ext cx="1000688" cy="6635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53460"/>
              </p:ext>
            </p:extLst>
          </p:nvPr>
        </p:nvGraphicFramePr>
        <p:xfrm>
          <a:off x="4986360" y="401179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1405"/>
              </p:ext>
            </p:extLst>
          </p:nvPr>
        </p:nvGraphicFramePr>
        <p:xfrm>
          <a:off x="4993836" y="436857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33327"/>
              </p:ext>
            </p:extLst>
          </p:nvPr>
        </p:nvGraphicFramePr>
        <p:xfrm>
          <a:off x="4978882" y="4741718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21835"/>
              </p:ext>
            </p:extLst>
          </p:nvPr>
        </p:nvGraphicFramePr>
        <p:xfrm>
          <a:off x="4971407" y="5115177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11113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="0" baseline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95381"/>
              </p:ext>
            </p:extLst>
          </p:nvPr>
        </p:nvGraphicFramePr>
        <p:xfrm>
          <a:off x="4978881" y="5482854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11114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05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pic>
        <p:nvPicPr>
          <p:cNvPr id="64" name="Picture 4" descr="99000127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6" y="4720569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0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 smtClean="0"/>
              <a:t>Kết ngoài (</a:t>
            </a:r>
            <a:r>
              <a:rPr lang="en-US" altLang="en-US" sz="3600" b="1" smtClean="0">
                <a:sym typeface="Symbol" panose="05050102010706020507" pitchFamily="18" charset="2"/>
              </a:rPr>
              <a:t>tt.</a:t>
            </a:r>
            <a:r>
              <a:rPr lang="en-US" altLang="en-US" sz="3600" b="1" smtClean="0"/>
              <a:t>) </a:t>
            </a:r>
            <a:endParaRPr lang="en-US" altLang="en-US" sz="3600" b="1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  - </a:t>
            </a:r>
            <a:r>
              <a:rPr lang="en-US" altLang="en-US" sz="2800" smtClean="0"/>
              <a:t>Kết </a:t>
            </a:r>
            <a:r>
              <a:rPr lang="en-US" altLang="en-US" sz="2800"/>
              <a:t>ngoài bên </a:t>
            </a:r>
            <a:r>
              <a:rPr lang="en-US" altLang="en-US" sz="2800" smtClean="0"/>
              <a:t>phải: R      S</a:t>
            </a:r>
          </a:p>
          <a:p>
            <a:pPr lvl="2"/>
            <a:r>
              <a:rPr lang="en-US" altLang="en-US" sz="2800" smtClean="0"/>
              <a:t>Thực </a:t>
            </a:r>
            <a:r>
              <a:rPr lang="en-US" altLang="en-US" sz="2800"/>
              <a:t>hiện kết </a:t>
            </a:r>
            <a:r>
              <a:rPr lang="en-US" altLang="en-US" sz="2800" smtClean="0"/>
              <a:t>nội</a:t>
            </a:r>
            <a:endParaRPr lang="en-US" altLang="en-US" sz="2800"/>
          </a:p>
          <a:p>
            <a:pPr lvl="2"/>
            <a:r>
              <a:rPr lang="en-US" altLang="en-US" sz="2800"/>
              <a:t>Giữ lại các dòng (bộ) của </a:t>
            </a:r>
            <a:r>
              <a:rPr lang="en-US" altLang="en-US" sz="2800" smtClean="0"/>
              <a:t>S </a:t>
            </a:r>
            <a:r>
              <a:rPr lang="en-US" altLang="en-US" sz="2800"/>
              <a:t>(bảng bên </a:t>
            </a:r>
            <a:r>
              <a:rPr lang="en-US" altLang="en-US" sz="2800" smtClean="0"/>
              <a:t>phải) </a:t>
            </a:r>
            <a:r>
              <a:rPr lang="en-US" altLang="en-US" sz="2800"/>
              <a:t>không kết được với dòng (bộ) nào trong </a:t>
            </a:r>
            <a:r>
              <a:rPr lang="en-US" altLang="en-US" sz="2800" smtClean="0"/>
              <a:t>R </a:t>
            </a:r>
            <a:r>
              <a:rPr lang="en-US" altLang="en-US" sz="2800"/>
              <a:t>(bảng bên </a:t>
            </a:r>
            <a:r>
              <a:rPr lang="en-US" altLang="en-US" sz="2800" smtClean="0"/>
              <a:t>trái)</a:t>
            </a:r>
            <a:endParaRPr lang="en-US" altLang="en-US" sz="2800"/>
          </a:p>
          <a:p>
            <a:pPr lvl="2"/>
            <a:r>
              <a:rPr lang="en-US" altLang="en-US" sz="2800"/>
              <a:t>Gán giá trị null cho những thuộc tính của </a:t>
            </a:r>
            <a:r>
              <a:rPr lang="en-US" altLang="en-US" sz="2800" smtClean="0"/>
              <a:t>R </a:t>
            </a:r>
            <a:r>
              <a:rPr lang="en-US" altLang="en-US" sz="2800"/>
              <a:t>trong các bộ của </a:t>
            </a:r>
            <a:r>
              <a:rPr lang="en-US" altLang="en-US" sz="2800" smtClean="0"/>
              <a:t>S </a:t>
            </a:r>
            <a:r>
              <a:rPr lang="en-US" altLang="en-US" sz="2800"/>
              <a:t>không kết </a:t>
            </a:r>
            <a:r>
              <a:rPr lang="en-US" altLang="en-US" sz="2800" smtClean="0"/>
              <a:t>được.</a:t>
            </a:r>
            <a:endParaRPr lang="en-US" altLang="en-US" sz="280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5" descr="99000128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36" y="1118377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9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</a:t>
            </a:r>
            <a:r>
              <a:rPr lang="en-US" altLang="en-US" sz="3600" b="1" smtClean="0"/>
              <a:t>(</a:t>
            </a:r>
            <a:r>
              <a:rPr lang="en-US" altLang="en-US" sz="3600" b="1" smtClean="0">
                <a:sym typeface="Symbol" panose="05050102010706020507" pitchFamily="18" charset="2"/>
              </a:rPr>
              <a:t>tt.)</a:t>
            </a:r>
            <a:r>
              <a:rPr lang="en-US" altLang="en-US" sz="3600" b="1" smtClean="0"/>
              <a:t> </a:t>
            </a:r>
            <a:endParaRPr lang="en-US" altLang="en-US" sz="36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- Vd.    NV                                        PB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02316"/>
              </p:ext>
            </p:extLst>
          </p:nvPr>
        </p:nvGraphicFramePr>
        <p:xfrm>
          <a:off x="4956851" y="1529355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Kỹ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thuật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3582"/>
              </p:ext>
            </p:extLst>
          </p:nvPr>
        </p:nvGraphicFramePr>
        <p:xfrm>
          <a:off x="4986361" y="3638333"/>
          <a:ext cx="4922749" cy="191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788332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81528"/>
              </p:ext>
            </p:extLst>
          </p:nvPr>
        </p:nvGraphicFramePr>
        <p:xfrm>
          <a:off x="475444" y="1510506"/>
          <a:ext cx="3397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235" y="459386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smtClean="0">
                <a:sym typeface="Symbol" panose="05050102010706020507" pitchFamily="18" charset="2"/>
              </a:rPr>
              <a:t>NV       PB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2872" y="2023694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2658" y="2099118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60570" y="2125577"/>
            <a:ext cx="1096281" cy="69821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96584"/>
              </p:ext>
            </p:extLst>
          </p:nvPr>
        </p:nvGraphicFramePr>
        <p:xfrm>
          <a:off x="5000383" y="475001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9168"/>
              </p:ext>
            </p:extLst>
          </p:nvPr>
        </p:nvGraphicFramePr>
        <p:xfrm>
          <a:off x="4994758" y="4013803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54891"/>
              </p:ext>
            </p:extLst>
          </p:nvPr>
        </p:nvGraphicFramePr>
        <p:xfrm>
          <a:off x="4986361" y="438066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6418"/>
              </p:ext>
            </p:extLst>
          </p:nvPr>
        </p:nvGraphicFramePr>
        <p:xfrm>
          <a:off x="4990069" y="512360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Kỹ</a:t>
                      </a:r>
                      <a:r>
                        <a:rPr lang="en-US" b="0" baseline="0" smtClean="0">
                          <a:solidFill>
                            <a:srgbClr val="FF0000"/>
                          </a:solidFill>
                        </a:rPr>
                        <a:t> thuật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pic>
        <p:nvPicPr>
          <p:cNvPr id="18" name="Picture 5" descr="99000128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95" y="473498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 smtClean="0"/>
              <a:t>Kết ngoài (</a:t>
            </a:r>
            <a:r>
              <a:rPr lang="en-US" altLang="en-US" sz="3600" b="1" smtClean="0">
                <a:sym typeface="Symbol" panose="05050102010706020507" pitchFamily="18" charset="2"/>
              </a:rPr>
              <a:t>tt.</a:t>
            </a:r>
            <a:r>
              <a:rPr lang="en-US" altLang="en-US" sz="3600" b="1" smtClean="0"/>
              <a:t>) </a:t>
            </a:r>
            <a:endParaRPr lang="en-US" altLang="en-US" sz="3600" b="1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  - </a:t>
            </a:r>
            <a:r>
              <a:rPr lang="en-US" altLang="en-US" sz="2800" smtClean="0"/>
              <a:t>Kết </a:t>
            </a:r>
            <a:r>
              <a:rPr lang="en-US" altLang="en-US" sz="2800"/>
              <a:t>ngoài </a:t>
            </a:r>
            <a:r>
              <a:rPr lang="en-US" altLang="en-US" sz="2800" smtClean="0"/>
              <a:t>đầy đủ: R      S</a:t>
            </a:r>
          </a:p>
          <a:p>
            <a:pPr lvl="2"/>
            <a:r>
              <a:rPr lang="en-US" altLang="en-US" sz="2800"/>
              <a:t>Hội của kết </a:t>
            </a:r>
            <a:r>
              <a:rPr lang="en-US" altLang="en-US" sz="2800" smtClean="0"/>
              <a:t>ngoài </a:t>
            </a:r>
            <a:r>
              <a:rPr lang="en-US" altLang="en-US" sz="2800"/>
              <a:t>trái và kết </a:t>
            </a:r>
            <a:r>
              <a:rPr lang="en-US" altLang="en-US" sz="2800" smtClean="0"/>
              <a:t>ngoài phải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Vd</a:t>
            </a:r>
            <a:r>
              <a:rPr lang="en-US" altLang="en-US" sz="2600">
                <a:sym typeface="Symbol" panose="05050102010706020507" pitchFamily="18" charset="2"/>
              </a:rPr>
              <a:t>.    </a:t>
            </a:r>
            <a:r>
              <a:rPr lang="en-US" altLang="en-US" sz="2600" smtClean="0">
                <a:sym typeface="Symbol" panose="05050102010706020507" pitchFamily="18" charset="2"/>
              </a:rPr>
              <a:t>NV                                         </a:t>
            </a:r>
            <a:r>
              <a:rPr lang="en-US" altLang="en-US" sz="2600">
                <a:sym typeface="Symbol" panose="05050102010706020507" pitchFamily="18" charset="2"/>
              </a:rPr>
              <a:t>PB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950322" y="1107287"/>
            <a:ext cx="534339" cy="215900"/>
            <a:chOff x="5215601" y="1069963"/>
            <a:chExt cx="534339" cy="2159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215601" y="1099748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5" descr="9900012820003F87_11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940" y="1069963"/>
              <a:ext cx="3810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5224932" y="1246818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58720"/>
              </p:ext>
            </p:extLst>
          </p:nvPr>
        </p:nvGraphicFramePr>
        <p:xfrm>
          <a:off x="4919527" y="2285134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MaPB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03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Kỹ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thuật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2466"/>
              </p:ext>
            </p:extLst>
          </p:nvPr>
        </p:nvGraphicFramePr>
        <p:xfrm>
          <a:off x="438120" y="2266285"/>
          <a:ext cx="3397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Phong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11113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11114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aseline="0" smtClean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05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3835548" y="2779473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95334" y="2854897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23246" y="2881356"/>
            <a:ext cx="1096281" cy="698216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20895" y="4968644"/>
            <a:ext cx="3042079" cy="461665"/>
            <a:chOff x="753255" y="4573048"/>
            <a:chExt cx="3042079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753255" y="4573048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 smtClean="0">
                  <a:sym typeface="Symbol" panose="05050102010706020507" pitchFamily="18" charset="2"/>
                </a:rPr>
                <a:t>NV        PB  </a:t>
              </a:r>
              <a:endParaRPr lang="en-US" altLang="en-US" sz="2400">
                <a:sym typeface="Symbol" panose="05050102010706020507" pitchFamily="18" charset="2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328420" y="4746535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5" descr="9900012820003F87_11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759" y="4716750"/>
              <a:ext cx="3810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1337751" y="4893605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93162"/>
              </p:ext>
            </p:extLst>
          </p:nvPr>
        </p:nvGraphicFramePr>
        <p:xfrm>
          <a:off x="5284941" y="4048897"/>
          <a:ext cx="4922749" cy="259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TênPB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0730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7663"/>
              </p:ext>
            </p:extLst>
          </p:nvPr>
        </p:nvGraphicFramePr>
        <p:xfrm>
          <a:off x="5284940" y="442235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13906"/>
              </p:ext>
            </p:extLst>
          </p:nvPr>
        </p:nvGraphicFramePr>
        <p:xfrm>
          <a:off x="5292416" y="477914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89889"/>
              </p:ext>
            </p:extLst>
          </p:nvPr>
        </p:nvGraphicFramePr>
        <p:xfrm>
          <a:off x="5277462" y="515228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4281"/>
              </p:ext>
            </p:extLst>
          </p:nvPr>
        </p:nvGraphicFramePr>
        <p:xfrm>
          <a:off x="5269987" y="5525741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11113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="0" baseline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35818"/>
              </p:ext>
            </p:extLst>
          </p:nvPr>
        </p:nvGraphicFramePr>
        <p:xfrm>
          <a:off x="5283085" y="5909079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11114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05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965"/>
              </p:ext>
            </p:extLst>
          </p:nvPr>
        </p:nvGraphicFramePr>
        <p:xfrm>
          <a:off x="5292416" y="629730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03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Kỹ</a:t>
                      </a:r>
                      <a:r>
                        <a:rPr lang="en-US" b="0" baseline="0" smtClean="0">
                          <a:solidFill>
                            <a:srgbClr val="00B050"/>
                          </a:solidFill>
                        </a:rPr>
                        <a:t> thuật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2530144" y="5170105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6000" b="1" smtClean="0">
                <a:solidFill>
                  <a:schemeClr val="bg2"/>
                </a:solidFill>
                <a:latin typeface="+mj-lt"/>
              </a:rPr>
              <a:t>Hết phần 2 chương 3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824134" y="487881"/>
            <a:ext cx="85048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quan hệ</a:t>
            </a: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6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212" y="3107094"/>
            <a:ext cx="989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Phần 2 - Các phép toán trên hai quan hệ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4" y="954916"/>
            <a:ext cx="7879118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 sz="2800" smtClean="0"/>
              <a:t>Khái niệm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 sz="2800" smtClean="0"/>
              <a:t>Phép hội (Union)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 smtClean="0"/>
              <a:t>Phép giao (Intersection)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 smtClean="0"/>
              <a:t>Phép trừ (Minus / Except / Set difference)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 smtClean="0"/>
              <a:t>Phép tích đề các (</a:t>
            </a:r>
            <a:r>
              <a:rPr lang="en-US" altLang="en-US" sz="2800"/>
              <a:t>Cartesian product</a:t>
            </a:r>
            <a:r>
              <a:rPr lang="en-US" altLang="en-US" sz="2800" smtClean="0"/>
              <a:t>)  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 smtClean="0"/>
              <a:t>Phép kết theo điều kiện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 smtClean="0"/>
              <a:t>Phép kết tự nhiên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 smtClean="0"/>
              <a:t>Phép kết ngoài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572738"/>
            <a:ext cx="1090019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3200" b="1" smtClean="0"/>
              <a:t>Khái niệm </a:t>
            </a:r>
            <a:endParaRPr lang="en-US" altLang="en-US" sz="3200"/>
          </a:p>
          <a:p>
            <a:r>
              <a:rPr lang="en-US" altLang="en-US" sz="3200" smtClean="0"/>
              <a:t>Giả </a:t>
            </a:r>
            <a:r>
              <a:rPr lang="en-US" altLang="en-US" sz="3200"/>
              <a:t>sử có 2 quan hệ</a:t>
            </a:r>
          </a:p>
          <a:p>
            <a:pPr lvl="1"/>
            <a:r>
              <a:rPr lang="en-US" altLang="en-US"/>
              <a:t>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S(B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, ..., B</a:t>
            </a:r>
            <a:r>
              <a:rPr lang="en-US" altLang="en-US" baseline="-25000"/>
              <a:t>n</a:t>
            </a:r>
            <a:r>
              <a:rPr lang="en-US" altLang="en-US"/>
              <a:t>) </a:t>
            </a:r>
          </a:p>
          <a:p>
            <a:r>
              <a:rPr lang="en-US" altLang="en-US" sz="3200"/>
              <a:t>R và S </a:t>
            </a:r>
            <a:r>
              <a:rPr lang="en-US" altLang="en-US" sz="3200" smtClean="0"/>
              <a:t>thỏa </a:t>
            </a:r>
            <a:r>
              <a:rPr lang="en-US" altLang="en-US" sz="3200"/>
              <a:t>mãn tương thích </a:t>
            </a:r>
            <a:r>
              <a:rPr lang="en-US" altLang="en-US" sz="3200" smtClean="0"/>
              <a:t>hội nếu:</a:t>
            </a:r>
            <a:endParaRPr lang="en-US" altLang="en-US" sz="3200"/>
          </a:p>
          <a:p>
            <a:pPr lvl="1"/>
            <a:r>
              <a:rPr lang="en-US" altLang="en-US" smtClean="0"/>
              <a:t>Số thuộc tính (bậc/cột) </a:t>
            </a:r>
            <a:r>
              <a:rPr lang="en-US" altLang="en-US"/>
              <a:t>của R và S bằng nhau</a:t>
            </a:r>
          </a:p>
          <a:p>
            <a:pPr lvl="1"/>
            <a:r>
              <a:rPr lang="en-US" altLang="en-US"/>
              <a:t>dom(A</a:t>
            </a:r>
            <a:r>
              <a:rPr lang="en-US" altLang="en-US" baseline="-25000"/>
              <a:t>i</a:t>
            </a:r>
            <a:r>
              <a:rPr lang="en-US" altLang="en-US"/>
              <a:t>) = dom(B</a:t>
            </a:r>
            <a:r>
              <a:rPr lang="en-US" altLang="en-US" baseline="-25000"/>
              <a:t>i</a:t>
            </a:r>
            <a:r>
              <a:rPr lang="en-US" altLang="en-US"/>
              <a:t>), với 1 ≤ i ≤ n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/>
              <a:t>Phép hội (Union</a:t>
            </a:r>
            <a:r>
              <a:rPr lang="en-US" altLang="en-US" b="1" smtClean="0"/>
              <a:t>)</a:t>
            </a:r>
            <a:r>
              <a:rPr lang="en-US" altLang="en-US" smtClean="0"/>
              <a:t>: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600" smtClean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- Cú pháp:   </a:t>
            </a:r>
            <a:r>
              <a:rPr lang="en-US" altLang="en-US" smtClean="0"/>
              <a:t>R </a:t>
            </a:r>
            <a:r>
              <a:rPr lang="en-US" altLang="en-US">
                <a:sym typeface="Symbol" panose="05050102010706020507" pitchFamily="18" charset="2"/>
              </a:rPr>
              <a:t> </a:t>
            </a:r>
            <a:r>
              <a:rPr lang="en-US" altLang="en-US" smtClean="0">
                <a:sym typeface="Symbol" panose="05050102010706020507" pitchFamily="18" charset="2"/>
              </a:rPr>
              <a:t>S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- Điều kiện: R và S phải thỏa tương thích hội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Kết quả </a:t>
            </a:r>
            <a:r>
              <a:rPr lang="en-US" altLang="en-US" sz="2400" smtClean="0"/>
              <a:t>là một quan </a:t>
            </a:r>
            <a:r>
              <a:rPr lang="en-US" altLang="en-US" sz="2400"/>
              <a:t>hệ </a:t>
            </a:r>
            <a:r>
              <a:rPr lang="en-US" altLang="en-US" sz="2400" smtClean="0"/>
              <a:t>mới có số cột (thuộc tính) như R và chứa </a:t>
            </a:r>
            <a:r>
              <a:rPr lang="en-US" altLang="en-US" sz="2400"/>
              <a:t>tất cả </a:t>
            </a:r>
            <a:r>
              <a:rPr lang="en-US" altLang="en-US" sz="2400" smtClean="0"/>
              <a:t>bộ (dòng) có trong 2 bảng R và S.</a:t>
            </a: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Vd.     KQTHI_M01 	      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KQTHI_M02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18247"/>
              </p:ext>
            </p:extLst>
          </p:nvPr>
        </p:nvGraphicFramePr>
        <p:xfrm>
          <a:off x="1406096" y="3051422"/>
          <a:ext cx="31817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</a:t>
                      </a:r>
                      <a:r>
                        <a:rPr lang="en-US" u="sng" baseline="0" smtClean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15112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4695" y="4792508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smtClean="0">
                <a:sym typeface="Symbol" panose="05050102010706020507" pitchFamily="18" charset="2"/>
              </a:rPr>
              <a:t>KQTHI_M01  </a:t>
            </a:r>
            <a:r>
              <a:rPr lang="en-US" altLang="en-US" sz="2400">
                <a:sym typeface="Symbol" panose="05050102010706020507" pitchFamily="18" charset="2"/>
              </a:rPr>
              <a:t>KQTHI_M02</a:t>
            </a:r>
            <a:r>
              <a:rPr lang="en-US" altLang="en-US" sz="2400" smtClean="0">
                <a:sym typeface="Symbol" panose="05050102010706020507" pitchFamily="18" charset="2"/>
              </a:rPr>
              <a:t>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2870" y="5023341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80993"/>
              </p:ext>
            </p:extLst>
          </p:nvPr>
        </p:nvGraphicFramePr>
        <p:xfrm>
          <a:off x="4833285" y="3060906"/>
          <a:ext cx="31817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</a:t>
                      </a:r>
                      <a:r>
                        <a:rPr lang="en-US" u="sng" baseline="0" smtClean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15111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807"/>
              </p:ext>
            </p:extLst>
          </p:nvPr>
        </p:nvGraphicFramePr>
        <p:xfrm>
          <a:off x="8260474" y="4014494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</a:t>
                      </a:r>
                      <a:r>
                        <a:rPr lang="en-US" u="sng" baseline="0" smtClean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15112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15111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altLang="en-US" sz="3200" b="1"/>
              <a:t>Phép giao (</a:t>
            </a:r>
            <a:r>
              <a:rPr lang="en-US" altLang="en-US"/>
              <a:t>Intersection</a:t>
            </a:r>
            <a:r>
              <a:rPr lang="en-US" altLang="en-US" sz="3200" b="1"/>
              <a:t>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US" sz="26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- </a:t>
            </a:r>
            <a:r>
              <a:rPr lang="en-US" altLang="en-US" smtClean="0"/>
              <a:t>Cú pháp:   R </a:t>
            </a:r>
            <a:r>
              <a:rPr lang="en-US" altLang="en-US" smtClean="0">
                <a:sym typeface="Symbol" panose="05050102010706020507" pitchFamily="18" charset="2"/>
              </a:rPr>
              <a:t>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- </a:t>
            </a:r>
            <a:r>
              <a:rPr lang="en-US" altLang="en-US">
                <a:sym typeface="Symbol" panose="05050102010706020507" pitchFamily="18" charset="2"/>
              </a:rPr>
              <a:t>Điều kiện: R và S phải thỏa tương thích hội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</a:t>
            </a:r>
            <a:r>
              <a:rPr lang="en-US" altLang="en-US" smtClean="0">
                <a:sym typeface="Symbol" panose="05050102010706020507" pitchFamily="18" charset="2"/>
              </a:rPr>
              <a:t>Kết quả </a:t>
            </a:r>
            <a:r>
              <a:rPr lang="en-US" altLang="en-US" smtClean="0"/>
              <a:t>là một quan </a:t>
            </a:r>
            <a:r>
              <a:rPr lang="en-US" altLang="en-US"/>
              <a:t>hệ </a:t>
            </a:r>
            <a:r>
              <a:rPr lang="en-US" altLang="en-US" smtClean="0"/>
              <a:t>mới có số cột (thuộc tính) như R và chứa các bộ (dòng) vừa có trong R và vừa có trong S.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Vd.     DSSV_M01 	      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DSSV_M02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672" y="5435473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DSSV_M01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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DSSV</a:t>
            </a:r>
            <a:r>
              <a:rPr lang="en-US" altLang="en-US" sz="2400" smtClean="0">
                <a:sym typeface="Symbol" panose="05050102010706020507" pitchFamily="18" charset="2"/>
              </a:rPr>
              <a:t>_M02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74847" y="5672400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5559"/>
              </p:ext>
            </p:extLst>
          </p:nvPr>
        </p:nvGraphicFramePr>
        <p:xfrm>
          <a:off x="595119" y="2901974"/>
          <a:ext cx="3948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24/04/01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14112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11/01/01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12/02/01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13/03/01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64560"/>
              </p:ext>
            </p:extLst>
          </p:nvPr>
        </p:nvGraphicFramePr>
        <p:xfrm>
          <a:off x="4805267" y="2901974"/>
          <a:ext cx="3948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24/04/01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20/05/01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14112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11/01/01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Tinh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22/02/01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4586"/>
              </p:ext>
            </p:extLst>
          </p:nvPr>
        </p:nvGraphicFramePr>
        <p:xfrm>
          <a:off x="6908079" y="5147598"/>
          <a:ext cx="3948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24/04/01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14112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11/01/01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altLang="en-US" sz="3200" b="1"/>
              <a:t>Phép trừ (</a:t>
            </a:r>
            <a:r>
              <a:rPr lang="en-US" altLang="en-US"/>
              <a:t>Minus / Except / Set difference</a:t>
            </a:r>
            <a:r>
              <a:rPr lang="en-US" altLang="en-US" sz="3200" b="1"/>
              <a:t>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US" sz="26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</a:t>
            </a:r>
            <a:r>
              <a:rPr lang="en-US" altLang="en-US" smtClean="0"/>
              <a:t>- Cú pháp:   R </a:t>
            </a:r>
            <a:r>
              <a:rPr lang="en-US" altLang="en-US" smtClean="0">
                <a:sym typeface="Symbol" panose="05050102010706020507" pitchFamily="18" charset="2"/>
              </a:rPr>
              <a:t>–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  - </a:t>
            </a:r>
            <a:r>
              <a:rPr lang="en-US" altLang="en-US">
                <a:sym typeface="Symbol" panose="05050102010706020507" pitchFamily="18" charset="2"/>
              </a:rPr>
              <a:t>Điều kiện: R và S phải thỏa tương thích hội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</a:t>
            </a:r>
            <a:r>
              <a:rPr lang="en-US" altLang="en-US">
                <a:sym typeface="Symbol" panose="05050102010706020507" pitchFamily="18" charset="2"/>
              </a:rPr>
              <a:t>- Kết quả </a:t>
            </a:r>
            <a:r>
              <a:rPr lang="en-US" altLang="en-US"/>
              <a:t>là một quan hệ mới có số cột (thuộc tính) như R và chứa tất cả bộ (dòng) có trong </a:t>
            </a:r>
            <a:r>
              <a:rPr lang="en-US" altLang="en-US" smtClean="0"/>
              <a:t>R </a:t>
            </a:r>
            <a:r>
              <a:rPr lang="en-US" altLang="en-US"/>
              <a:t>nhưng không có trong S.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Vd.     DSSV_M01 	      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DSSV_M02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672" y="5435473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DSSV_M01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– DSSV</a:t>
            </a:r>
            <a:r>
              <a:rPr lang="en-US" altLang="en-US" sz="2400" smtClean="0">
                <a:sym typeface="Symbol" panose="05050102010706020507" pitchFamily="18" charset="2"/>
              </a:rPr>
              <a:t>_M02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74847" y="5672400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41589"/>
              </p:ext>
            </p:extLst>
          </p:nvPr>
        </p:nvGraphicFramePr>
        <p:xfrm>
          <a:off x="595119" y="2901974"/>
          <a:ext cx="3948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Nguyễn Duy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18/05/01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11/01/01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14113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B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12/02/01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13/03/01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3679"/>
              </p:ext>
            </p:extLst>
          </p:nvPr>
        </p:nvGraphicFramePr>
        <p:xfrm>
          <a:off x="4805267" y="2901974"/>
          <a:ext cx="3948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20/05/01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11/01/01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Tinh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22/02/01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12317"/>
              </p:ext>
            </p:extLst>
          </p:nvPr>
        </p:nvGraphicFramePr>
        <p:xfrm>
          <a:off x="6908079" y="5147598"/>
          <a:ext cx="3948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14111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Nguyễn Duy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18/05/01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14113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Trần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B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12/02/01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75090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Tích đề các (</a:t>
            </a:r>
            <a:r>
              <a:rPr lang="en-US" b="1"/>
              <a:t>CARTESIAN </a:t>
            </a:r>
            <a:r>
              <a:rPr lang="en-US" b="1" smtClean="0"/>
              <a:t>PRODUCT / CROSS PRODUCT</a:t>
            </a:r>
            <a:r>
              <a:rPr lang="en-US" altLang="en-US" b="1" smtClean="0"/>
              <a:t>) </a:t>
            </a:r>
            <a:endParaRPr lang="en-US" altLang="en-US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/>
              <a:t>   - Cú pháp:   R </a:t>
            </a:r>
            <a:r>
              <a:rPr lang="en-US" altLang="en-US" sz="2600">
                <a:sym typeface="Symbol" panose="05050102010706020507" pitchFamily="18" charset="2"/>
              </a:rPr>
              <a:t>x</a:t>
            </a:r>
            <a:r>
              <a:rPr lang="en-US" altLang="en-US" sz="2600" smtClean="0">
                <a:sym typeface="Symbol" panose="05050102010706020507" pitchFamily="18" charset="2"/>
              </a:rPr>
              <a:t> 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- Giả sử R có </a:t>
            </a:r>
            <a:r>
              <a:rPr lang="en-US" altLang="en-US" sz="2600" i="1" smtClean="0">
                <a:sym typeface="Symbol" panose="05050102010706020507" pitchFamily="18" charset="2"/>
              </a:rPr>
              <a:t>n</a:t>
            </a:r>
            <a:r>
              <a:rPr lang="en-US" altLang="en-US" sz="2600" smtClean="0">
                <a:sym typeface="Symbol" panose="05050102010706020507" pitchFamily="18" charset="2"/>
              </a:rPr>
              <a:t> cột và </a:t>
            </a:r>
            <a:r>
              <a:rPr lang="en-US" altLang="en-US" sz="2600" i="1" smtClean="0">
                <a:sym typeface="Symbol" panose="05050102010706020507" pitchFamily="18" charset="2"/>
              </a:rPr>
              <a:t>k</a:t>
            </a:r>
            <a:r>
              <a:rPr lang="en-US" altLang="en-US" sz="2600" smtClean="0">
                <a:sym typeface="Symbol" panose="05050102010706020507" pitchFamily="18" charset="2"/>
              </a:rPr>
              <a:t> dòng, S có </a:t>
            </a:r>
            <a:r>
              <a:rPr lang="en-US" altLang="en-US" sz="2600" i="1" smtClean="0">
                <a:sym typeface="Symbol" panose="05050102010706020507" pitchFamily="18" charset="2"/>
              </a:rPr>
              <a:t>m</a:t>
            </a:r>
            <a:r>
              <a:rPr lang="en-US" altLang="en-US" sz="2600" smtClean="0">
                <a:sym typeface="Symbol" panose="05050102010706020507" pitchFamily="18" charset="2"/>
              </a:rPr>
              <a:t> cột và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600" smtClean="0">
                <a:sym typeface="Symbol" panose="05050102010706020507" pitchFamily="18" charset="2"/>
              </a:rPr>
              <a:t> dòng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Kết quả </a:t>
            </a:r>
            <a:r>
              <a:rPr lang="en-US" altLang="en-US" sz="2600" smtClean="0"/>
              <a:t>là một quan </a:t>
            </a:r>
            <a:r>
              <a:rPr lang="en-US" altLang="en-US" sz="2600"/>
              <a:t>hệ </a:t>
            </a:r>
            <a:r>
              <a:rPr lang="en-US" altLang="en-US" sz="2600" smtClean="0"/>
              <a:t>mới có </a:t>
            </a:r>
            <a:r>
              <a:rPr lang="en-US" altLang="en-US" sz="2600" i="1" smtClean="0"/>
              <a:t>n</a:t>
            </a:r>
            <a:r>
              <a:rPr lang="en-US" altLang="en-US" sz="2600" smtClean="0"/>
              <a:t>+</a:t>
            </a:r>
            <a:r>
              <a:rPr lang="en-US" altLang="en-US" sz="2600" i="1" smtClean="0"/>
              <a:t>m</a:t>
            </a:r>
            <a:r>
              <a:rPr lang="en-US" altLang="en-US" sz="2600" smtClean="0"/>
              <a:t> cột (thuộc tính) và có </a:t>
            </a:r>
            <a:r>
              <a:rPr lang="en-US" altLang="en-US" sz="2600" i="1" smtClean="0"/>
              <a:t>k </a:t>
            </a:r>
            <a:r>
              <a:rPr lang="en-US" altLang="en-US" sz="2600" smtClean="0"/>
              <a:t>*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600" smtClean="0"/>
              <a:t> dòng.</a:t>
            </a: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- Vd. 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DSSV  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MonHoc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501" y="498533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smtClean="0">
                <a:sym typeface="Symbol" panose="05050102010706020507" pitchFamily="18" charset="2"/>
              </a:rPr>
              <a:t>DSSV x MonHoc  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endCxn id="11" idx="1"/>
          </p:cNvCxnSpPr>
          <p:nvPr/>
        </p:nvCxnSpPr>
        <p:spPr>
          <a:xfrm>
            <a:off x="2792167" y="3622480"/>
            <a:ext cx="92141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611"/>
              </p:ext>
            </p:extLst>
          </p:nvPr>
        </p:nvGraphicFramePr>
        <p:xfrm>
          <a:off x="224207" y="3066220"/>
          <a:ext cx="2567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14111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Nguyễn Duy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44466"/>
              </p:ext>
            </p:extLst>
          </p:nvPr>
        </p:nvGraphicFramePr>
        <p:xfrm>
          <a:off x="3713584" y="3066220"/>
          <a:ext cx="2696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7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793101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MaMH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SoTC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CTDL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309"/>
              </p:ext>
            </p:extLst>
          </p:nvPr>
        </p:nvGraphicFramePr>
        <p:xfrm>
          <a:off x="6654157" y="3671759"/>
          <a:ext cx="5352027" cy="276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71609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  <a:gridCol w="864415">
                  <a:extLst>
                    <a:ext uri="{9D8B030D-6E8A-4147-A177-3AD203B41FA5}">
                      <a16:colId xmlns:a16="http://schemas.microsoft.com/office/drawing/2014/main" val="1143608419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SoTC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78808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58805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5572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761704" y="3943883"/>
            <a:ext cx="978854" cy="11435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92167" y="3671759"/>
            <a:ext cx="921417" cy="2721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2765193" y="3622480"/>
            <a:ext cx="948391" cy="359954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78171" y="3664087"/>
            <a:ext cx="921417" cy="726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64683" y="4028968"/>
            <a:ext cx="948391" cy="3409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59710" y="5085184"/>
            <a:ext cx="2050419" cy="132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5814"/>
              </p:ext>
            </p:extLst>
          </p:nvPr>
        </p:nvGraphicFramePr>
        <p:xfrm>
          <a:off x="6654175" y="4070727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14110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Trương Trọng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M01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CSDL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5716"/>
              </p:ext>
            </p:extLst>
          </p:nvPr>
        </p:nvGraphicFramePr>
        <p:xfrm>
          <a:off x="6657664" y="4445623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14110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Trương Trọng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M02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CTDL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73284"/>
              </p:ext>
            </p:extLst>
          </p:nvPr>
        </p:nvGraphicFramePr>
        <p:xfrm>
          <a:off x="6657664" y="4827406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14111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Nguyễn Duy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M01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CSDL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7469"/>
              </p:ext>
            </p:extLst>
          </p:nvPr>
        </p:nvGraphicFramePr>
        <p:xfrm>
          <a:off x="6651841" y="5210977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14111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Nguyễn Duy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M02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CTDL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59257"/>
              </p:ext>
            </p:extLst>
          </p:nvPr>
        </p:nvGraphicFramePr>
        <p:xfrm>
          <a:off x="6657664" y="5612406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14112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M01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CSDL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63660"/>
              </p:ext>
            </p:extLst>
          </p:nvPr>
        </p:nvGraphicFramePr>
        <p:xfrm>
          <a:off x="6661172" y="6004440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14112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M02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CTDL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1" y="252762"/>
            <a:ext cx="10282204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sz="3600" b="1" smtClean="0"/>
              <a:t>Kết theo điều kiện </a:t>
            </a:r>
            <a:r>
              <a:rPr lang="en-US" altLang="en-US" sz="3600" b="1" smtClean="0">
                <a:sym typeface="Symbol" panose="05050102010706020507" pitchFamily="18" charset="2"/>
              </a:rPr>
              <a:t> </a:t>
            </a:r>
            <a:r>
              <a:rPr lang="en-US" altLang="en-US" sz="3600" b="1" smtClean="0"/>
              <a:t>(</a:t>
            </a:r>
            <a:r>
              <a:rPr lang="en-US" altLang="en-US" sz="3600" b="1" smtClean="0">
                <a:sym typeface="Symbol" panose="05050102010706020507" pitchFamily="18" charset="2"/>
              </a:rPr>
              <a:t> join</a:t>
            </a:r>
            <a:r>
              <a:rPr lang="en-US" altLang="en-US" sz="3600" b="1" smtClean="0"/>
              <a:t>) </a:t>
            </a:r>
            <a:endParaRPr lang="en-US" altLang="en-US" sz="36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/>
              <a:t>   </a:t>
            </a:r>
            <a:r>
              <a:rPr lang="en-US" altLang="en-US" smtClean="0"/>
              <a:t>- </a:t>
            </a:r>
            <a:r>
              <a:rPr lang="en-US" altLang="en-US"/>
              <a:t>Cho 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),  S(B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, ..., B</a:t>
            </a:r>
            <a:r>
              <a:rPr lang="en-US" altLang="en-US" baseline="-25000"/>
              <a:t>m</a:t>
            </a:r>
            <a:r>
              <a:rPr lang="en-US" altLang="en-US"/>
              <a:t>)</a:t>
            </a:r>
            <a:endParaRPr lang="en-US" altLang="en-US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- Cú pháp:   R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</a:t>
            </a:r>
            <a:r>
              <a:rPr lang="en-US" altLang="en-US" baseline="-25000" smtClean="0">
                <a:sym typeface="Symbol" panose="05050102010706020507" pitchFamily="18" charset="2"/>
              </a:rPr>
              <a:t>&lt;đk kết&gt;</a:t>
            </a:r>
            <a:r>
              <a:rPr lang="en-US" altLang="en-US" smtClean="0">
                <a:sym typeface="Symbol" panose="05050102010706020507" pitchFamily="18" charset="2"/>
              </a:rPr>
              <a:t>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  - &lt;đk kết&gt; </a:t>
            </a:r>
            <a:r>
              <a:rPr lang="en-US" altLang="en-US" sz="2800">
                <a:sym typeface="Symbol" panose="05050102010706020507" pitchFamily="18" charset="2"/>
              </a:rPr>
              <a:t>có dạng R.A  </a:t>
            </a:r>
            <a:r>
              <a:rPr lang="en-US" altLang="en-US" sz="2800" smtClean="0">
                <a:sym typeface="Symbol" panose="05050102010706020507" pitchFamily="18" charset="2"/>
              </a:rPr>
              <a:t>S.B, với  là một trong các toán tử so sánh =, &gt;=, &lt;=, &lt;&gt;. Trong đó R.A và S.B phải có cùng miền giá trị.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  - Tổng quát điều kiện kết có dạng: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               &lt;đk kết 1&gt; and </a:t>
            </a:r>
            <a:r>
              <a:rPr lang="en-US" altLang="en-US" sz="2800">
                <a:sym typeface="Symbol" panose="05050102010706020507" pitchFamily="18" charset="2"/>
              </a:rPr>
              <a:t>&lt;đk </a:t>
            </a:r>
            <a:r>
              <a:rPr lang="en-US" altLang="en-US" sz="2800" smtClean="0">
                <a:sym typeface="Symbol" panose="05050102010706020507" pitchFamily="18" charset="2"/>
              </a:rPr>
              <a:t>kết 2&gt; and … </a:t>
            </a:r>
            <a:r>
              <a:rPr lang="en-US" altLang="en-US" sz="2800">
                <a:sym typeface="Symbol" panose="05050102010706020507" pitchFamily="18" charset="2"/>
              </a:rPr>
              <a:t>and &lt;đk </a:t>
            </a:r>
            <a:r>
              <a:rPr lang="en-US" altLang="en-US" sz="2800" smtClean="0">
                <a:sym typeface="Symbol" panose="05050102010706020507" pitchFamily="18" charset="2"/>
              </a:rPr>
              <a:t>kết k&gt; </a:t>
            </a:r>
            <a:endParaRPr lang="en-US" altLang="en-US" sz="280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  - Kết quả </a:t>
            </a:r>
            <a:r>
              <a:rPr lang="en-US" altLang="en-US" smtClean="0"/>
              <a:t>là một quan </a:t>
            </a:r>
            <a:r>
              <a:rPr lang="en-US" altLang="en-US"/>
              <a:t>hệ </a:t>
            </a:r>
            <a:r>
              <a:rPr lang="en-US" altLang="en-US" smtClean="0"/>
              <a:t>mới có </a:t>
            </a:r>
            <a:r>
              <a:rPr lang="en-US" altLang="en-US" i="1" smtClean="0"/>
              <a:t>n</a:t>
            </a:r>
            <a:r>
              <a:rPr lang="en-US" altLang="en-US" smtClean="0"/>
              <a:t>+</a:t>
            </a:r>
            <a:r>
              <a:rPr lang="en-US" altLang="en-US" i="1" smtClean="0"/>
              <a:t>m</a:t>
            </a:r>
            <a:r>
              <a:rPr lang="en-US" altLang="en-US" smtClean="0"/>
              <a:t> cột (thuộc tính) và có các dòng thỏa điều kiện được kết hợp từ 2 quan hệ R và S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	</a:t>
            </a: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              		</a:t>
            </a:r>
            <a:endParaRPr lang="en-US" altLang="en-US" sz="2600" smtClean="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866100" y="1583363"/>
            <a:ext cx="259942" cy="258997"/>
            <a:chOff x="3571953" y="914400"/>
            <a:chExt cx="266272" cy="311720"/>
          </a:xfrm>
        </p:grpSpPr>
        <p:grpSp>
          <p:nvGrpSpPr>
            <p:cNvPr id="42" name="Group 41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82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1471</Words>
  <Application>Microsoft Office PowerPoint</Application>
  <PresentationFormat>Widescreen</PresentationFormat>
  <Paragraphs>629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261</cp:revision>
  <dcterms:created xsi:type="dcterms:W3CDTF">2017-01-10T11:09:36Z</dcterms:created>
  <dcterms:modified xsi:type="dcterms:W3CDTF">2021-07-06T07:13:39Z</dcterms:modified>
</cp:coreProperties>
</file>