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90" r:id="rId5"/>
    <p:sldId id="291" r:id="rId6"/>
    <p:sldId id="292" r:id="rId7"/>
    <p:sldId id="293" r:id="rId8"/>
    <p:sldId id="294" r:id="rId9"/>
    <p:sldId id="295" r:id="rId10"/>
    <p:sldId id="296" r:id="rId11"/>
    <p:sldId id="297" r:id="rId12"/>
    <p:sldId id="298" r:id="rId13"/>
    <p:sldId id="299" r:id="rId14"/>
    <p:sldId id="300" r:id="rId15"/>
    <p:sldId id="302" r:id="rId16"/>
    <p:sldId id="303" r:id="rId17"/>
    <p:sldId id="287" r:id="rId18"/>
    <p:sldId id="304" r:id="rId19"/>
    <p:sldId id="305" r:id="rId20"/>
    <p:sldId id="3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7" autoAdjust="0"/>
    <p:restoredTop sz="93956" autoAdjust="0"/>
  </p:normalViewPr>
  <p:slideViewPr>
    <p:cSldViewPr snapToGrid="0" showGuides="1">
      <p:cViewPr varScale="1">
        <p:scale>
          <a:sx n="82" d="100"/>
          <a:sy n="82" d="100"/>
        </p:scale>
        <p:origin x="821" y="96"/>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09/05/2021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5/9/2021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10</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smtClean="0"/>
              <a:t>B5. </a:t>
            </a:r>
            <a:r>
              <a:rPr lang="en-US" altLang="en-US"/>
              <a:t>Ánh xạ </a:t>
            </a:r>
            <a:r>
              <a:rPr lang="en-US" altLang="en-US" smtClean="0"/>
              <a:t>mối quan hệ một – nhiều</a:t>
            </a:r>
          </a:p>
          <a:p>
            <a:pPr marL="457200" lvl="1" indent="0">
              <a:lnSpc>
                <a:spcPct val="80000"/>
              </a:lnSpc>
              <a:buNone/>
            </a:pPr>
            <a:r>
              <a:rPr lang="en-US" altLang="en-US" b="1" smtClean="0">
                <a:sym typeface="Wingdings" panose="05000000000000000000" pitchFamily="2" charset="2"/>
              </a:rPr>
              <a:t>Cách 1</a:t>
            </a:r>
            <a:r>
              <a:rPr lang="en-US" altLang="en-US" smtClean="0">
                <a:sym typeface="Wingdings" panose="05000000000000000000" pitchFamily="2" charset="2"/>
              </a:rPr>
              <a:t>. Xây dựng mối quan hệ một </a:t>
            </a:r>
            <a:r>
              <a:rPr lang="en-US" altLang="en-US"/>
              <a:t>–</a:t>
            </a:r>
            <a:r>
              <a:rPr lang="en-US" altLang="en-US" smtClean="0">
                <a:sym typeface="Wingdings" panose="05000000000000000000" pitchFamily="2" charset="2"/>
              </a:rPr>
              <a:t> nhiều thành một quan hệ mới R tương tự như mối quan hệ nhiều – nhiều. Nhưng khóa chính của R là khóa chính của quan hệ tương ứng với tập thực thể bên nhánh nhiều</a:t>
            </a:r>
          </a:p>
          <a:p>
            <a:pPr marL="457200" lvl="1" indent="0">
              <a:lnSpc>
                <a:spcPct val="80000"/>
              </a:lnSpc>
              <a:buNone/>
            </a:pPr>
            <a:endParaRPr lang="en-US" altLang="en-US">
              <a:sym typeface="Wingdings" panose="05000000000000000000" pitchFamily="2" charset="2"/>
            </a:endParaRPr>
          </a:p>
        </p:txBody>
      </p:sp>
      <p:sp>
        <p:nvSpPr>
          <p:cNvPr id="27" name="TextBox 26"/>
          <p:cNvSpPr txBox="1"/>
          <p:nvPr/>
        </p:nvSpPr>
        <p:spPr>
          <a:xfrm>
            <a:off x="1774780" y="4343473"/>
            <a:ext cx="3698374" cy="461665"/>
          </a:xfrm>
          <a:prstGeom prst="rect">
            <a:avLst/>
          </a:prstGeom>
          <a:noFill/>
        </p:spPr>
        <p:txBody>
          <a:bodyPr wrap="square" rtlCol="0">
            <a:spAutoFit/>
          </a:bodyPr>
          <a:lstStyle/>
          <a:p>
            <a:r>
              <a:rPr lang="en-US" sz="2400" smtClean="0"/>
              <a:t>NhanVien(</a:t>
            </a:r>
            <a:r>
              <a:rPr lang="en-US" sz="2400" u="sng" smtClean="0"/>
              <a:t>MaNV</a:t>
            </a:r>
            <a:r>
              <a:rPr lang="en-US" sz="2400" smtClean="0"/>
              <a:t>, . . .)</a:t>
            </a:r>
            <a:endParaRPr lang="en-US" sz="2400"/>
          </a:p>
        </p:txBody>
      </p:sp>
      <p:cxnSp>
        <p:nvCxnSpPr>
          <p:cNvPr id="29" name="Straight Arrow Connector 28"/>
          <p:cNvCxnSpPr/>
          <p:nvPr/>
        </p:nvCxnSpPr>
        <p:spPr>
          <a:xfrm>
            <a:off x="1675754" y="5609188"/>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54167" y="4376137"/>
            <a:ext cx="3239115" cy="461665"/>
          </a:xfrm>
          <a:prstGeom prst="rect">
            <a:avLst/>
          </a:prstGeom>
          <a:noFill/>
        </p:spPr>
        <p:txBody>
          <a:bodyPr wrap="square" rtlCol="0">
            <a:spAutoFit/>
          </a:bodyPr>
          <a:lstStyle/>
          <a:p>
            <a:r>
              <a:rPr lang="en-US" sz="2400" smtClean="0"/>
              <a:t>PhongBan(</a:t>
            </a:r>
            <a:r>
              <a:rPr lang="en-US" sz="2400" u="sng" smtClean="0"/>
              <a:t>MaPB</a:t>
            </a:r>
            <a:r>
              <a:rPr lang="en-US" sz="2400" smtClean="0"/>
              <a:t>, . . .)</a:t>
            </a:r>
            <a:endParaRPr lang="en-US" sz="2400"/>
          </a:p>
        </p:txBody>
      </p:sp>
      <p:cxnSp>
        <p:nvCxnSpPr>
          <p:cNvPr id="46" name="Straight Arrow Connector 45"/>
          <p:cNvCxnSpPr/>
          <p:nvPr/>
        </p:nvCxnSpPr>
        <p:spPr>
          <a:xfrm>
            <a:off x="3796407" y="4778507"/>
            <a:ext cx="756066" cy="62648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120027" y="2621378"/>
            <a:ext cx="9555707" cy="1456831"/>
            <a:chOff x="1097053" y="3194726"/>
            <a:chExt cx="9555707" cy="1456831"/>
          </a:xfrm>
        </p:grpSpPr>
        <p:grpSp>
          <p:nvGrpSpPr>
            <p:cNvPr id="17" name="Group 16"/>
            <p:cNvGrpSpPr/>
            <p:nvPr/>
          </p:nvGrpSpPr>
          <p:grpSpPr>
            <a:xfrm>
              <a:off x="2476308" y="3774480"/>
              <a:ext cx="7249886" cy="877077"/>
              <a:chOff x="3191069" y="1264302"/>
              <a:chExt cx="7249886" cy="877077"/>
            </a:xfrm>
          </p:grpSpPr>
          <p:sp>
            <p:nvSpPr>
              <p:cNvPr id="18" name="Rectangle 17"/>
              <p:cNvSpPr/>
              <p:nvPr/>
            </p:nvSpPr>
            <p:spPr>
              <a:xfrm>
                <a:off x="3191069" y="1418257"/>
                <a:ext cx="1688841"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NhanVien</a:t>
                </a:r>
                <a:endParaRPr lang="en-US">
                  <a:solidFill>
                    <a:schemeClr val="tx1"/>
                  </a:solidFill>
                </a:endParaRPr>
              </a:p>
            </p:txBody>
          </p:sp>
          <p:sp>
            <p:nvSpPr>
              <p:cNvPr id="19" name="Diamond 18"/>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Thuộc</a:t>
                </a:r>
                <a:endParaRPr lang="en-US">
                  <a:solidFill>
                    <a:schemeClr val="tx1"/>
                  </a:solidFill>
                </a:endParaRPr>
              </a:p>
            </p:txBody>
          </p:sp>
          <p:sp>
            <p:nvSpPr>
              <p:cNvPr id="20" name="Rectangle 19"/>
              <p:cNvSpPr/>
              <p:nvPr/>
            </p:nvSpPr>
            <p:spPr>
              <a:xfrm>
                <a:off x="8752114" y="1408927"/>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PhongBan</a:t>
                </a:r>
                <a:endParaRPr lang="en-US">
                  <a:solidFill>
                    <a:schemeClr val="tx1"/>
                  </a:solidFill>
                </a:endParaRPr>
              </a:p>
            </p:txBody>
          </p:sp>
          <p:cxnSp>
            <p:nvCxnSpPr>
              <p:cNvPr id="21" name="Straight Connector 20"/>
              <p:cNvCxnSpPr>
                <a:stCxn id="19" idx="1"/>
              </p:cNvCxnSpPr>
              <p:nvPr/>
            </p:nvCxnSpPr>
            <p:spPr>
              <a:xfrm flipH="1">
                <a:off x="4891489" y="1702841"/>
                <a:ext cx="816426" cy="0"/>
              </a:xfrm>
              <a:prstGeom prst="line">
                <a:avLst/>
              </a:prstGeom>
              <a:ln w="50800" cmpd="dbl">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3"/>
                <a:endCxn id="20" idx="1"/>
              </p:cNvCxnSpPr>
              <p:nvPr/>
            </p:nvCxnSpPr>
            <p:spPr>
              <a:xfrm flipV="1">
                <a:off x="7924007" y="1693511"/>
                <a:ext cx="828107" cy="9330"/>
              </a:xfrm>
              <a:prstGeom prst="line">
                <a:avLst/>
              </a:prstGeom>
              <a:ln w="47625" cmpd="dbl">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6788443" y="3242649"/>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smtClean="0">
                  <a:solidFill>
                    <a:schemeClr val="tx1"/>
                  </a:solidFill>
                </a:rPr>
                <a:t>NgayBĐ</a:t>
              </a:r>
              <a:endParaRPr lang="en-US">
                <a:solidFill>
                  <a:schemeClr val="tx1"/>
                </a:solidFill>
              </a:endParaRPr>
            </a:p>
          </p:txBody>
        </p:sp>
        <p:cxnSp>
          <p:nvCxnSpPr>
            <p:cNvPr id="5" name="Straight Connector 4"/>
            <p:cNvCxnSpPr>
              <a:stCxn id="31" idx="5"/>
            </p:cNvCxnSpPr>
            <p:nvPr/>
          </p:nvCxnSpPr>
          <p:spPr>
            <a:xfrm>
              <a:off x="2199506" y="3722197"/>
              <a:ext cx="265224" cy="216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361156" y="3194726"/>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smtClean="0">
                  <a:solidFill>
                    <a:schemeClr val="tx1"/>
                  </a:solidFill>
                </a:rPr>
                <a:t>MaPB</a:t>
              </a:r>
              <a:endParaRPr lang="en-US" u="sng">
                <a:solidFill>
                  <a:schemeClr val="tx1"/>
                </a:solidFill>
              </a:endParaRPr>
            </a:p>
          </p:txBody>
        </p:sp>
        <p:cxnSp>
          <p:nvCxnSpPr>
            <p:cNvPr id="30" name="Straight Connector 29"/>
            <p:cNvCxnSpPr/>
            <p:nvPr/>
          </p:nvCxnSpPr>
          <p:spPr>
            <a:xfrm flipH="1">
              <a:off x="9112465" y="3652394"/>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097053" y="324264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smtClean="0">
                  <a:solidFill>
                    <a:schemeClr val="tx1"/>
                  </a:solidFill>
                </a:rPr>
                <a:t> </a:t>
              </a:r>
              <a:r>
                <a:rPr lang="en-US" u="sng" smtClean="0">
                  <a:solidFill>
                    <a:schemeClr val="tx1"/>
                  </a:solidFill>
                </a:rPr>
                <a:t>MaNV</a:t>
              </a:r>
              <a:endParaRPr lang="en-US" u="sng">
                <a:solidFill>
                  <a:schemeClr val="tx1"/>
                </a:solidFill>
              </a:endParaRPr>
            </a:p>
          </p:txBody>
        </p:sp>
        <p:sp>
          <p:nvSpPr>
            <p:cNvPr id="9" name="TextBox 8"/>
            <p:cNvSpPr txBox="1"/>
            <p:nvPr/>
          </p:nvSpPr>
          <p:spPr>
            <a:xfrm>
              <a:off x="4318854" y="3756552"/>
              <a:ext cx="615464" cy="369332"/>
            </a:xfrm>
            <a:prstGeom prst="rect">
              <a:avLst/>
            </a:prstGeom>
            <a:noFill/>
          </p:spPr>
          <p:txBody>
            <a:bodyPr wrap="square" rtlCol="0">
              <a:spAutoFit/>
            </a:bodyPr>
            <a:lstStyle/>
            <a:p>
              <a:r>
                <a:rPr lang="en-US" smtClean="0"/>
                <a:t>n</a:t>
              </a:r>
              <a:endParaRPr lang="en-US"/>
            </a:p>
          </p:txBody>
        </p:sp>
        <p:sp>
          <p:nvSpPr>
            <p:cNvPr id="32" name="TextBox 31"/>
            <p:cNvSpPr txBox="1"/>
            <p:nvPr/>
          </p:nvSpPr>
          <p:spPr>
            <a:xfrm>
              <a:off x="7311564" y="3776795"/>
              <a:ext cx="615464" cy="369332"/>
            </a:xfrm>
            <a:prstGeom prst="rect">
              <a:avLst/>
            </a:prstGeom>
            <a:noFill/>
          </p:spPr>
          <p:txBody>
            <a:bodyPr wrap="square" rtlCol="0">
              <a:spAutoFit/>
            </a:bodyPr>
            <a:lstStyle/>
            <a:p>
              <a:r>
                <a:rPr lang="en-US" smtClean="0"/>
                <a:t>1</a:t>
              </a:r>
              <a:endParaRPr lang="en-US"/>
            </a:p>
          </p:txBody>
        </p:sp>
        <p:cxnSp>
          <p:nvCxnSpPr>
            <p:cNvPr id="33" name="Straight Connector 32"/>
            <p:cNvCxnSpPr/>
            <p:nvPr/>
          </p:nvCxnSpPr>
          <p:spPr>
            <a:xfrm flipH="1">
              <a:off x="6624324" y="3722197"/>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144068" y="5378356"/>
            <a:ext cx="5373622" cy="461665"/>
          </a:xfrm>
          <a:prstGeom prst="rect">
            <a:avLst/>
          </a:prstGeom>
          <a:noFill/>
        </p:spPr>
        <p:txBody>
          <a:bodyPr wrap="square" rtlCol="0">
            <a:spAutoFit/>
          </a:bodyPr>
          <a:lstStyle/>
          <a:p>
            <a:r>
              <a:rPr lang="en-US" sz="2400" smtClean="0"/>
              <a:t>NV_PB(</a:t>
            </a:r>
            <a:r>
              <a:rPr lang="en-US" sz="2400" u="sng" smtClean="0"/>
              <a:t>MaNV</a:t>
            </a:r>
            <a:r>
              <a:rPr lang="en-US" sz="2400" smtClean="0"/>
              <a:t>, MaPB, NgayBĐ)</a:t>
            </a:r>
            <a:endParaRPr lang="en-US" sz="2400"/>
          </a:p>
        </p:txBody>
      </p:sp>
      <p:cxnSp>
        <p:nvCxnSpPr>
          <p:cNvPr id="25" name="Straight Arrow Connector 24"/>
          <p:cNvCxnSpPr>
            <a:endCxn id="35" idx="0"/>
          </p:cNvCxnSpPr>
          <p:nvPr/>
        </p:nvCxnSpPr>
        <p:spPr>
          <a:xfrm flipH="1">
            <a:off x="5830879" y="4778507"/>
            <a:ext cx="1401341" cy="599849"/>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0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circle(in)">
                                      <p:cBhvr>
                                        <p:cTn id="15" dur="20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ircle(in)">
                                      <p:cBhvr>
                                        <p:cTn id="20" dur="2000"/>
                                        <p:tgtEl>
                                          <p:spTgt spid="29"/>
                                        </p:tgtEl>
                                      </p:cBhvr>
                                    </p:animEffect>
                                  </p:childTnLst>
                                </p:cTn>
                              </p:par>
                              <p:par>
                                <p:cTn id="21" presetID="6" presetClass="entr" presetSubtype="16"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circle(in)">
                                      <p:cBhvr>
                                        <p:cTn id="23" dur="2000"/>
                                        <p:tgtEl>
                                          <p:spTgt spid="46"/>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circle(in)">
                                      <p:cBhvr>
                                        <p:cTn id="26" dur="2000"/>
                                        <p:tgtEl>
                                          <p:spTgt spid="35"/>
                                        </p:tgtEl>
                                      </p:cBhvr>
                                    </p:animEffect>
                                  </p:childTnLst>
                                </p:cTn>
                              </p:par>
                              <p:par>
                                <p:cTn id="27" presetID="6" presetClass="entr" presetSubtype="16"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circle(in)">
                                      <p:cBhvr>
                                        <p:cTn id="29"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11</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smtClean="0"/>
              <a:t>B5. </a:t>
            </a:r>
            <a:r>
              <a:rPr lang="en-US" altLang="en-US"/>
              <a:t>Ánh xạ </a:t>
            </a:r>
            <a:r>
              <a:rPr lang="en-US" altLang="en-US" smtClean="0"/>
              <a:t>mối quan hệ một – nhiều</a:t>
            </a:r>
          </a:p>
          <a:p>
            <a:pPr marL="457200" lvl="1" indent="0">
              <a:lnSpc>
                <a:spcPct val="80000"/>
              </a:lnSpc>
              <a:buNone/>
            </a:pPr>
            <a:r>
              <a:rPr lang="en-US" altLang="en-US" b="1">
                <a:sym typeface="Wingdings" panose="05000000000000000000" pitchFamily="2" charset="2"/>
              </a:rPr>
              <a:t>Cách 2</a:t>
            </a:r>
            <a:r>
              <a:rPr lang="en-US" altLang="en-US">
                <a:sym typeface="Wingdings" panose="05000000000000000000" pitchFamily="2" charset="2"/>
              </a:rPr>
              <a:t>. Đưa khóa chính của quan hệ tương ứng với tập thực thể bên nhánh một sang làm khóa ngoại </a:t>
            </a:r>
            <a:r>
              <a:rPr lang="en-US" altLang="en-US" smtClean="0">
                <a:sym typeface="Wingdings" panose="05000000000000000000" pitchFamily="2" charset="2"/>
              </a:rPr>
              <a:t>của quan </a:t>
            </a:r>
            <a:r>
              <a:rPr lang="en-US" altLang="en-US">
                <a:sym typeface="Wingdings" panose="05000000000000000000" pitchFamily="2" charset="2"/>
              </a:rPr>
              <a:t>hệ tương ứng với tập thực thể bên nhánh </a:t>
            </a:r>
            <a:r>
              <a:rPr lang="en-US" altLang="en-US" smtClean="0">
                <a:sym typeface="Wingdings" panose="05000000000000000000" pitchFamily="2" charset="2"/>
              </a:rPr>
              <a:t>nhiều.</a:t>
            </a:r>
          </a:p>
          <a:p>
            <a:pPr marL="457200" lvl="1" indent="0">
              <a:lnSpc>
                <a:spcPct val="80000"/>
              </a:lnSpc>
              <a:buNone/>
            </a:pPr>
            <a:r>
              <a:rPr lang="en-US" altLang="en-US">
                <a:sym typeface="Wingdings" panose="05000000000000000000" pitchFamily="2" charset="2"/>
              </a:rPr>
              <a:t> </a:t>
            </a:r>
            <a:r>
              <a:rPr lang="en-US" altLang="en-US" smtClean="0">
                <a:sym typeface="Wingdings" panose="05000000000000000000" pitchFamily="2" charset="2"/>
              </a:rPr>
              <a:t>  Thuộc tính của mối quan hệ (nếu có) đưa sang làm thuộc tính </a:t>
            </a:r>
            <a:r>
              <a:rPr lang="en-US" altLang="en-US">
                <a:sym typeface="Wingdings" panose="05000000000000000000" pitchFamily="2" charset="2"/>
              </a:rPr>
              <a:t>của quan hệ tương ứng với tập thực thể bên nhánh nhiều.</a:t>
            </a:r>
          </a:p>
          <a:p>
            <a:pPr marL="457200" lvl="1" indent="0">
              <a:lnSpc>
                <a:spcPct val="80000"/>
              </a:lnSpc>
              <a:buNone/>
            </a:pPr>
            <a:endParaRPr lang="en-US" altLang="en-US">
              <a:sym typeface="Wingdings" panose="05000000000000000000" pitchFamily="2" charset="2"/>
            </a:endParaRPr>
          </a:p>
        </p:txBody>
      </p:sp>
      <p:sp>
        <p:nvSpPr>
          <p:cNvPr id="27" name="TextBox 26"/>
          <p:cNvSpPr txBox="1"/>
          <p:nvPr/>
        </p:nvSpPr>
        <p:spPr>
          <a:xfrm>
            <a:off x="2471412" y="5649325"/>
            <a:ext cx="6283968" cy="461665"/>
          </a:xfrm>
          <a:prstGeom prst="rect">
            <a:avLst/>
          </a:prstGeom>
          <a:noFill/>
        </p:spPr>
        <p:txBody>
          <a:bodyPr wrap="square" rtlCol="0">
            <a:spAutoFit/>
          </a:bodyPr>
          <a:lstStyle/>
          <a:p>
            <a:r>
              <a:rPr lang="en-US" sz="2400" smtClean="0"/>
              <a:t>NhanVien(</a:t>
            </a:r>
            <a:r>
              <a:rPr lang="en-US" sz="2400" u="sng" smtClean="0"/>
              <a:t>MaNV</a:t>
            </a:r>
            <a:r>
              <a:rPr lang="en-US" sz="2400" smtClean="0"/>
              <a:t>, . . ., </a:t>
            </a:r>
            <a:r>
              <a:rPr lang="en-US" sz="2400" u="dbl" smtClean="0"/>
              <a:t>MaPB</a:t>
            </a:r>
            <a:r>
              <a:rPr lang="en-US" sz="2400" smtClean="0"/>
              <a:t>, NgayBĐ)</a:t>
            </a:r>
            <a:endParaRPr lang="en-US" sz="2400"/>
          </a:p>
        </p:txBody>
      </p:sp>
      <p:sp>
        <p:nvSpPr>
          <p:cNvPr id="45" name="TextBox 44"/>
          <p:cNvSpPr txBox="1"/>
          <p:nvPr/>
        </p:nvSpPr>
        <p:spPr>
          <a:xfrm>
            <a:off x="5558615" y="4896144"/>
            <a:ext cx="3239115" cy="461665"/>
          </a:xfrm>
          <a:prstGeom prst="rect">
            <a:avLst/>
          </a:prstGeom>
          <a:noFill/>
        </p:spPr>
        <p:txBody>
          <a:bodyPr wrap="square" rtlCol="0">
            <a:spAutoFit/>
          </a:bodyPr>
          <a:lstStyle/>
          <a:p>
            <a:r>
              <a:rPr lang="en-US" sz="2400" smtClean="0"/>
              <a:t>PhongBan(</a:t>
            </a:r>
            <a:r>
              <a:rPr lang="en-US" sz="2400" u="sng" smtClean="0"/>
              <a:t>MaPB</a:t>
            </a:r>
            <a:r>
              <a:rPr lang="en-US" sz="2400" smtClean="0"/>
              <a:t>, . . .)</a:t>
            </a:r>
            <a:endParaRPr lang="en-US" sz="2400"/>
          </a:p>
        </p:txBody>
      </p:sp>
      <p:cxnSp>
        <p:nvCxnSpPr>
          <p:cNvPr id="46" name="Straight Arrow Connector 45"/>
          <p:cNvCxnSpPr/>
          <p:nvPr/>
        </p:nvCxnSpPr>
        <p:spPr>
          <a:xfrm>
            <a:off x="1062990" y="5880157"/>
            <a:ext cx="1185320" cy="988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24475" y="3321676"/>
            <a:ext cx="9555707" cy="1456831"/>
            <a:chOff x="1097053" y="3194726"/>
            <a:chExt cx="9555707" cy="1456831"/>
          </a:xfrm>
        </p:grpSpPr>
        <p:grpSp>
          <p:nvGrpSpPr>
            <p:cNvPr id="17" name="Group 16"/>
            <p:cNvGrpSpPr/>
            <p:nvPr/>
          </p:nvGrpSpPr>
          <p:grpSpPr>
            <a:xfrm>
              <a:off x="2476308" y="3774480"/>
              <a:ext cx="7249886" cy="877077"/>
              <a:chOff x="3191069" y="1264302"/>
              <a:chExt cx="7249886" cy="877077"/>
            </a:xfrm>
          </p:grpSpPr>
          <p:sp>
            <p:nvSpPr>
              <p:cNvPr id="18" name="Rectangle 17"/>
              <p:cNvSpPr/>
              <p:nvPr/>
            </p:nvSpPr>
            <p:spPr>
              <a:xfrm>
                <a:off x="3191069" y="1418257"/>
                <a:ext cx="1688841"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NhanVien</a:t>
                </a:r>
                <a:endParaRPr lang="en-US">
                  <a:solidFill>
                    <a:schemeClr val="tx1"/>
                  </a:solidFill>
                </a:endParaRPr>
              </a:p>
            </p:txBody>
          </p:sp>
          <p:sp>
            <p:nvSpPr>
              <p:cNvPr id="19" name="Diamond 18"/>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Thuộc</a:t>
                </a:r>
                <a:endParaRPr lang="en-US">
                  <a:solidFill>
                    <a:schemeClr val="tx1"/>
                  </a:solidFill>
                </a:endParaRPr>
              </a:p>
            </p:txBody>
          </p:sp>
          <p:sp>
            <p:nvSpPr>
              <p:cNvPr id="20" name="Rectangle 19"/>
              <p:cNvSpPr/>
              <p:nvPr/>
            </p:nvSpPr>
            <p:spPr>
              <a:xfrm>
                <a:off x="8752114" y="1408927"/>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PhongBan</a:t>
                </a:r>
                <a:endParaRPr lang="en-US">
                  <a:solidFill>
                    <a:schemeClr val="tx1"/>
                  </a:solidFill>
                </a:endParaRPr>
              </a:p>
            </p:txBody>
          </p:sp>
          <p:cxnSp>
            <p:nvCxnSpPr>
              <p:cNvPr id="21" name="Straight Connector 20"/>
              <p:cNvCxnSpPr>
                <a:stCxn id="19" idx="1"/>
              </p:cNvCxnSpPr>
              <p:nvPr/>
            </p:nvCxnSpPr>
            <p:spPr>
              <a:xfrm flipH="1">
                <a:off x="4891489" y="1702841"/>
                <a:ext cx="816426" cy="0"/>
              </a:xfrm>
              <a:prstGeom prst="line">
                <a:avLst/>
              </a:prstGeom>
              <a:ln w="50800" cmpd="dbl">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3"/>
                <a:endCxn id="20" idx="1"/>
              </p:cNvCxnSpPr>
              <p:nvPr/>
            </p:nvCxnSpPr>
            <p:spPr>
              <a:xfrm flipV="1">
                <a:off x="7924007" y="1693511"/>
                <a:ext cx="828107" cy="9330"/>
              </a:xfrm>
              <a:prstGeom prst="line">
                <a:avLst/>
              </a:prstGeom>
              <a:ln w="47625" cmpd="dbl">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6788443" y="3242649"/>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smtClean="0">
                  <a:solidFill>
                    <a:schemeClr val="tx1"/>
                  </a:solidFill>
                </a:rPr>
                <a:t>NgayBĐ</a:t>
              </a:r>
              <a:endParaRPr lang="en-US">
                <a:solidFill>
                  <a:schemeClr val="tx1"/>
                </a:solidFill>
              </a:endParaRPr>
            </a:p>
          </p:txBody>
        </p:sp>
        <p:cxnSp>
          <p:nvCxnSpPr>
            <p:cNvPr id="5" name="Straight Connector 4"/>
            <p:cNvCxnSpPr>
              <a:stCxn id="31" idx="5"/>
            </p:cNvCxnSpPr>
            <p:nvPr/>
          </p:nvCxnSpPr>
          <p:spPr>
            <a:xfrm>
              <a:off x="2199506" y="3722197"/>
              <a:ext cx="265224" cy="216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361156" y="3194726"/>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smtClean="0">
                  <a:solidFill>
                    <a:schemeClr val="tx1"/>
                  </a:solidFill>
                </a:rPr>
                <a:t>MaPB</a:t>
              </a:r>
              <a:endParaRPr lang="en-US" u="sng">
                <a:solidFill>
                  <a:schemeClr val="tx1"/>
                </a:solidFill>
              </a:endParaRPr>
            </a:p>
          </p:txBody>
        </p:sp>
        <p:cxnSp>
          <p:nvCxnSpPr>
            <p:cNvPr id="30" name="Straight Connector 29"/>
            <p:cNvCxnSpPr/>
            <p:nvPr/>
          </p:nvCxnSpPr>
          <p:spPr>
            <a:xfrm flipH="1">
              <a:off x="9112465" y="3652394"/>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097053" y="324264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smtClean="0">
                  <a:solidFill>
                    <a:schemeClr val="tx1"/>
                  </a:solidFill>
                </a:rPr>
                <a:t> </a:t>
              </a:r>
              <a:r>
                <a:rPr lang="en-US" u="sng" smtClean="0">
                  <a:solidFill>
                    <a:schemeClr val="tx1"/>
                  </a:solidFill>
                </a:rPr>
                <a:t>MaNV</a:t>
              </a:r>
              <a:endParaRPr lang="en-US" u="sng">
                <a:solidFill>
                  <a:schemeClr val="tx1"/>
                </a:solidFill>
              </a:endParaRPr>
            </a:p>
          </p:txBody>
        </p:sp>
        <p:sp>
          <p:nvSpPr>
            <p:cNvPr id="9" name="TextBox 8"/>
            <p:cNvSpPr txBox="1"/>
            <p:nvPr/>
          </p:nvSpPr>
          <p:spPr>
            <a:xfrm>
              <a:off x="4318854" y="3756552"/>
              <a:ext cx="615464" cy="369332"/>
            </a:xfrm>
            <a:prstGeom prst="rect">
              <a:avLst/>
            </a:prstGeom>
            <a:noFill/>
          </p:spPr>
          <p:txBody>
            <a:bodyPr wrap="square" rtlCol="0">
              <a:spAutoFit/>
            </a:bodyPr>
            <a:lstStyle/>
            <a:p>
              <a:r>
                <a:rPr lang="en-US" smtClean="0"/>
                <a:t>n</a:t>
              </a:r>
              <a:endParaRPr lang="en-US"/>
            </a:p>
          </p:txBody>
        </p:sp>
        <p:sp>
          <p:nvSpPr>
            <p:cNvPr id="32" name="TextBox 31"/>
            <p:cNvSpPr txBox="1"/>
            <p:nvPr/>
          </p:nvSpPr>
          <p:spPr>
            <a:xfrm>
              <a:off x="7311564" y="3776795"/>
              <a:ext cx="615464" cy="369332"/>
            </a:xfrm>
            <a:prstGeom prst="rect">
              <a:avLst/>
            </a:prstGeom>
            <a:noFill/>
          </p:spPr>
          <p:txBody>
            <a:bodyPr wrap="square" rtlCol="0">
              <a:spAutoFit/>
            </a:bodyPr>
            <a:lstStyle/>
            <a:p>
              <a:r>
                <a:rPr lang="en-US" smtClean="0"/>
                <a:t>1</a:t>
              </a:r>
              <a:endParaRPr lang="en-US"/>
            </a:p>
          </p:txBody>
        </p:sp>
        <p:cxnSp>
          <p:nvCxnSpPr>
            <p:cNvPr id="33" name="Straight Connector 32"/>
            <p:cNvCxnSpPr/>
            <p:nvPr/>
          </p:nvCxnSpPr>
          <p:spPr>
            <a:xfrm flipH="1">
              <a:off x="6624324" y="3722197"/>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flipH="1">
            <a:off x="6345378" y="5297849"/>
            <a:ext cx="991290" cy="44589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78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circle(in)">
                                      <p:cBhvr>
                                        <p:cTn id="15" dur="2000"/>
                                        <p:tgtEl>
                                          <p:spTgt spid="45"/>
                                        </p:tgtEl>
                                      </p:cBhvr>
                                    </p:animEffect>
                                  </p:childTnLst>
                                </p:cTn>
                              </p:par>
                              <p:par>
                                <p:cTn id="16" presetID="6" presetClass="entr" presetSubtype="16"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circle(in)">
                                      <p:cBhvr>
                                        <p:cTn id="18" dur="2000"/>
                                        <p:tgtEl>
                                          <p:spTgt spid="46"/>
                                        </p:tgtEl>
                                      </p:cBhvr>
                                    </p:animEffect>
                                  </p:childTnLst>
                                </p:cTn>
                              </p:par>
                              <p:par>
                                <p:cTn id="19" presetID="6" presetClass="entr" presetSubtype="16"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circle(in)">
                                      <p:cBhvr>
                                        <p:cTn id="2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12</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smtClean="0"/>
              <a:t>B6. </a:t>
            </a:r>
            <a:r>
              <a:rPr lang="en-US" altLang="en-US"/>
              <a:t>Ánh xạ </a:t>
            </a:r>
            <a:r>
              <a:rPr lang="en-US" altLang="en-US" smtClean="0"/>
              <a:t>mối quan hệ một – một</a:t>
            </a:r>
          </a:p>
          <a:p>
            <a:pPr marL="457200" lvl="1" indent="0">
              <a:lnSpc>
                <a:spcPct val="80000"/>
              </a:lnSpc>
              <a:buNone/>
            </a:pPr>
            <a:r>
              <a:rPr lang="en-US" altLang="en-US" smtClean="0">
                <a:sym typeface="Wingdings" panose="05000000000000000000" pitchFamily="2" charset="2"/>
              </a:rPr>
              <a:t>- Đưa </a:t>
            </a:r>
            <a:r>
              <a:rPr lang="en-US" altLang="en-US">
                <a:sym typeface="Wingdings" panose="05000000000000000000" pitchFamily="2" charset="2"/>
              </a:rPr>
              <a:t>khóa chính của quan hệ tương ứng với tập thực thể bên nhánh </a:t>
            </a:r>
            <a:r>
              <a:rPr lang="en-US" altLang="en-US" smtClean="0">
                <a:sym typeface="Wingdings" panose="05000000000000000000" pitchFamily="2" charset="2"/>
              </a:rPr>
              <a:t>tham gia một phần (partial) một </a:t>
            </a:r>
            <a:r>
              <a:rPr lang="en-US" altLang="en-US">
                <a:sym typeface="Wingdings" panose="05000000000000000000" pitchFamily="2" charset="2"/>
              </a:rPr>
              <a:t>sang làm khóa ngoại </a:t>
            </a:r>
            <a:r>
              <a:rPr lang="en-US" altLang="en-US" smtClean="0">
                <a:sym typeface="Wingdings" panose="05000000000000000000" pitchFamily="2" charset="2"/>
              </a:rPr>
              <a:t>của quan </a:t>
            </a:r>
            <a:r>
              <a:rPr lang="en-US" altLang="en-US">
                <a:sym typeface="Wingdings" panose="05000000000000000000" pitchFamily="2" charset="2"/>
              </a:rPr>
              <a:t>hệ tương ứng với tập thực thể bên nhánh </a:t>
            </a:r>
            <a:r>
              <a:rPr lang="en-US" altLang="en-US" smtClean="0">
                <a:sym typeface="Wingdings" panose="05000000000000000000" pitchFamily="2" charset="2"/>
              </a:rPr>
              <a:t>tham gia toàn bộ (total).</a:t>
            </a:r>
          </a:p>
          <a:p>
            <a:pPr marL="457200" lvl="1" indent="0">
              <a:lnSpc>
                <a:spcPct val="80000"/>
              </a:lnSpc>
              <a:buNone/>
            </a:pPr>
            <a:r>
              <a:rPr lang="en-US" altLang="en-US">
                <a:sym typeface="Wingdings" panose="05000000000000000000" pitchFamily="2" charset="2"/>
              </a:rPr>
              <a:t> </a:t>
            </a:r>
            <a:r>
              <a:rPr lang="en-US" altLang="en-US" smtClean="0">
                <a:sym typeface="Wingdings" panose="05000000000000000000" pitchFamily="2" charset="2"/>
              </a:rPr>
              <a:t>  Thuộc tính của mối quan hệ (nếu có) đưa sang làm thuộc tính </a:t>
            </a:r>
            <a:r>
              <a:rPr lang="en-US" altLang="en-US">
                <a:sym typeface="Wingdings" panose="05000000000000000000" pitchFamily="2" charset="2"/>
              </a:rPr>
              <a:t>của quan hệ tương ứng với tập thực thể bên nhánh </a:t>
            </a:r>
            <a:r>
              <a:rPr lang="en-US" altLang="en-US" smtClean="0">
                <a:sym typeface="Wingdings" panose="05000000000000000000" pitchFamily="2" charset="2"/>
              </a:rPr>
              <a:t>total.</a:t>
            </a:r>
            <a:endParaRPr lang="en-US" altLang="en-US">
              <a:sym typeface="Wingdings" panose="05000000000000000000" pitchFamily="2" charset="2"/>
            </a:endParaRPr>
          </a:p>
          <a:p>
            <a:pPr marL="457200" lvl="1" indent="0">
              <a:lnSpc>
                <a:spcPct val="80000"/>
              </a:lnSpc>
              <a:buNone/>
            </a:pPr>
            <a:endParaRPr lang="en-US" altLang="en-US">
              <a:sym typeface="Wingdings" panose="05000000000000000000" pitchFamily="2" charset="2"/>
            </a:endParaRPr>
          </a:p>
        </p:txBody>
      </p:sp>
      <p:sp>
        <p:nvSpPr>
          <p:cNvPr id="27" name="TextBox 26"/>
          <p:cNvSpPr txBox="1"/>
          <p:nvPr/>
        </p:nvSpPr>
        <p:spPr>
          <a:xfrm>
            <a:off x="3000040" y="5145836"/>
            <a:ext cx="3590221" cy="461665"/>
          </a:xfrm>
          <a:prstGeom prst="rect">
            <a:avLst/>
          </a:prstGeom>
          <a:noFill/>
        </p:spPr>
        <p:txBody>
          <a:bodyPr wrap="square" rtlCol="0">
            <a:spAutoFit/>
          </a:bodyPr>
          <a:lstStyle/>
          <a:p>
            <a:r>
              <a:rPr lang="en-US" sz="2400" smtClean="0"/>
              <a:t>NhanVien(</a:t>
            </a:r>
            <a:r>
              <a:rPr lang="en-US" sz="2400" u="sng" smtClean="0"/>
              <a:t>MaNV</a:t>
            </a:r>
            <a:r>
              <a:rPr lang="en-US" sz="2400" smtClean="0"/>
              <a:t>, . . .,)</a:t>
            </a:r>
            <a:endParaRPr lang="en-US" sz="2400"/>
          </a:p>
        </p:txBody>
      </p:sp>
      <p:sp>
        <p:nvSpPr>
          <p:cNvPr id="45" name="TextBox 44"/>
          <p:cNvSpPr txBox="1"/>
          <p:nvPr/>
        </p:nvSpPr>
        <p:spPr>
          <a:xfrm>
            <a:off x="2478508" y="5987171"/>
            <a:ext cx="5882112" cy="461665"/>
          </a:xfrm>
          <a:prstGeom prst="rect">
            <a:avLst/>
          </a:prstGeom>
          <a:noFill/>
        </p:spPr>
        <p:txBody>
          <a:bodyPr wrap="square" rtlCol="0">
            <a:spAutoFit/>
          </a:bodyPr>
          <a:lstStyle/>
          <a:p>
            <a:r>
              <a:rPr lang="en-US" sz="2400" smtClean="0"/>
              <a:t>PhongBan(</a:t>
            </a:r>
            <a:r>
              <a:rPr lang="en-US" sz="2400" u="sng" smtClean="0"/>
              <a:t>MaPB</a:t>
            </a:r>
            <a:r>
              <a:rPr lang="en-US" sz="2400" smtClean="0"/>
              <a:t>, . . ., </a:t>
            </a:r>
            <a:r>
              <a:rPr lang="en-US" sz="2400" u="dbl" smtClean="0"/>
              <a:t>Trphg</a:t>
            </a:r>
            <a:r>
              <a:rPr lang="en-US" sz="2400" smtClean="0"/>
              <a:t>, NgayBĐ)</a:t>
            </a:r>
            <a:endParaRPr lang="en-US" sz="2400"/>
          </a:p>
        </p:txBody>
      </p:sp>
      <p:cxnSp>
        <p:nvCxnSpPr>
          <p:cNvPr id="46" name="Straight Arrow Connector 45"/>
          <p:cNvCxnSpPr/>
          <p:nvPr/>
        </p:nvCxnSpPr>
        <p:spPr>
          <a:xfrm>
            <a:off x="1116132" y="6208121"/>
            <a:ext cx="1185320" cy="988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32791" y="5584373"/>
            <a:ext cx="573545" cy="50739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116132" y="3475250"/>
            <a:ext cx="9555707" cy="1456831"/>
            <a:chOff x="1097053" y="3194726"/>
            <a:chExt cx="9555707" cy="1456831"/>
          </a:xfrm>
        </p:grpSpPr>
        <p:grpSp>
          <p:nvGrpSpPr>
            <p:cNvPr id="40" name="Group 39"/>
            <p:cNvGrpSpPr/>
            <p:nvPr/>
          </p:nvGrpSpPr>
          <p:grpSpPr>
            <a:xfrm>
              <a:off x="2476308" y="3774480"/>
              <a:ext cx="7249886" cy="877077"/>
              <a:chOff x="3191069" y="1264302"/>
              <a:chExt cx="7249886" cy="877077"/>
            </a:xfrm>
          </p:grpSpPr>
          <p:sp>
            <p:nvSpPr>
              <p:cNvPr id="51" name="Rectangle 50"/>
              <p:cNvSpPr/>
              <p:nvPr/>
            </p:nvSpPr>
            <p:spPr>
              <a:xfrm>
                <a:off x="3191069" y="1418257"/>
                <a:ext cx="1688841"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NhanVien</a:t>
                </a:r>
                <a:endParaRPr lang="en-US">
                  <a:solidFill>
                    <a:schemeClr val="tx1"/>
                  </a:solidFill>
                </a:endParaRPr>
              </a:p>
            </p:txBody>
          </p:sp>
          <p:sp>
            <p:nvSpPr>
              <p:cNvPr id="52" name="Diamond 51"/>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Quanly</a:t>
                </a:r>
                <a:endParaRPr lang="en-US">
                  <a:solidFill>
                    <a:schemeClr val="tx1"/>
                  </a:solidFill>
                </a:endParaRPr>
              </a:p>
            </p:txBody>
          </p:sp>
          <p:sp>
            <p:nvSpPr>
              <p:cNvPr id="53" name="Rectangle 52"/>
              <p:cNvSpPr/>
              <p:nvPr/>
            </p:nvSpPr>
            <p:spPr>
              <a:xfrm>
                <a:off x="8752114" y="1408927"/>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PhongBan</a:t>
                </a:r>
                <a:endParaRPr lang="en-US">
                  <a:solidFill>
                    <a:schemeClr val="tx1"/>
                  </a:solidFill>
                </a:endParaRPr>
              </a:p>
            </p:txBody>
          </p:sp>
          <p:cxnSp>
            <p:nvCxnSpPr>
              <p:cNvPr id="54" name="Straight Connector 53"/>
              <p:cNvCxnSpPr>
                <a:stCxn id="52" idx="1"/>
              </p:cNvCxnSpPr>
              <p:nvPr/>
            </p:nvCxnSpPr>
            <p:spPr>
              <a:xfrm flipH="1">
                <a:off x="4891489" y="1702841"/>
                <a:ext cx="816426" cy="0"/>
              </a:xfrm>
              <a:prstGeom prst="line">
                <a:avLst/>
              </a:prstGeom>
              <a:ln w="1905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2" idx="3"/>
                <a:endCxn id="53" idx="1"/>
              </p:cNvCxnSpPr>
              <p:nvPr/>
            </p:nvCxnSpPr>
            <p:spPr>
              <a:xfrm flipV="1">
                <a:off x="7924007" y="1693511"/>
                <a:ext cx="828107" cy="9330"/>
              </a:xfrm>
              <a:prstGeom prst="line">
                <a:avLst/>
              </a:prstGeom>
              <a:ln w="47625" cmpd="dbl">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1" name="Oval 40"/>
            <p:cNvSpPr/>
            <p:nvPr/>
          </p:nvSpPr>
          <p:spPr>
            <a:xfrm>
              <a:off x="6788443" y="3242649"/>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smtClean="0">
                  <a:solidFill>
                    <a:schemeClr val="tx1"/>
                  </a:solidFill>
                </a:rPr>
                <a:t>NgayBĐ</a:t>
              </a:r>
              <a:endParaRPr lang="en-US">
                <a:solidFill>
                  <a:schemeClr val="tx1"/>
                </a:solidFill>
              </a:endParaRPr>
            </a:p>
          </p:txBody>
        </p:sp>
        <p:cxnSp>
          <p:nvCxnSpPr>
            <p:cNvPr id="42" name="Straight Connector 41"/>
            <p:cNvCxnSpPr>
              <a:stCxn id="47" idx="5"/>
            </p:cNvCxnSpPr>
            <p:nvPr/>
          </p:nvCxnSpPr>
          <p:spPr>
            <a:xfrm>
              <a:off x="2199506" y="3722197"/>
              <a:ext cx="265224" cy="216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9361156" y="3194726"/>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smtClean="0">
                  <a:solidFill>
                    <a:schemeClr val="tx1"/>
                  </a:solidFill>
                </a:rPr>
                <a:t>MaPB</a:t>
              </a:r>
              <a:endParaRPr lang="en-US" u="sng">
                <a:solidFill>
                  <a:schemeClr val="tx1"/>
                </a:solidFill>
              </a:endParaRPr>
            </a:p>
          </p:txBody>
        </p:sp>
        <p:cxnSp>
          <p:nvCxnSpPr>
            <p:cNvPr id="44" name="Straight Connector 43"/>
            <p:cNvCxnSpPr/>
            <p:nvPr/>
          </p:nvCxnSpPr>
          <p:spPr>
            <a:xfrm flipH="1">
              <a:off x="9112465" y="3652394"/>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97053" y="324264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smtClean="0">
                  <a:solidFill>
                    <a:schemeClr val="tx1"/>
                  </a:solidFill>
                </a:rPr>
                <a:t> </a:t>
              </a:r>
              <a:r>
                <a:rPr lang="en-US" u="sng" smtClean="0">
                  <a:solidFill>
                    <a:schemeClr val="tx1"/>
                  </a:solidFill>
                </a:rPr>
                <a:t>MaNV</a:t>
              </a:r>
              <a:endParaRPr lang="en-US" u="sng">
                <a:solidFill>
                  <a:schemeClr val="tx1"/>
                </a:solidFill>
              </a:endParaRPr>
            </a:p>
          </p:txBody>
        </p:sp>
        <p:sp>
          <p:nvSpPr>
            <p:cNvPr id="48" name="TextBox 47"/>
            <p:cNvSpPr txBox="1"/>
            <p:nvPr/>
          </p:nvSpPr>
          <p:spPr>
            <a:xfrm>
              <a:off x="4318854" y="3756552"/>
              <a:ext cx="615464" cy="369332"/>
            </a:xfrm>
            <a:prstGeom prst="rect">
              <a:avLst/>
            </a:prstGeom>
            <a:noFill/>
          </p:spPr>
          <p:txBody>
            <a:bodyPr wrap="square" rtlCol="0">
              <a:spAutoFit/>
            </a:bodyPr>
            <a:lstStyle/>
            <a:p>
              <a:r>
                <a:rPr lang="en-US" smtClean="0"/>
                <a:t>1</a:t>
              </a:r>
              <a:endParaRPr lang="en-US"/>
            </a:p>
          </p:txBody>
        </p:sp>
        <p:sp>
          <p:nvSpPr>
            <p:cNvPr id="49" name="TextBox 48"/>
            <p:cNvSpPr txBox="1"/>
            <p:nvPr/>
          </p:nvSpPr>
          <p:spPr>
            <a:xfrm>
              <a:off x="7311564" y="3776795"/>
              <a:ext cx="615464" cy="369332"/>
            </a:xfrm>
            <a:prstGeom prst="rect">
              <a:avLst/>
            </a:prstGeom>
            <a:noFill/>
          </p:spPr>
          <p:txBody>
            <a:bodyPr wrap="square" rtlCol="0">
              <a:spAutoFit/>
            </a:bodyPr>
            <a:lstStyle/>
            <a:p>
              <a:r>
                <a:rPr lang="en-US" smtClean="0"/>
                <a:t>1</a:t>
              </a:r>
              <a:endParaRPr lang="en-US"/>
            </a:p>
          </p:txBody>
        </p:sp>
        <p:cxnSp>
          <p:nvCxnSpPr>
            <p:cNvPr id="50" name="Straight Connector 49"/>
            <p:cNvCxnSpPr/>
            <p:nvPr/>
          </p:nvCxnSpPr>
          <p:spPr>
            <a:xfrm flipH="1">
              <a:off x="6624324" y="3722197"/>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384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circle(in)">
                                      <p:cBhvr>
                                        <p:cTn id="15" dur="2000"/>
                                        <p:tgtEl>
                                          <p:spTgt spid="45"/>
                                        </p:tgtEl>
                                      </p:cBhvr>
                                    </p:animEffect>
                                  </p:childTnLst>
                                </p:cTn>
                              </p:par>
                              <p:par>
                                <p:cTn id="16" presetID="6" presetClass="entr" presetSubtype="16"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circle(in)">
                                      <p:cBhvr>
                                        <p:cTn id="18" dur="2000"/>
                                        <p:tgtEl>
                                          <p:spTgt spid="46"/>
                                        </p:tgtEl>
                                      </p:cBhvr>
                                    </p:animEffect>
                                  </p:childTnLst>
                                </p:cTn>
                              </p:par>
                              <p:par>
                                <p:cTn id="19" presetID="6" presetClass="entr" presetSubtype="16"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circle(in)">
                                      <p:cBhvr>
                                        <p:cTn id="2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13</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smtClean="0"/>
              <a:t>B7. </a:t>
            </a:r>
            <a:r>
              <a:rPr lang="en-US" altLang="en-US"/>
              <a:t>Ánh xạ </a:t>
            </a:r>
            <a:r>
              <a:rPr lang="en-US" altLang="en-US" smtClean="0"/>
              <a:t>mối quan hệ đa phân</a:t>
            </a:r>
          </a:p>
          <a:p>
            <a:pPr marL="457200" lvl="1" indent="0">
              <a:lnSpc>
                <a:spcPct val="80000"/>
              </a:lnSpc>
              <a:buNone/>
            </a:pPr>
            <a:r>
              <a:rPr lang="en-US" altLang="en-US" smtClean="0">
                <a:sym typeface="Wingdings" panose="05000000000000000000" pitchFamily="2" charset="2"/>
              </a:rPr>
              <a:t>- Tạo 1 quan hệ mới R cho mỗi mối quan hệ đa phân. Đưa khóa chính của các quan hệ tương ứng với các tập thực thể tham gia vào mối quan hệ đa phân vào R và tập các khóa chính đó trở thành khóa chính của R</a:t>
            </a:r>
          </a:p>
          <a:p>
            <a:pPr marL="457200" lvl="1" indent="0">
              <a:lnSpc>
                <a:spcPct val="80000"/>
              </a:lnSpc>
              <a:buNone/>
            </a:pPr>
            <a:r>
              <a:rPr lang="en-US" altLang="en-US">
                <a:sym typeface="Wingdings" panose="05000000000000000000" pitchFamily="2" charset="2"/>
              </a:rPr>
              <a:t> </a:t>
            </a:r>
            <a:r>
              <a:rPr lang="en-US" altLang="en-US" smtClean="0">
                <a:sym typeface="Wingdings" panose="05000000000000000000" pitchFamily="2" charset="2"/>
              </a:rPr>
              <a:t>  Thuộc tính của mối quan hệ đa phân (nếu có) đưa sang làm thuộc tính của R.</a:t>
            </a:r>
            <a:endParaRPr lang="en-US" altLang="en-US">
              <a:sym typeface="Wingdings" panose="05000000000000000000" pitchFamily="2" charset="2"/>
            </a:endParaRPr>
          </a:p>
        </p:txBody>
      </p:sp>
      <p:sp>
        <p:nvSpPr>
          <p:cNvPr id="27" name="TextBox 26"/>
          <p:cNvSpPr txBox="1"/>
          <p:nvPr/>
        </p:nvSpPr>
        <p:spPr>
          <a:xfrm>
            <a:off x="334994" y="5130835"/>
            <a:ext cx="3509217" cy="461665"/>
          </a:xfrm>
          <a:prstGeom prst="rect">
            <a:avLst/>
          </a:prstGeom>
          <a:noFill/>
        </p:spPr>
        <p:txBody>
          <a:bodyPr wrap="square" rtlCol="0">
            <a:spAutoFit/>
          </a:bodyPr>
          <a:lstStyle/>
          <a:p>
            <a:r>
              <a:rPr lang="en-US" sz="2400" smtClean="0"/>
              <a:t>NhaCCap(</a:t>
            </a:r>
            <a:r>
              <a:rPr lang="en-US" sz="2400" u="sng" smtClean="0"/>
              <a:t>MaNCC</a:t>
            </a:r>
            <a:r>
              <a:rPr lang="en-US" sz="2400" smtClean="0"/>
              <a:t>, . . .,)</a:t>
            </a:r>
            <a:endParaRPr lang="en-US" sz="2400"/>
          </a:p>
        </p:txBody>
      </p:sp>
      <p:sp>
        <p:nvSpPr>
          <p:cNvPr id="45" name="TextBox 44"/>
          <p:cNvSpPr txBox="1"/>
          <p:nvPr/>
        </p:nvSpPr>
        <p:spPr>
          <a:xfrm>
            <a:off x="2478508" y="5987171"/>
            <a:ext cx="6298846" cy="461665"/>
          </a:xfrm>
          <a:prstGeom prst="rect">
            <a:avLst/>
          </a:prstGeom>
          <a:noFill/>
        </p:spPr>
        <p:txBody>
          <a:bodyPr wrap="square" rtlCol="0">
            <a:spAutoFit/>
          </a:bodyPr>
          <a:lstStyle/>
          <a:p>
            <a:r>
              <a:rPr lang="en-US" sz="2400" smtClean="0"/>
              <a:t>Cungcap(</a:t>
            </a:r>
            <a:r>
              <a:rPr lang="en-US" sz="2400" u="sng" smtClean="0"/>
              <a:t>MaNCC</a:t>
            </a:r>
            <a:r>
              <a:rPr lang="en-US" sz="2400" smtClean="0"/>
              <a:t>, </a:t>
            </a:r>
            <a:r>
              <a:rPr lang="en-US" sz="2400" u="sng"/>
              <a:t>MaDA</a:t>
            </a:r>
            <a:r>
              <a:rPr lang="en-US" sz="2400" smtClean="0"/>
              <a:t>, </a:t>
            </a:r>
            <a:r>
              <a:rPr lang="en-US" sz="2400" u="sng"/>
              <a:t>MaTbi</a:t>
            </a:r>
            <a:r>
              <a:rPr lang="en-US" sz="2400" smtClean="0"/>
              <a:t>, Soluong)</a:t>
            </a:r>
            <a:endParaRPr lang="en-US" sz="2400"/>
          </a:p>
        </p:txBody>
      </p:sp>
      <p:cxnSp>
        <p:nvCxnSpPr>
          <p:cNvPr id="46" name="Straight Arrow Connector 45"/>
          <p:cNvCxnSpPr/>
          <p:nvPr/>
        </p:nvCxnSpPr>
        <p:spPr>
          <a:xfrm>
            <a:off x="1116132" y="6208121"/>
            <a:ext cx="1185320" cy="988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40002" y="5546530"/>
            <a:ext cx="1620586" cy="537029"/>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221190" y="3012391"/>
            <a:ext cx="8856066" cy="1856142"/>
            <a:chOff x="1448748" y="3774480"/>
            <a:chExt cx="8856066" cy="1856142"/>
          </a:xfrm>
        </p:grpSpPr>
        <p:grpSp>
          <p:nvGrpSpPr>
            <p:cNvPr id="40" name="Group 39"/>
            <p:cNvGrpSpPr/>
            <p:nvPr/>
          </p:nvGrpSpPr>
          <p:grpSpPr>
            <a:xfrm>
              <a:off x="3240032" y="3774480"/>
              <a:ext cx="5427690" cy="1856142"/>
              <a:chOff x="3954793" y="1264302"/>
              <a:chExt cx="5427690" cy="1856142"/>
            </a:xfrm>
          </p:grpSpPr>
          <p:sp>
            <p:nvSpPr>
              <p:cNvPr id="51" name="Rectangle 50"/>
              <p:cNvSpPr/>
              <p:nvPr/>
            </p:nvSpPr>
            <p:spPr>
              <a:xfrm>
                <a:off x="3954793" y="1434155"/>
                <a:ext cx="1294228"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NhaCCap</a:t>
                </a:r>
                <a:endParaRPr lang="en-US">
                  <a:solidFill>
                    <a:schemeClr val="tx1"/>
                  </a:solidFill>
                </a:endParaRPr>
              </a:p>
            </p:txBody>
          </p:sp>
          <p:sp>
            <p:nvSpPr>
              <p:cNvPr id="52" name="Diamond 51"/>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Cungcap</a:t>
                </a:r>
                <a:endParaRPr lang="en-US">
                  <a:solidFill>
                    <a:schemeClr val="tx1"/>
                  </a:solidFill>
                </a:endParaRPr>
              </a:p>
            </p:txBody>
          </p:sp>
          <p:sp>
            <p:nvSpPr>
              <p:cNvPr id="53" name="Rectangle 52"/>
              <p:cNvSpPr/>
              <p:nvPr/>
            </p:nvSpPr>
            <p:spPr>
              <a:xfrm>
                <a:off x="8309462" y="1418825"/>
                <a:ext cx="107302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DuAn</a:t>
                </a:r>
                <a:endParaRPr lang="en-US">
                  <a:solidFill>
                    <a:schemeClr val="tx1"/>
                  </a:solidFill>
                </a:endParaRPr>
              </a:p>
            </p:txBody>
          </p:sp>
          <p:cxnSp>
            <p:nvCxnSpPr>
              <p:cNvPr id="54" name="Straight Connector 53"/>
              <p:cNvCxnSpPr>
                <a:stCxn id="52" idx="1"/>
              </p:cNvCxnSpPr>
              <p:nvPr/>
            </p:nvCxnSpPr>
            <p:spPr>
              <a:xfrm flipH="1" flipV="1">
                <a:off x="5249021" y="1702840"/>
                <a:ext cx="458894" cy="1"/>
              </a:xfrm>
              <a:prstGeom prst="line">
                <a:avLst/>
              </a:prstGeom>
              <a:ln w="1905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2" idx="3"/>
              </p:cNvCxnSpPr>
              <p:nvPr/>
            </p:nvCxnSpPr>
            <p:spPr>
              <a:xfrm flipV="1">
                <a:off x="7924007" y="1693511"/>
                <a:ext cx="385455" cy="9330"/>
              </a:xfrm>
              <a:prstGeom prst="line">
                <a:avLst/>
              </a:prstGeom>
              <a:ln w="19050"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71540" y="2551276"/>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Thietbi</a:t>
                </a:r>
                <a:endParaRPr lang="en-US">
                  <a:solidFill>
                    <a:schemeClr val="tx1"/>
                  </a:solidFill>
                </a:endParaRPr>
              </a:p>
            </p:txBody>
          </p:sp>
        </p:grpSp>
        <p:sp>
          <p:nvSpPr>
            <p:cNvPr id="41" name="Oval 40"/>
            <p:cNvSpPr/>
            <p:nvPr/>
          </p:nvSpPr>
          <p:spPr>
            <a:xfrm>
              <a:off x="3515734" y="4577178"/>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smtClean="0">
                  <a:solidFill>
                    <a:schemeClr val="tx1"/>
                  </a:solidFill>
                </a:rPr>
                <a:t>Soluong</a:t>
              </a:r>
              <a:endParaRPr lang="en-US">
                <a:solidFill>
                  <a:schemeClr val="tx1"/>
                </a:solidFill>
              </a:endParaRPr>
            </a:p>
          </p:txBody>
        </p:sp>
        <p:cxnSp>
          <p:nvCxnSpPr>
            <p:cNvPr id="42" name="Straight Connector 41"/>
            <p:cNvCxnSpPr/>
            <p:nvPr/>
          </p:nvCxnSpPr>
          <p:spPr>
            <a:xfrm>
              <a:off x="2862924" y="4194360"/>
              <a:ext cx="379373" cy="93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9013210" y="3908108"/>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smtClean="0">
                  <a:solidFill>
                    <a:schemeClr val="tx1"/>
                  </a:solidFill>
                </a:rPr>
                <a:t>MaDA</a:t>
              </a:r>
              <a:endParaRPr lang="en-US" u="sng">
                <a:solidFill>
                  <a:schemeClr val="tx1"/>
                </a:solidFill>
              </a:endParaRPr>
            </a:p>
          </p:txBody>
        </p:sp>
        <p:cxnSp>
          <p:nvCxnSpPr>
            <p:cNvPr id="44" name="Straight Connector 43"/>
            <p:cNvCxnSpPr/>
            <p:nvPr/>
          </p:nvCxnSpPr>
          <p:spPr>
            <a:xfrm flipH="1">
              <a:off x="8676020" y="4189021"/>
              <a:ext cx="328892" cy="10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448748" y="3908108"/>
              <a:ext cx="1428703"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smtClean="0">
                  <a:solidFill>
                    <a:schemeClr val="tx1"/>
                  </a:solidFill>
                </a:rPr>
                <a:t>MaNCC</a:t>
              </a:r>
              <a:endParaRPr lang="en-US" u="sng">
                <a:solidFill>
                  <a:schemeClr val="tx1"/>
                </a:solidFill>
              </a:endParaRPr>
            </a:p>
          </p:txBody>
        </p:sp>
        <p:cxnSp>
          <p:nvCxnSpPr>
            <p:cNvPr id="50" name="Straight Connector 49"/>
            <p:cNvCxnSpPr/>
            <p:nvPr/>
          </p:nvCxnSpPr>
          <p:spPr>
            <a:xfrm flipH="1">
              <a:off x="4934319" y="4378873"/>
              <a:ext cx="396651" cy="30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713308" y="501141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smtClean="0">
                  <a:solidFill>
                    <a:schemeClr val="tx1"/>
                  </a:solidFill>
                </a:rPr>
                <a:t>MaTbi</a:t>
              </a:r>
              <a:endParaRPr lang="en-US" u="sng">
                <a:solidFill>
                  <a:schemeClr val="tx1"/>
                </a:solidFill>
              </a:endParaRPr>
            </a:p>
          </p:txBody>
        </p:sp>
        <p:cxnSp>
          <p:nvCxnSpPr>
            <p:cNvPr id="26" name="Straight Connector 25"/>
            <p:cNvCxnSpPr>
              <a:stCxn id="52" idx="2"/>
              <a:endCxn id="23" idx="0"/>
            </p:cNvCxnSpPr>
            <p:nvPr/>
          </p:nvCxnSpPr>
          <p:spPr>
            <a:xfrm>
              <a:off x="6101200" y="4651557"/>
              <a:ext cx="0" cy="4098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954347" y="5310994"/>
              <a:ext cx="758961" cy="207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3976533" y="5151620"/>
            <a:ext cx="2825483" cy="461665"/>
          </a:xfrm>
          <a:prstGeom prst="rect">
            <a:avLst/>
          </a:prstGeom>
          <a:noFill/>
        </p:spPr>
        <p:txBody>
          <a:bodyPr wrap="square" rtlCol="0">
            <a:spAutoFit/>
          </a:bodyPr>
          <a:lstStyle/>
          <a:p>
            <a:r>
              <a:rPr lang="en-US" sz="2400" smtClean="0"/>
              <a:t>DuAn(</a:t>
            </a:r>
            <a:r>
              <a:rPr lang="en-US" sz="2400" u="sng" smtClean="0"/>
              <a:t>MaDA</a:t>
            </a:r>
            <a:r>
              <a:rPr lang="en-US" sz="2400" smtClean="0"/>
              <a:t>, . . .,)</a:t>
            </a:r>
            <a:endParaRPr lang="en-US" sz="2400"/>
          </a:p>
        </p:txBody>
      </p:sp>
      <p:sp>
        <p:nvSpPr>
          <p:cNvPr id="37" name="TextBox 36"/>
          <p:cNvSpPr txBox="1"/>
          <p:nvPr/>
        </p:nvSpPr>
        <p:spPr>
          <a:xfrm>
            <a:off x="6934338" y="5151620"/>
            <a:ext cx="2825483" cy="461665"/>
          </a:xfrm>
          <a:prstGeom prst="rect">
            <a:avLst/>
          </a:prstGeom>
          <a:noFill/>
        </p:spPr>
        <p:txBody>
          <a:bodyPr wrap="square" rtlCol="0">
            <a:spAutoFit/>
          </a:bodyPr>
          <a:lstStyle/>
          <a:p>
            <a:r>
              <a:rPr lang="en-US" sz="2400" smtClean="0"/>
              <a:t>Thietbi(</a:t>
            </a:r>
            <a:r>
              <a:rPr lang="en-US" sz="2400" u="sng" smtClean="0"/>
              <a:t>MaTbi</a:t>
            </a:r>
            <a:r>
              <a:rPr lang="en-US" sz="2400" smtClean="0"/>
              <a:t>, . . .,)</a:t>
            </a:r>
            <a:endParaRPr lang="en-US" sz="2400"/>
          </a:p>
        </p:txBody>
      </p:sp>
      <p:cxnSp>
        <p:nvCxnSpPr>
          <p:cNvPr id="56" name="Straight Arrow Connector 55"/>
          <p:cNvCxnSpPr/>
          <p:nvPr/>
        </p:nvCxnSpPr>
        <p:spPr>
          <a:xfrm>
            <a:off x="5238926" y="5583107"/>
            <a:ext cx="150348" cy="50045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6726790" y="5564819"/>
            <a:ext cx="1404762" cy="48910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6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circle(in)">
                                      <p:cBhvr>
                                        <p:cTn id="15" dur="2000"/>
                                        <p:tgtEl>
                                          <p:spTgt spid="36"/>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circle(in)">
                                      <p:cBhvr>
                                        <p:cTn id="18" dur="20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circle(in)">
                                      <p:cBhvr>
                                        <p:cTn id="23" dur="2000"/>
                                        <p:tgtEl>
                                          <p:spTgt spid="45"/>
                                        </p:tgtEl>
                                      </p:cBhvr>
                                    </p:animEffect>
                                  </p:childTnLst>
                                </p:cTn>
                              </p:par>
                              <p:par>
                                <p:cTn id="24" presetID="6"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circle(in)">
                                      <p:cBhvr>
                                        <p:cTn id="26" dur="2000"/>
                                        <p:tgtEl>
                                          <p:spTgt spid="46"/>
                                        </p:tgtEl>
                                      </p:cBhvr>
                                    </p:animEffect>
                                  </p:childTnLst>
                                </p:cTn>
                              </p:par>
                              <p:par>
                                <p:cTn id="27" presetID="6" presetClass="entr" presetSubtype="16"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circle(in)">
                                      <p:cBhvr>
                                        <p:cTn id="29" dur="2000"/>
                                        <p:tgtEl>
                                          <p:spTgt spid="25"/>
                                        </p:tgtEl>
                                      </p:cBhvr>
                                    </p:animEffect>
                                  </p:childTnLst>
                                </p:cTn>
                              </p:par>
                              <p:par>
                                <p:cTn id="30" presetID="6" presetClass="entr" presetSubtype="16"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circle(in)">
                                      <p:cBhvr>
                                        <p:cTn id="32" dur="2000"/>
                                        <p:tgtEl>
                                          <p:spTgt spid="56"/>
                                        </p:tgtEl>
                                      </p:cBhvr>
                                    </p:animEffect>
                                  </p:childTnLst>
                                </p:cTn>
                              </p:par>
                              <p:par>
                                <p:cTn id="33" presetID="6" presetClass="entr" presetSubtype="16"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circle(in)">
                                      <p:cBhvr>
                                        <p:cTn id="35"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14</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smtClean="0"/>
              <a:t>B8. </a:t>
            </a:r>
            <a:r>
              <a:rPr lang="en-US" altLang="en-US"/>
              <a:t>Ánh xạ </a:t>
            </a:r>
            <a:r>
              <a:rPr lang="en-US" altLang="en-US" smtClean="0"/>
              <a:t>lớp cha/ lớp con (cách 1)</a:t>
            </a:r>
          </a:p>
          <a:p>
            <a:pPr marL="457200" lvl="1" indent="0">
              <a:lnSpc>
                <a:spcPct val="80000"/>
              </a:lnSpc>
              <a:buNone/>
            </a:pPr>
            <a:r>
              <a:rPr lang="en-US" altLang="en-US" smtClean="0">
                <a:sym typeface="Wingdings" panose="05000000000000000000" pitchFamily="2" charset="2"/>
              </a:rPr>
              <a:t>- Tạo một quan hệ cho tập thực thể lớp cha như B1</a:t>
            </a:r>
          </a:p>
          <a:p>
            <a:pPr marL="457200" lvl="1" indent="0">
              <a:lnSpc>
                <a:spcPct val="80000"/>
              </a:lnSpc>
              <a:buNone/>
            </a:pPr>
            <a:r>
              <a:rPr lang="en-US" altLang="en-US" smtClean="0">
                <a:sym typeface="Wingdings" panose="05000000000000000000" pitchFamily="2" charset="2"/>
              </a:rPr>
              <a:t>-  Tạo một quan hệ cho mỗi tập thực thể ở lớp con. Đưa khóa chính của quan hệ tương ứng với lớp cha sang làm khóa chính của quan hệ tương ứng với lớp con.</a:t>
            </a:r>
            <a:endParaRPr lang="en-US" altLang="en-US">
              <a:sym typeface="Wingdings" panose="05000000000000000000" pitchFamily="2" charset="2"/>
            </a:endParaRPr>
          </a:p>
        </p:txBody>
      </p:sp>
      <p:sp>
        <p:nvSpPr>
          <p:cNvPr id="27" name="TextBox 26"/>
          <p:cNvSpPr txBox="1"/>
          <p:nvPr/>
        </p:nvSpPr>
        <p:spPr>
          <a:xfrm>
            <a:off x="5314100" y="2718738"/>
            <a:ext cx="4333753" cy="461665"/>
          </a:xfrm>
          <a:prstGeom prst="rect">
            <a:avLst/>
          </a:prstGeom>
          <a:noFill/>
        </p:spPr>
        <p:txBody>
          <a:bodyPr wrap="square" rtlCol="0">
            <a:spAutoFit/>
          </a:bodyPr>
          <a:lstStyle/>
          <a:p>
            <a:r>
              <a:rPr lang="en-US" sz="2400" smtClean="0"/>
              <a:t>Nhanvien(</a:t>
            </a:r>
            <a:r>
              <a:rPr lang="en-US" sz="2400" u="sng" smtClean="0"/>
              <a:t>MaNV</a:t>
            </a:r>
            <a:r>
              <a:rPr lang="en-US" sz="2400" smtClean="0"/>
              <a:t>, Hoten, . . .)</a:t>
            </a:r>
            <a:endParaRPr lang="en-US" sz="2400"/>
          </a:p>
        </p:txBody>
      </p:sp>
      <p:cxnSp>
        <p:nvCxnSpPr>
          <p:cNvPr id="46" name="Straight Arrow Connector 45"/>
          <p:cNvCxnSpPr>
            <a:endCxn id="36" idx="1"/>
          </p:cNvCxnSpPr>
          <p:nvPr/>
        </p:nvCxnSpPr>
        <p:spPr>
          <a:xfrm>
            <a:off x="2379306" y="5205742"/>
            <a:ext cx="3043820" cy="30099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423491" y="2970122"/>
            <a:ext cx="1846745" cy="201854"/>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423126" y="5275899"/>
            <a:ext cx="4361745" cy="461665"/>
          </a:xfrm>
          <a:prstGeom prst="rect">
            <a:avLst/>
          </a:prstGeom>
          <a:noFill/>
        </p:spPr>
        <p:txBody>
          <a:bodyPr wrap="square" rtlCol="0">
            <a:spAutoFit/>
          </a:bodyPr>
          <a:lstStyle/>
          <a:p>
            <a:r>
              <a:rPr lang="en-US" sz="2400" smtClean="0"/>
              <a:t>Kythuat(</a:t>
            </a:r>
            <a:r>
              <a:rPr lang="en-US" sz="2400" u="sng" smtClean="0"/>
              <a:t>MaNV</a:t>
            </a:r>
            <a:r>
              <a:rPr lang="en-US" sz="2400" smtClean="0"/>
              <a:t>, Bactho, . . .)</a:t>
            </a:r>
            <a:endParaRPr lang="en-US" sz="2400"/>
          </a:p>
        </p:txBody>
      </p:sp>
      <p:sp>
        <p:nvSpPr>
          <p:cNvPr id="37" name="TextBox 36"/>
          <p:cNvSpPr txBox="1"/>
          <p:nvPr/>
        </p:nvSpPr>
        <p:spPr>
          <a:xfrm>
            <a:off x="7397058" y="3853348"/>
            <a:ext cx="4287152" cy="461665"/>
          </a:xfrm>
          <a:prstGeom prst="rect">
            <a:avLst/>
          </a:prstGeom>
          <a:noFill/>
        </p:spPr>
        <p:txBody>
          <a:bodyPr wrap="square" rtlCol="0">
            <a:spAutoFit/>
          </a:bodyPr>
          <a:lstStyle/>
          <a:p>
            <a:r>
              <a:rPr lang="en-US" sz="2400" smtClean="0"/>
              <a:t>Kysu(</a:t>
            </a:r>
            <a:r>
              <a:rPr lang="en-US" sz="2400" u="sng" smtClean="0"/>
              <a:t>MaNV</a:t>
            </a:r>
            <a:r>
              <a:rPr lang="en-US" sz="2400" smtClean="0"/>
              <a:t>, ChNganh, . . .)</a:t>
            </a:r>
            <a:endParaRPr lang="en-US" sz="2400"/>
          </a:p>
        </p:txBody>
      </p:sp>
      <p:cxnSp>
        <p:nvCxnSpPr>
          <p:cNvPr id="56" name="Straight Arrow Connector 55"/>
          <p:cNvCxnSpPr>
            <a:stCxn id="60" idx="3"/>
            <a:endCxn id="37" idx="1"/>
          </p:cNvCxnSpPr>
          <p:nvPr/>
        </p:nvCxnSpPr>
        <p:spPr>
          <a:xfrm flipV="1">
            <a:off x="4071772" y="4084181"/>
            <a:ext cx="3325286" cy="42771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223595" y="3148934"/>
            <a:ext cx="1326986" cy="787794"/>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55347" y="2711794"/>
            <a:ext cx="3116425" cy="2493948"/>
            <a:chOff x="6386651" y="3017064"/>
            <a:chExt cx="3116425" cy="2493948"/>
          </a:xfrm>
        </p:grpSpPr>
        <p:grpSp>
          <p:nvGrpSpPr>
            <p:cNvPr id="31" name="Group 30"/>
            <p:cNvGrpSpPr/>
            <p:nvPr/>
          </p:nvGrpSpPr>
          <p:grpSpPr>
            <a:xfrm>
              <a:off x="7375705" y="3017064"/>
              <a:ext cx="1401634" cy="985600"/>
              <a:chOff x="5163949" y="2945572"/>
              <a:chExt cx="1401634" cy="985600"/>
            </a:xfrm>
          </p:grpSpPr>
          <p:sp>
            <p:nvSpPr>
              <p:cNvPr id="66" name="Rectangle 65"/>
              <p:cNvSpPr/>
              <p:nvPr/>
            </p:nvSpPr>
            <p:spPr>
              <a:xfrm>
                <a:off x="5163949" y="2945572"/>
                <a:ext cx="1401633" cy="375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Nhanvien</a:t>
                </a:r>
                <a:endParaRPr lang="en-US">
                  <a:solidFill>
                    <a:schemeClr val="tx1"/>
                  </a:solidFill>
                </a:endParaRPr>
              </a:p>
            </p:txBody>
          </p:sp>
          <p:sp>
            <p:nvSpPr>
              <p:cNvPr id="67" name="Rectangle 66"/>
              <p:cNvSpPr/>
              <p:nvPr/>
            </p:nvSpPr>
            <p:spPr>
              <a:xfrm>
                <a:off x="5163950" y="3320950"/>
                <a:ext cx="1401633" cy="6102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smtClean="0">
                    <a:solidFill>
                      <a:schemeClr val="tx1"/>
                    </a:solidFill>
                  </a:rPr>
                  <a:t>MaNV</a:t>
                </a:r>
              </a:p>
              <a:p>
                <a:r>
                  <a:rPr lang="en-US" smtClean="0">
                    <a:solidFill>
                      <a:schemeClr val="tx1"/>
                    </a:solidFill>
                  </a:rPr>
                  <a:t>Hoten</a:t>
                </a:r>
                <a:endParaRPr lang="en-US">
                  <a:solidFill>
                    <a:schemeClr val="tx1"/>
                  </a:solidFill>
                </a:endParaRPr>
              </a:p>
            </p:txBody>
          </p:sp>
        </p:grpSp>
        <p:grpSp>
          <p:nvGrpSpPr>
            <p:cNvPr id="32" name="Group 31"/>
            <p:cNvGrpSpPr/>
            <p:nvPr/>
          </p:nvGrpSpPr>
          <p:grpSpPr>
            <a:xfrm>
              <a:off x="6386651" y="4012227"/>
              <a:ext cx="3116425" cy="1498785"/>
              <a:chOff x="6386651" y="4012227"/>
              <a:chExt cx="3116425" cy="1498785"/>
            </a:xfrm>
          </p:grpSpPr>
          <p:grpSp>
            <p:nvGrpSpPr>
              <p:cNvPr id="33" name="Group 32"/>
              <p:cNvGrpSpPr/>
              <p:nvPr/>
            </p:nvGrpSpPr>
            <p:grpSpPr>
              <a:xfrm>
                <a:off x="6386651" y="4616324"/>
                <a:ext cx="1293774" cy="884849"/>
                <a:chOff x="4861437" y="4799266"/>
                <a:chExt cx="1293774" cy="884849"/>
              </a:xfrm>
            </p:grpSpPr>
            <p:sp>
              <p:nvSpPr>
                <p:cNvPr id="64" name="Rectangle 63"/>
                <p:cNvSpPr/>
                <p:nvPr/>
              </p:nvSpPr>
              <p:spPr>
                <a:xfrm>
                  <a:off x="4861437" y="4799266"/>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Kythuat</a:t>
                  </a:r>
                </a:p>
              </p:txBody>
            </p:sp>
            <p:sp>
              <p:nvSpPr>
                <p:cNvPr id="65" name="Rectangle 64"/>
                <p:cNvSpPr/>
                <p:nvPr/>
              </p:nvSpPr>
              <p:spPr>
                <a:xfrm>
                  <a:off x="4861437" y="5239880"/>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Bậcthợ</a:t>
                  </a:r>
                </a:p>
              </p:txBody>
            </p:sp>
          </p:grpSp>
          <p:grpSp>
            <p:nvGrpSpPr>
              <p:cNvPr id="34" name="Group 33"/>
              <p:cNvGrpSpPr/>
              <p:nvPr/>
            </p:nvGrpSpPr>
            <p:grpSpPr>
              <a:xfrm>
                <a:off x="8349553" y="4585970"/>
                <a:ext cx="1153523" cy="925042"/>
                <a:chOff x="6002150" y="4740464"/>
                <a:chExt cx="1153523" cy="925042"/>
              </a:xfrm>
            </p:grpSpPr>
            <p:sp>
              <p:nvSpPr>
                <p:cNvPr id="60" name="Rectangle 59"/>
                <p:cNvSpPr/>
                <p:nvPr/>
              </p:nvSpPr>
              <p:spPr>
                <a:xfrm>
                  <a:off x="6002150" y="4740464"/>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Kysu</a:t>
                  </a:r>
                  <a:endParaRPr lang="en-US">
                    <a:solidFill>
                      <a:schemeClr val="tx1"/>
                    </a:solidFill>
                  </a:endParaRPr>
                </a:p>
              </p:txBody>
            </p:sp>
            <p:sp>
              <p:nvSpPr>
                <p:cNvPr id="61" name="Rectangle 60"/>
                <p:cNvSpPr/>
                <p:nvPr/>
              </p:nvSpPr>
              <p:spPr>
                <a:xfrm>
                  <a:off x="6002150" y="5203110"/>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ChNganh</a:t>
                  </a:r>
                </a:p>
              </p:txBody>
            </p:sp>
          </p:grpSp>
          <p:sp>
            <p:nvSpPr>
              <p:cNvPr id="35" name="Isosceles Triangle 34"/>
              <p:cNvSpPr/>
              <p:nvPr/>
            </p:nvSpPr>
            <p:spPr>
              <a:xfrm>
                <a:off x="8005665" y="4012227"/>
                <a:ext cx="141716" cy="181433"/>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5" idx="3"/>
              </p:cNvCxnSpPr>
              <p:nvPr/>
            </p:nvCxnSpPr>
            <p:spPr>
              <a:xfrm>
                <a:off x="8076523" y="4193660"/>
                <a:ext cx="0" cy="226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871843" y="4409385"/>
                <a:ext cx="2183183" cy="19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71843" y="4438517"/>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057691" y="4408163"/>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8" name="Straight Arrow Connector 67"/>
          <p:cNvCxnSpPr/>
          <p:nvPr/>
        </p:nvCxnSpPr>
        <p:spPr>
          <a:xfrm flipH="1">
            <a:off x="6858962" y="3129525"/>
            <a:ext cx="70857" cy="219671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3861" y="5937569"/>
            <a:ext cx="11053302" cy="492443"/>
          </a:xfrm>
          <a:prstGeom prst="rect">
            <a:avLst/>
          </a:prstGeom>
          <a:noFill/>
        </p:spPr>
        <p:txBody>
          <a:bodyPr wrap="square" rtlCol="0">
            <a:spAutoFit/>
          </a:bodyPr>
          <a:lstStyle/>
          <a:p>
            <a:r>
              <a:rPr lang="en-US" sz="2600" smtClean="0"/>
              <a:t>Nhược điểm: Cần truy cập nhiều bảng để lấy thông tin ở các mức thấp</a:t>
            </a:r>
            <a:endParaRPr lang="en-US" sz="2600"/>
          </a:p>
        </p:txBody>
      </p:sp>
    </p:spTree>
    <p:extLst>
      <p:ext uri="{BB962C8B-B14F-4D97-AF65-F5344CB8AC3E}">
        <p14:creationId xmlns:p14="http://schemas.microsoft.com/office/powerpoint/2010/main" val="299512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circle(in)">
                                      <p:cBhvr>
                                        <p:cTn id="15" dur="20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circle(in)">
                                      <p:cBhvr>
                                        <p:cTn id="20" dur="2000"/>
                                        <p:tgtEl>
                                          <p:spTgt spid="37"/>
                                        </p:tgtEl>
                                      </p:cBhvr>
                                    </p:animEffect>
                                  </p:childTnLst>
                                </p:cTn>
                              </p:par>
                              <p:par>
                                <p:cTn id="21" presetID="6" presetClass="entr" presetSubtype="16"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circle(in)">
                                      <p:cBhvr>
                                        <p:cTn id="23" dur="2000"/>
                                        <p:tgtEl>
                                          <p:spTgt spid="56"/>
                                        </p:tgtEl>
                                      </p:cBhvr>
                                    </p:animEffect>
                                  </p:childTnLst>
                                </p:cTn>
                              </p:par>
                              <p:par>
                                <p:cTn id="24" presetID="6" presetClass="entr" presetSubtype="16"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circle(in)">
                                      <p:cBhvr>
                                        <p:cTn id="26" dur="20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in)">
                                      <p:cBhvr>
                                        <p:cTn id="31" dur="2000"/>
                                        <p:tgtEl>
                                          <p:spTgt spid="36"/>
                                        </p:tgtEl>
                                      </p:cBhvr>
                                    </p:animEffect>
                                  </p:childTnLst>
                                </p:cTn>
                              </p:par>
                              <p:par>
                                <p:cTn id="32" presetID="6" presetClass="entr" presetSubtype="16"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circle(in)">
                                      <p:cBhvr>
                                        <p:cTn id="34" dur="2000"/>
                                        <p:tgtEl>
                                          <p:spTgt spid="46"/>
                                        </p:tgtEl>
                                      </p:cBhvr>
                                    </p:animEffect>
                                  </p:childTnLst>
                                </p:cTn>
                              </p:par>
                              <p:par>
                                <p:cTn id="35" presetID="6" presetClass="entr" presetSubtype="16"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circle(in)">
                                      <p:cBhvr>
                                        <p:cTn id="37" dur="20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ircle(in)">
                                      <p:cBhvr>
                                        <p:cTn id="4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p:bldP spid="37"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15</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smtClean="0"/>
              <a:t>B8. </a:t>
            </a:r>
            <a:r>
              <a:rPr lang="en-US" altLang="en-US"/>
              <a:t>Ánh xạ </a:t>
            </a:r>
            <a:r>
              <a:rPr lang="en-US" altLang="en-US" smtClean="0"/>
              <a:t>lớp cha/ lớp con (cách 2)</a:t>
            </a:r>
          </a:p>
          <a:p>
            <a:pPr marL="457200" lvl="1" indent="0">
              <a:lnSpc>
                <a:spcPct val="80000"/>
              </a:lnSpc>
              <a:buNone/>
            </a:pPr>
            <a:r>
              <a:rPr lang="en-US" altLang="en-US" smtClean="0">
                <a:sym typeface="Wingdings" panose="05000000000000000000" pitchFamily="2" charset="2"/>
              </a:rPr>
              <a:t>- </a:t>
            </a:r>
            <a:r>
              <a:rPr lang="en-US" altLang="en-US">
                <a:sym typeface="Wingdings" panose="05000000000000000000" pitchFamily="2" charset="2"/>
              </a:rPr>
              <a:t>Tạo một quan hệ cho mỗi tập thực thể ở lớp con. Đưa tất cả thuộc tính của lớp cha sang quan hệ tương ứng với tập thực thể lớp con. Khóa chính của quan hệ tương ứng với lớp con là khóa của tập thực thể lớp cha.</a:t>
            </a:r>
          </a:p>
        </p:txBody>
      </p:sp>
      <p:cxnSp>
        <p:nvCxnSpPr>
          <p:cNvPr id="46" name="Straight Arrow Connector 45"/>
          <p:cNvCxnSpPr>
            <a:endCxn id="36" idx="1"/>
          </p:cNvCxnSpPr>
          <p:nvPr/>
        </p:nvCxnSpPr>
        <p:spPr>
          <a:xfrm>
            <a:off x="2379306" y="5205742"/>
            <a:ext cx="3043820" cy="30099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423126" y="5275899"/>
            <a:ext cx="5400384" cy="461665"/>
          </a:xfrm>
          <a:prstGeom prst="rect">
            <a:avLst/>
          </a:prstGeom>
          <a:noFill/>
        </p:spPr>
        <p:txBody>
          <a:bodyPr wrap="square" rtlCol="0">
            <a:spAutoFit/>
          </a:bodyPr>
          <a:lstStyle/>
          <a:p>
            <a:r>
              <a:rPr lang="en-US" sz="2400" smtClean="0"/>
              <a:t>Kythuat(</a:t>
            </a:r>
            <a:r>
              <a:rPr lang="en-US" sz="2400" u="sng" smtClean="0"/>
              <a:t>MaNV</a:t>
            </a:r>
            <a:r>
              <a:rPr lang="en-US" sz="2400" smtClean="0"/>
              <a:t>, Hoten, Bactho, . . .)</a:t>
            </a:r>
            <a:endParaRPr lang="en-US" sz="2400"/>
          </a:p>
        </p:txBody>
      </p:sp>
      <p:sp>
        <p:nvSpPr>
          <p:cNvPr id="37" name="TextBox 36"/>
          <p:cNvSpPr txBox="1"/>
          <p:nvPr/>
        </p:nvSpPr>
        <p:spPr>
          <a:xfrm>
            <a:off x="5586535" y="3245292"/>
            <a:ext cx="5031483" cy="461665"/>
          </a:xfrm>
          <a:prstGeom prst="rect">
            <a:avLst/>
          </a:prstGeom>
          <a:noFill/>
        </p:spPr>
        <p:txBody>
          <a:bodyPr wrap="square" rtlCol="0">
            <a:spAutoFit/>
          </a:bodyPr>
          <a:lstStyle/>
          <a:p>
            <a:r>
              <a:rPr lang="en-US" sz="2400" smtClean="0"/>
              <a:t>Kysu(</a:t>
            </a:r>
            <a:r>
              <a:rPr lang="en-US" sz="2400" u="sng" smtClean="0"/>
              <a:t>MaNV</a:t>
            </a:r>
            <a:r>
              <a:rPr lang="en-US" sz="2400" smtClean="0"/>
              <a:t>, Hoten, ChNganh, . . .)</a:t>
            </a:r>
            <a:endParaRPr lang="en-US" sz="2400"/>
          </a:p>
        </p:txBody>
      </p:sp>
      <p:cxnSp>
        <p:nvCxnSpPr>
          <p:cNvPr id="56" name="Straight Arrow Connector 55"/>
          <p:cNvCxnSpPr>
            <a:stCxn id="60" idx="3"/>
          </p:cNvCxnSpPr>
          <p:nvPr/>
        </p:nvCxnSpPr>
        <p:spPr>
          <a:xfrm flipV="1">
            <a:off x="4071772" y="3720743"/>
            <a:ext cx="1514763" cy="79115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55347" y="2711794"/>
            <a:ext cx="3116425" cy="2493948"/>
            <a:chOff x="6386651" y="3017064"/>
            <a:chExt cx="3116425" cy="2493948"/>
          </a:xfrm>
        </p:grpSpPr>
        <p:grpSp>
          <p:nvGrpSpPr>
            <p:cNvPr id="31" name="Group 30"/>
            <p:cNvGrpSpPr/>
            <p:nvPr/>
          </p:nvGrpSpPr>
          <p:grpSpPr>
            <a:xfrm>
              <a:off x="7375705" y="3017064"/>
              <a:ext cx="1401634" cy="985600"/>
              <a:chOff x="5163949" y="2945572"/>
              <a:chExt cx="1401634" cy="985600"/>
            </a:xfrm>
          </p:grpSpPr>
          <p:sp>
            <p:nvSpPr>
              <p:cNvPr id="66" name="Rectangle 65"/>
              <p:cNvSpPr/>
              <p:nvPr/>
            </p:nvSpPr>
            <p:spPr>
              <a:xfrm>
                <a:off x="5163949" y="2945572"/>
                <a:ext cx="1401633" cy="375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Nhanvien</a:t>
                </a:r>
                <a:endParaRPr lang="en-US">
                  <a:solidFill>
                    <a:schemeClr val="tx1"/>
                  </a:solidFill>
                </a:endParaRPr>
              </a:p>
            </p:txBody>
          </p:sp>
          <p:sp>
            <p:nvSpPr>
              <p:cNvPr id="67" name="Rectangle 66"/>
              <p:cNvSpPr/>
              <p:nvPr/>
            </p:nvSpPr>
            <p:spPr>
              <a:xfrm>
                <a:off x="5163950" y="3320950"/>
                <a:ext cx="1401633" cy="6102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smtClean="0">
                    <a:solidFill>
                      <a:schemeClr val="tx1"/>
                    </a:solidFill>
                  </a:rPr>
                  <a:t>MaNV</a:t>
                </a:r>
              </a:p>
              <a:p>
                <a:r>
                  <a:rPr lang="en-US" smtClean="0">
                    <a:solidFill>
                      <a:schemeClr val="tx1"/>
                    </a:solidFill>
                  </a:rPr>
                  <a:t>Hoten</a:t>
                </a:r>
                <a:endParaRPr lang="en-US">
                  <a:solidFill>
                    <a:schemeClr val="tx1"/>
                  </a:solidFill>
                </a:endParaRPr>
              </a:p>
            </p:txBody>
          </p:sp>
        </p:grpSp>
        <p:grpSp>
          <p:nvGrpSpPr>
            <p:cNvPr id="32" name="Group 31"/>
            <p:cNvGrpSpPr/>
            <p:nvPr/>
          </p:nvGrpSpPr>
          <p:grpSpPr>
            <a:xfrm>
              <a:off x="6386651" y="4012227"/>
              <a:ext cx="3116425" cy="1498785"/>
              <a:chOff x="6386651" y="4012227"/>
              <a:chExt cx="3116425" cy="1498785"/>
            </a:xfrm>
          </p:grpSpPr>
          <p:grpSp>
            <p:nvGrpSpPr>
              <p:cNvPr id="33" name="Group 32"/>
              <p:cNvGrpSpPr/>
              <p:nvPr/>
            </p:nvGrpSpPr>
            <p:grpSpPr>
              <a:xfrm>
                <a:off x="6386651" y="4616324"/>
                <a:ext cx="1293774" cy="884849"/>
                <a:chOff x="4861437" y="4799266"/>
                <a:chExt cx="1293774" cy="884849"/>
              </a:xfrm>
            </p:grpSpPr>
            <p:sp>
              <p:nvSpPr>
                <p:cNvPr id="64" name="Rectangle 63"/>
                <p:cNvSpPr/>
                <p:nvPr/>
              </p:nvSpPr>
              <p:spPr>
                <a:xfrm>
                  <a:off x="4861437" y="4799266"/>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Kythuat</a:t>
                  </a:r>
                </a:p>
              </p:txBody>
            </p:sp>
            <p:sp>
              <p:nvSpPr>
                <p:cNvPr id="65" name="Rectangle 64"/>
                <p:cNvSpPr/>
                <p:nvPr/>
              </p:nvSpPr>
              <p:spPr>
                <a:xfrm>
                  <a:off x="4861437" y="5239880"/>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Bậcthợ</a:t>
                  </a:r>
                </a:p>
              </p:txBody>
            </p:sp>
          </p:grpSp>
          <p:grpSp>
            <p:nvGrpSpPr>
              <p:cNvPr id="34" name="Group 33"/>
              <p:cNvGrpSpPr/>
              <p:nvPr/>
            </p:nvGrpSpPr>
            <p:grpSpPr>
              <a:xfrm>
                <a:off x="8349553" y="4585970"/>
                <a:ext cx="1153523" cy="925042"/>
                <a:chOff x="6002150" y="4740464"/>
                <a:chExt cx="1153523" cy="925042"/>
              </a:xfrm>
            </p:grpSpPr>
            <p:sp>
              <p:nvSpPr>
                <p:cNvPr id="60" name="Rectangle 59"/>
                <p:cNvSpPr/>
                <p:nvPr/>
              </p:nvSpPr>
              <p:spPr>
                <a:xfrm>
                  <a:off x="6002150" y="4740464"/>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Kysu</a:t>
                  </a:r>
                  <a:endParaRPr lang="en-US">
                    <a:solidFill>
                      <a:schemeClr val="tx1"/>
                    </a:solidFill>
                  </a:endParaRPr>
                </a:p>
              </p:txBody>
            </p:sp>
            <p:sp>
              <p:nvSpPr>
                <p:cNvPr id="61" name="Rectangle 60"/>
                <p:cNvSpPr/>
                <p:nvPr/>
              </p:nvSpPr>
              <p:spPr>
                <a:xfrm>
                  <a:off x="6002150" y="5203110"/>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ChNganh</a:t>
                  </a:r>
                  <a:endParaRPr lang="en-US">
                    <a:solidFill>
                      <a:schemeClr val="tx1"/>
                    </a:solidFill>
                  </a:endParaRPr>
                </a:p>
              </p:txBody>
            </p:sp>
          </p:grpSp>
          <p:sp>
            <p:nvSpPr>
              <p:cNvPr id="35" name="Isosceles Triangle 34"/>
              <p:cNvSpPr/>
              <p:nvPr/>
            </p:nvSpPr>
            <p:spPr>
              <a:xfrm>
                <a:off x="8005665" y="4012227"/>
                <a:ext cx="141716" cy="181433"/>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5" idx="3"/>
              </p:cNvCxnSpPr>
              <p:nvPr/>
            </p:nvCxnSpPr>
            <p:spPr>
              <a:xfrm>
                <a:off x="8076523" y="4193660"/>
                <a:ext cx="0" cy="226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871843" y="4409385"/>
                <a:ext cx="2183183" cy="19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71843" y="4438517"/>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057691" y="4408163"/>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333861" y="5737564"/>
            <a:ext cx="11053302" cy="892552"/>
          </a:xfrm>
          <a:prstGeom prst="rect">
            <a:avLst/>
          </a:prstGeom>
          <a:noFill/>
        </p:spPr>
        <p:txBody>
          <a:bodyPr wrap="square" rtlCol="0">
            <a:spAutoFit/>
          </a:bodyPr>
          <a:lstStyle/>
          <a:p>
            <a:r>
              <a:rPr lang="en-US" sz="2600" smtClean="0"/>
              <a:t>Nhược điểm: Có sự dư thừa dữ liệu nếu </a:t>
            </a:r>
            <a:r>
              <a:rPr lang="en-US" altLang="en-US" sz="2600"/>
              <a:t>một thực thể ở lớp cha thuộc về nhiều hơn 1 lớp </a:t>
            </a:r>
            <a:r>
              <a:rPr lang="en-US" altLang="en-US" sz="2600" smtClean="0"/>
              <a:t>con.</a:t>
            </a:r>
            <a:endParaRPr lang="en-US" sz="2600"/>
          </a:p>
        </p:txBody>
      </p:sp>
    </p:spTree>
    <p:extLst>
      <p:ext uri="{BB962C8B-B14F-4D97-AF65-F5344CB8AC3E}">
        <p14:creationId xmlns:p14="http://schemas.microsoft.com/office/powerpoint/2010/main" val="2984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circle(in)">
                                      <p:cBhvr>
                                        <p:cTn id="12" dur="2000"/>
                                        <p:tgtEl>
                                          <p:spTgt spid="37"/>
                                        </p:tgtEl>
                                      </p:cBhvr>
                                    </p:animEffect>
                                  </p:childTnLst>
                                </p:cTn>
                              </p:par>
                              <p:par>
                                <p:cTn id="13" presetID="6" presetClass="entr" presetSubtype="16"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circle(in)">
                                      <p:cBhvr>
                                        <p:cTn id="15" dur="20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circle(in)">
                                      <p:cBhvr>
                                        <p:cTn id="20" dur="2000"/>
                                        <p:tgtEl>
                                          <p:spTgt spid="36"/>
                                        </p:tgtEl>
                                      </p:cBhvr>
                                    </p:animEffect>
                                  </p:childTnLst>
                                </p:cTn>
                              </p:par>
                              <p:par>
                                <p:cTn id="21" presetID="6" presetClass="entr" presetSubtype="16"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circle(in)">
                                      <p:cBhvr>
                                        <p:cTn id="23" dur="20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16</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smtClean="0"/>
              <a:t>B8. </a:t>
            </a:r>
            <a:r>
              <a:rPr lang="en-US" altLang="en-US"/>
              <a:t>Ánh xạ </a:t>
            </a:r>
            <a:r>
              <a:rPr lang="en-US" altLang="en-US" smtClean="0"/>
              <a:t>lớp cha/ lớp con (cách 3)</a:t>
            </a:r>
          </a:p>
          <a:p>
            <a:pPr marL="457200" lvl="1" indent="0">
              <a:lnSpc>
                <a:spcPct val="80000"/>
              </a:lnSpc>
              <a:buNone/>
            </a:pPr>
            <a:r>
              <a:rPr lang="en-US" altLang="en-US" smtClean="0">
                <a:sym typeface="Wingdings" panose="05000000000000000000" pitchFamily="2" charset="2"/>
              </a:rPr>
              <a:t>- </a:t>
            </a:r>
            <a:r>
              <a:rPr lang="en-US" altLang="en-US">
                <a:sym typeface="Wingdings" panose="05000000000000000000" pitchFamily="2" charset="2"/>
              </a:rPr>
              <a:t>Tạo một quan hệ </a:t>
            </a:r>
            <a:r>
              <a:rPr lang="en-US" altLang="en-US" smtClean="0">
                <a:sym typeface="Wingdings" panose="05000000000000000000" pitchFamily="2" charset="2"/>
              </a:rPr>
              <a:t>R cho tập </a:t>
            </a:r>
            <a:r>
              <a:rPr lang="en-US" altLang="en-US">
                <a:sym typeface="Wingdings" panose="05000000000000000000" pitchFamily="2" charset="2"/>
              </a:rPr>
              <a:t>thực thể ở lớp </a:t>
            </a:r>
            <a:r>
              <a:rPr lang="en-US" altLang="en-US" smtClean="0">
                <a:sym typeface="Wingdings" panose="05000000000000000000" pitchFamily="2" charset="2"/>
              </a:rPr>
              <a:t>cha. </a:t>
            </a:r>
            <a:r>
              <a:rPr lang="en-US" altLang="en-US">
                <a:sym typeface="Wingdings" panose="05000000000000000000" pitchFamily="2" charset="2"/>
              </a:rPr>
              <a:t>Đưa tất cả thuộc tính của </a:t>
            </a:r>
            <a:r>
              <a:rPr lang="en-US" altLang="en-US" smtClean="0">
                <a:sym typeface="Wingdings" panose="05000000000000000000" pitchFamily="2" charset="2"/>
              </a:rPr>
              <a:t>các lớp con </a:t>
            </a:r>
            <a:r>
              <a:rPr lang="en-US" altLang="en-US">
                <a:sym typeface="Wingdings" panose="05000000000000000000" pitchFamily="2" charset="2"/>
              </a:rPr>
              <a:t>sang quan hệ </a:t>
            </a:r>
            <a:r>
              <a:rPr lang="en-US" altLang="en-US" smtClean="0">
                <a:sym typeface="Wingdings" panose="05000000000000000000" pitchFamily="2" charset="2"/>
              </a:rPr>
              <a:t>R và thêm 1 thuộc tính để phân biệt bộ nào trong R thuộc lớp con nào. </a:t>
            </a:r>
            <a:r>
              <a:rPr lang="en-US" altLang="en-US">
                <a:sym typeface="Wingdings" panose="05000000000000000000" pitchFamily="2" charset="2"/>
              </a:rPr>
              <a:t>Khóa chính của </a:t>
            </a:r>
            <a:r>
              <a:rPr lang="en-US" altLang="en-US" smtClean="0">
                <a:sym typeface="Wingdings" panose="05000000000000000000" pitchFamily="2" charset="2"/>
              </a:rPr>
              <a:t>R là </a:t>
            </a:r>
            <a:r>
              <a:rPr lang="en-US" altLang="en-US">
                <a:sym typeface="Wingdings" panose="05000000000000000000" pitchFamily="2" charset="2"/>
              </a:rPr>
              <a:t>khóa của tập thực thể lớp cha.</a:t>
            </a:r>
          </a:p>
        </p:txBody>
      </p:sp>
      <p:cxnSp>
        <p:nvCxnSpPr>
          <p:cNvPr id="46" name="Straight Arrow Connector 45"/>
          <p:cNvCxnSpPr>
            <a:stCxn id="39" idx="0"/>
            <a:endCxn id="37" idx="2"/>
          </p:cNvCxnSpPr>
          <p:nvPr/>
        </p:nvCxnSpPr>
        <p:spPr>
          <a:xfrm flipH="1" flipV="1">
            <a:off x="7970155" y="3318004"/>
            <a:ext cx="122704" cy="748114"/>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071771" y="2856339"/>
            <a:ext cx="7796767" cy="461665"/>
          </a:xfrm>
          <a:prstGeom prst="rect">
            <a:avLst/>
          </a:prstGeom>
          <a:noFill/>
        </p:spPr>
        <p:txBody>
          <a:bodyPr wrap="square" rtlCol="0">
            <a:spAutoFit/>
          </a:bodyPr>
          <a:lstStyle/>
          <a:p>
            <a:r>
              <a:rPr lang="en-US" sz="2400" smtClean="0"/>
              <a:t>Nhanvien(</a:t>
            </a:r>
            <a:r>
              <a:rPr lang="en-US" sz="2400" u="sng" smtClean="0"/>
              <a:t>MaNV</a:t>
            </a:r>
            <a:r>
              <a:rPr lang="en-US" sz="2400" smtClean="0"/>
              <a:t>, Hoten, </a:t>
            </a:r>
            <a:r>
              <a:rPr lang="en-US" sz="2400" smtClean="0">
                <a:solidFill>
                  <a:srgbClr val="FF0000"/>
                </a:solidFill>
              </a:rPr>
              <a:t>LoaiNV</a:t>
            </a:r>
            <a:r>
              <a:rPr lang="en-US" sz="2400" smtClean="0"/>
              <a:t>, ChNganh, Bactho,. . .)</a:t>
            </a:r>
            <a:endParaRPr lang="en-US" sz="2400"/>
          </a:p>
        </p:txBody>
      </p:sp>
      <p:cxnSp>
        <p:nvCxnSpPr>
          <p:cNvPr id="56" name="Straight Arrow Connector 55"/>
          <p:cNvCxnSpPr>
            <a:endCxn id="37" idx="1"/>
          </p:cNvCxnSpPr>
          <p:nvPr/>
        </p:nvCxnSpPr>
        <p:spPr>
          <a:xfrm flipV="1">
            <a:off x="3122000" y="3087172"/>
            <a:ext cx="949771" cy="12533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582337" y="2711794"/>
            <a:ext cx="3116425" cy="2493948"/>
            <a:chOff x="6386651" y="3017064"/>
            <a:chExt cx="3116425" cy="2493948"/>
          </a:xfrm>
        </p:grpSpPr>
        <p:grpSp>
          <p:nvGrpSpPr>
            <p:cNvPr id="31" name="Group 30"/>
            <p:cNvGrpSpPr/>
            <p:nvPr/>
          </p:nvGrpSpPr>
          <p:grpSpPr>
            <a:xfrm>
              <a:off x="7375705" y="3017064"/>
              <a:ext cx="1401634" cy="985600"/>
              <a:chOff x="5163949" y="2945572"/>
              <a:chExt cx="1401634" cy="985600"/>
            </a:xfrm>
          </p:grpSpPr>
          <p:sp>
            <p:nvSpPr>
              <p:cNvPr id="66" name="Rectangle 65"/>
              <p:cNvSpPr/>
              <p:nvPr/>
            </p:nvSpPr>
            <p:spPr>
              <a:xfrm>
                <a:off x="5163949" y="2945572"/>
                <a:ext cx="1401633" cy="375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Nhanvien</a:t>
                </a:r>
                <a:endParaRPr lang="en-US">
                  <a:solidFill>
                    <a:schemeClr val="tx1"/>
                  </a:solidFill>
                </a:endParaRPr>
              </a:p>
            </p:txBody>
          </p:sp>
          <p:sp>
            <p:nvSpPr>
              <p:cNvPr id="67" name="Rectangle 66"/>
              <p:cNvSpPr/>
              <p:nvPr/>
            </p:nvSpPr>
            <p:spPr>
              <a:xfrm>
                <a:off x="5163950" y="3320950"/>
                <a:ext cx="1401633" cy="6102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smtClean="0">
                    <a:solidFill>
                      <a:schemeClr val="tx1"/>
                    </a:solidFill>
                  </a:rPr>
                  <a:t>MaNV</a:t>
                </a:r>
              </a:p>
              <a:p>
                <a:r>
                  <a:rPr lang="en-US" smtClean="0">
                    <a:solidFill>
                      <a:schemeClr val="tx1"/>
                    </a:solidFill>
                  </a:rPr>
                  <a:t>Hoten</a:t>
                </a:r>
                <a:endParaRPr lang="en-US">
                  <a:solidFill>
                    <a:schemeClr val="tx1"/>
                  </a:solidFill>
                </a:endParaRPr>
              </a:p>
            </p:txBody>
          </p:sp>
        </p:grpSp>
        <p:grpSp>
          <p:nvGrpSpPr>
            <p:cNvPr id="32" name="Group 31"/>
            <p:cNvGrpSpPr/>
            <p:nvPr/>
          </p:nvGrpSpPr>
          <p:grpSpPr>
            <a:xfrm>
              <a:off x="6386651" y="4012227"/>
              <a:ext cx="3116425" cy="1498785"/>
              <a:chOff x="6386651" y="4012227"/>
              <a:chExt cx="3116425" cy="1498785"/>
            </a:xfrm>
          </p:grpSpPr>
          <p:grpSp>
            <p:nvGrpSpPr>
              <p:cNvPr id="33" name="Group 32"/>
              <p:cNvGrpSpPr/>
              <p:nvPr/>
            </p:nvGrpSpPr>
            <p:grpSpPr>
              <a:xfrm>
                <a:off x="6386651" y="4616324"/>
                <a:ext cx="1293774" cy="884849"/>
                <a:chOff x="4861437" y="4799266"/>
                <a:chExt cx="1293774" cy="884849"/>
              </a:xfrm>
            </p:grpSpPr>
            <p:sp>
              <p:nvSpPr>
                <p:cNvPr id="64" name="Rectangle 63"/>
                <p:cNvSpPr/>
                <p:nvPr/>
              </p:nvSpPr>
              <p:spPr>
                <a:xfrm>
                  <a:off x="4861437" y="4799266"/>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Kythuat</a:t>
                  </a:r>
                </a:p>
              </p:txBody>
            </p:sp>
            <p:sp>
              <p:nvSpPr>
                <p:cNvPr id="65" name="Rectangle 64"/>
                <p:cNvSpPr/>
                <p:nvPr/>
              </p:nvSpPr>
              <p:spPr>
                <a:xfrm>
                  <a:off x="4861437" y="5239880"/>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Bậcthợ</a:t>
                  </a:r>
                </a:p>
              </p:txBody>
            </p:sp>
          </p:grpSp>
          <p:grpSp>
            <p:nvGrpSpPr>
              <p:cNvPr id="34" name="Group 33"/>
              <p:cNvGrpSpPr/>
              <p:nvPr/>
            </p:nvGrpSpPr>
            <p:grpSpPr>
              <a:xfrm>
                <a:off x="8349553" y="4585970"/>
                <a:ext cx="1153523" cy="925042"/>
                <a:chOff x="6002150" y="4740464"/>
                <a:chExt cx="1153523" cy="925042"/>
              </a:xfrm>
            </p:grpSpPr>
            <p:sp>
              <p:nvSpPr>
                <p:cNvPr id="60" name="Rectangle 59"/>
                <p:cNvSpPr/>
                <p:nvPr/>
              </p:nvSpPr>
              <p:spPr>
                <a:xfrm>
                  <a:off x="6002150" y="4740464"/>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Kysu</a:t>
                  </a:r>
                  <a:endParaRPr lang="en-US">
                    <a:solidFill>
                      <a:schemeClr val="tx1"/>
                    </a:solidFill>
                  </a:endParaRPr>
                </a:p>
              </p:txBody>
            </p:sp>
            <p:sp>
              <p:nvSpPr>
                <p:cNvPr id="61" name="Rectangle 60"/>
                <p:cNvSpPr/>
                <p:nvPr/>
              </p:nvSpPr>
              <p:spPr>
                <a:xfrm>
                  <a:off x="6002150" y="5203110"/>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ChNganh</a:t>
                  </a:r>
                  <a:endParaRPr lang="en-US">
                    <a:solidFill>
                      <a:schemeClr val="tx1"/>
                    </a:solidFill>
                  </a:endParaRPr>
                </a:p>
              </p:txBody>
            </p:sp>
          </p:grpSp>
          <p:sp>
            <p:nvSpPr>
              <p:cNvPr id="35" name="Isosceles Triangle 34"/>
              <p:cNvSpPr/>
              <p:nvPr/>
            </p:nvSpPr>
            <p:spPr>
              <a:xfrm>
                <a:off x="8005665" y="4012227"/>
                <a:ext cx="141716" cy="181433"/>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5" idx="3"/>
              </p:cNvCxnSpPr>
              <p:nvPr/>
            </p:nvCxnSpPr>
            <p:spPr>
              <a:xfrm>
                <a:off x="8076523" y="4193660"/>
                <a:ext cx="0" cy="226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871843" y="4409385"/>
                <a:ext cx="2183183" cy="19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71843" y="4438517"/>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057691" y="4408163"/>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333861" y="5737564"/>
            <a:ext cx="11053302" cy="892552"/>
          </a:xfrm>
          <a:prstGeom prst="rect">
            <a:avLst/>
          </a:prstGeom>
          <a:noFill/>
        </p:spPr>
        <p:txBody>
          <a:bodyPr wrap="square" rtlCol="0">
            <a:spAutoFit/>
          </a:bodyPr>
          <a:lstStyle/>
          <a:p>
            <a:r>
              <a:rPr lang="en-US" sz="2600" smtClean="0"/>
              <a:t>Nhược điểm: Chỉ phù hợp cho trường hợp các lớp con là disjoint và có thể sẽ phát sinh nhiều giá trị null nếu các lớp con có nhiều thuộc tính</a:t>
            </a:r>
            <a:r>
              <a:rPr lang="en-US" altLang="en-US" sz="2600" smtClean="0"/>
              <a:t>.</a:t>
            </a:r>
            <a:endParaRPr lang="en-US" sz="2600"/>
          </a:p>
        </p:txBody>
      </p:sp>
      <p:sp>
        <p:nvSpPr>
          <p:cNvPr id="39" name="TextBox 38"/>
          <p:cNvSpPr txBox="1"/>
          <p:nvPr/>
        </p:nvSpPr>
        <p:spPr>
          <a:xfrm>
            <a:off x="6618278" y="4066118"/>
            <a:ext cx="2949162" cy="461665"/>
          </a:xfrm>
          <a:prstGeom prst="rect">
            <a:avLst/>
          </a:prstGeom>
          <a:noFill/>
        </p:spPr>
        <p:txBody>
          <a:bodyPr wrap="square" rtlCol="0">
            <a:spAutoFit/>
          </a:bodyPr>
          <a:lstStyle/>
          <a:p>
            <a:r>
              <a:rPr lang="en-US" sz="2400" smtClean="0">
                <a:solidFill>
                  <a:srgbClr val="FF0000"/>
                </a:solidFill>
                <a:latin typeface="Times New Roman" panose="02020603050405020304" pitchFamily="18" charset="0"/>
                <a:cs typeface="Times New Roman" panose="02020603050405020304" pitchFamily="18" charset="0"/>
              </a:rPr>
              <a:t>Thuộc tính phân loại</a:t>
            </a:r>
            <a:endParaRPr lang="en-US" sz="24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1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circle(in)">
                                      <p:cBhvr>
                                        <p:cTn id="12" dur="2000"/>
                                        <p:tgtEl>
                                          <p:spTgt spid="37"/>
                                        </p:tgtEl>
                                      </p:cBhvr>
                                    </p:animEffect>
                                  </p:childTnLst>
                                </p:cTn>
                              </p:par>
                              <p:par>
                                <p:cTn id="13" presetID="6" presetClass="entr" presetSubtype="16"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circle(in)">
                                      <p:cBhvr>
                                        <p:cTn id="15" dur="20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ircle(in)">
                                      <p:cBhvr>
                                        <p:cTn id="20" dur="2000"/>
                                        <p:tgtEl>
                                          <p:spTgt spid="39"/>
                                        </p:tgtEl>
                                      </p:cBhvr>
                                    </p:animEffect>
                                  </p:childTnLst>
                                </p:cTn>
                              </p:par>
                              <p:par>
                                <p:cTn id="21" presetID="6" presetClass="entr" presetSubtype="16"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circle(in)">
                                      <p:cBhvr>
                                        <p:cTn id="23" dur="20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4"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2037488" y="2477485"/>
            <a:ext cx="8117024" cy="92333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5400" b="1" smtClean="0">
                <a:solidFill>
                  <a:schemeClr val="bg2"/>
                </a:solidFill>
                <a:latin typeface="+mj-lt"/>
              </a:rPr>
              <a:t>Hết phần 3 chương 5</a:t>
            </a:r>
            <a:endParaRPr lang="id-ID" sz="54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smtClean="0">
                <a:solidFill>
                  <a:schemeClr val="bg1"/>
                </a:solidFill>
              </a:rPr>
              <a:t>sonnt</a:t>
            </a:r>
            <a:r>
              <a:rPr lang="id-ID" sz="1400" smtClean="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a:t>
            </a:r>
            <a:r>
              <a:rPr lang="id-ID" sz="1400" smtClean="0">
                <a:solidFill>
                  <a:schemeClr val="bg1"/>
                </a:solidFill>
              </a:rPr>
              <a:t>849</a:t>
            </a:r>
            <a:r>
              <a:rPr lang="en-US" sz="1400" smtClean="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18</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95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19</a:t>
            </a:fld>
            <a:endParaRPr lang="en-US"/>
          </a:p>
        </p:txBody>
      </p:sp>
      <p:sp>
        <p:nvSpPr>
          <p:cNvPr id="8" name="Rectangle 2"/>
          <p:cNvSpPr txBox="1">
            <a:spLocks noChangeArrowheads="1"/>
          </p:cNvSpPr>
          <p:nvPr/>
        </p:nvSpPr>
        <p:spPr>
          <a:xfrm>
            <a:off x="1768150" y="805748"/>
            <a:ext cx="8504853" cy="1294265"/>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r>
              <a:rPr lang="en-US" altLang="en-US" smtClean="0">
                <a:effectLst>
                  <a:outerShdw blurRad="38100" dist="38100" dir="2700000" algn="tl">
                    <a:srgbClr val="C0C0C0"/>
                  </a:outerShdw>
                </a:effectLst>
              </a:rPr>
              <a:t/>
            </a:r>
            <a:br>
              <a:rPr lang="en-US" altLang="en-US" smtClean="0">
                <a:effectLst>
                  <a:outerShdw blurRad="38100" dist="38100" dir="2700000" algn="tl">
                    <a:srgbClr val="C0C0C0"/>
                  </a:outerShdw>
                </a:effectLst>
              </a:rPr>
            </a:br>
            <a:r>
              <a:rPr lang="en-US" alt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5: </a:t>
            </a:r>
            <a:r>
              <a:rPr lang="en-US" altLang="en-US" sz="6000" smtClean="0">
                <a:latin typeface="Times New Roman" panose="02020603050405020304" pitchFamily="18" charset="0"/>
                <a:cs typeface="Times New Roman" panose="02020603050405020304" pitchFamily="18" charset="0"/>
              </a:rPr>
              <a:t>Thiết kế CSDL </a:t>
            </a:r>
          </a:p>
        </p:txBody>
      </p:sp>
      <p:sp>
        <p:nvSpPr>
          <p:cNvPr id="3" name="Rectangle 2"/>
          <p:cNvSpPr/>
          <p:nvPr/>
        </p:nvSpPr>
        <p:spPr>
          <a:xfrm>
            <a:off x="2862108" y="3001738"/>
            <a:ext cx="7728137" cy="646331"/>
          </a:xfrm>
          <a:prstGeom prst="rect">
            <a:avLst/>
          </a:prstGeom>
        </p:spPr>
        <p:txBody>
          <a:bodyPr wrap="square">
            <a:spAutoFit/>
          </a:bodyPr>
          <a:lstStyle/>
          <a:p>
            <a:pPr>
              <a:defRPr/>
            </a:pP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Phần </a:t>
            </a:r>
            <a:r>
              <a:rPr lang="en-US" altLang="en-US" sz="3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4- Thiết kế CSDL (tiếp theo)</a:t>
            </a:r>
            <a:endParaRPr lang="en-US" alt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02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1768150" y="805748"/>
            <a:ext cx="8504853" cy="1294265"/>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r>
              <a:rPr lang="en-US" altLang="en-US" smtClean="0">
                <a:effectLst>
                  <a:outerShdw blurRad="38100" dist="38100" dir="2700000" algn="tl">
                    <a:srgbClr val="C0C0C0"/>
                  </a:outerShdw>
                </a:effectLst>
              </a:rPr>
              <a:t/>
            </a:r>
            <a:br>
              <a:rPr lang="en-US" altLang="en-US" smtClean="0">
                <a:effectLst>
                  <a:outerShdw blurRad="38100" dist="38100" dir="2700000" algn="tl">
                    <a:srgbClr val="C0C0C0"/>
                  </a:outerShdw>
                </a:effectLst>
              </a:rPr>
            </a:br>
            <a:r>
              <a:rPr lang="en-US" alt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5: </a:t>
            </a:r>
            <a:r>
              <a:rPr lang="en-US" altLang="en-US" sz="6000" smtClean="0">
                <a:latin typeface="Times New Roman" panose="02020603050405020304" pitchFamily="18" charset="0"/>
                <a:cs typeface="Times New Roman" panose="02020603050405020304" pitchFamily="18" charset="0"/>
              </a:rPr>
              <a:t>Thiết kế CSDL </a:t>
            </a:r>
          </a:p>
        </p:txBody>
      </p:sp>
      <p:sp>
        <p:nvSpPr>
          <p:cNvPr id="3" name="Rectangle 2"/>
          <p:cNvSpPr/>
          <p:nvPr/>
        </p:nvSpPr>
        <p:spPr>
          <a:xfrm>
            <a:off x="2862108" y="3001738"/>
            <a:ext cx="7728137" cy="646331"/>
          </a:xfrm>
          <a:prstGeom prst="rect">
            <a:avLst/>
          </a:prstGeom>
        </p:spPr>
        <p:txBody>
          <a:bodyPr wrap="square">
            <a:spAutoFit/>
          </a:bodyPr>
          <a:lstStyle/>
          <a:p>
            <a:pPr>
              <a:defRPr/>
            </a:pP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Phần </a:t>
            </a:r>
            <a:r>
              <a:rPr lang="en-US" altLang="en-US" sz="3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3- Thiết kế CSDL</a:t>
            </a:r>
            <a:endParaRPr lang="en-US" alt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2037488" y="2477485"/>
            <a:ext cx="8117024" cy="92333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5400" b="1" smtClean="0">
                <a:solidFill>
                  <a:schemeClr val="bg2"/>
                </a:solidFill>
                <a:latin typeface="+mj-lt"/>
              </a:rPr>
              <a:t>Hết phần 4 chương 5</a:t>
            </a:r>
            <a:endParaRPr lang="id-ID" sz="54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smtClean="0">
                <a:solidFill>
                  <a:schemeClr val="bg1"/>
                </a:solidFill>
              </a:rPr>
              <a:t>sonnt</a:t>
            </a:r>
            <a:r>
              <a:rPr lang="id-ID" sz="1400" smtClean="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a:t>
            </a:r>
            <a:r>
              <a:rPr lang="id-ID" sz="1400" smtClean="0">
                <a:solidFill>
                  <a:schemeClr val="bg1"/>
                </a:solidFill>
              </a:rPr>
              <a:t>849</a:t>
            </a:r>
            <a:r>
              <a:rPr lang="en-US" sz="1400" smtClean="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54902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614363" y="307456"/>
            <a:ext cx="7886700" cy="544513"/>
          </a:xfrm>
        </p:spPr>
        <p:txBody>
          <a:bodyPr>
            <a:normAutofit fontScale="90000"/>
          </a:bodyPr>
          <a:lstStyle/>
          <a:p>
            <a:pPr eaLnBrk="1" hangingPunct="1"/>
            <a:r>
              <a:rPr lang="en-US" altLang="en-US" smtClean="0">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382555" y="954916"/>
            <a:ext cx="10356979" cy="4587468"/>
          </a:xfrm>
          <a:prstGeom prst="rect">
            <a:avLst/>
          </a:prstGeom>
        </p:spPr>
        <p:txBody>
          <a:bodyPr>
            <a:noAutofit/>
          </a:bodyPr>
          <a:lstStyle/>
          <a:p>
            <a:pPr marL="0" lvl="1" indent="0">
              <a:lnSpc>
                <a:spcPct val="110000"/>
              </a:lnSpc>
              <a:spcBef>
                <a:spcPts val="750"/>
              </a:spcBef>
              <a:buNone/>
              <a:defRPr/>
            </a:pPr>
            <a:r>
              <a:rPr lang="en-US" altLang="en-US" sz="3600" smtClean="0"/>
              <a:t>1- Thiết kế CSDL mức ý niệm</a:t>
            </a:r>
          </a:p>
          <a:p>
            <a:pPr marL="0" lvl="1" indent="0">
              <a:lnSpc>
                <a:spcPct val="110000"/>
              </a:lnSpc>
              <a:spcBef>
                <a:spcPts val="750"/>
              </a:spcBef>
              <a:buNone/>
              <a:defRPr/>
            </a:pPr>
            <a:r>
              <a:rPr lang="en-US" altLang="en-US" sz="3600" smtClean="0"/>
              <a:t>2. </a:t>
            </a:r>
            <a:r>
              <a:rPr lang="en-US" altLang="en-US" sz="3600"/>
              <a:t>Thiết kế CSDL mức logic: Ánh xạ ERD sang lược đồ </a:t>
            </a:r>
            <a:r>
              <a:rPr lang="en-US" altLang="en-US" sz="3600" smtClean="0"/>
              <a:t>CSDL </a:t>
            </a:r>
            <a:r>
              <a:rPr lang="en-US" altLang="en-US" sz="3600"/>
              <a:t>quan hệ</a:t>
            </a:r>
          </a:p>
          <a:p>
            <a:pPr marL="0" lvl="1" indent="0">
              <a:lnSpc>
                <a:spcPct val="110000"/>
              </a:lnSpc>
              <a:spcBef>
                <a:spcPts val="750"/>
              </a:spcBef>
              <a:buNone/>
              <a:defRPr/>
            </a:pPr>
            <a:endParaRPr lang="en-US" altLang="en-US" sz="2800" smtClean="0"/>
          </a:p>
          <a:p>
            <a:pPr marL="0" lvl="1" indent="0">
              <a:lnSpc>
                <a:spcPct val="110000"/>
              </a:lnSpc>
              <a:spcBef>
                <a:spcPts val="750"/>
              </a:spcBef>
              <a:buNone/>
              <a:defRPr/>
            </a:pPr>
            <a:endParaRPr lang="en-US" altLang="en-US" sz="2800" smtClean="0"/>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sz="3200" b="1" smtClean="0"/>
              <a:t>1. Thiết kế CSDL mức ý niệm: </a:t>
            </a:r>
          </a:p>
          <a:p>
            <a:pPr eaLnBrk="1" hangingPunct="1">
              <a:lnSpc>
                <a:spcPct val="100000"/>
              </a:lnSpc>
              <a:buFont typeface="Wingdings" panose="05000000000000000000" pitchFamily="2" charset="2"/>
              <a:buChar char="§"/>
              <a:defRPr/>
            </a:pPr>
            <a:r>
              <a:rPr lang="en-US" altLang="en-US" sz="3200" smtClean="0"/>
              <a:t>Phân tích các yêu cầu về dữ liệu để xác định các tập thực thể, các thuộc tính, các mối quan hệ và các ràng buộc.</a:t>
            </a:r>
          </a:p>
          <a:p>
            <a:pPr eaLnBrk="1" hangingPunct="1">
              <a:lnSpc>
                <a:spcPct val="100000"/>
              </a:lnSpc>
              <a:buFont typeface="Wingdings" panose="05000000000000000000" pitchFamily="2" charset="2"/>
              <a:buChar char="§"/>
              <a:defRPr/>
            </a:pPr>
            <a:r>
              <a:rPr lang="en-US" altLang="en-US" sz="3200" smtClean="0"/>
              <a:t>Vẽ ERD</a:t>
            </a:r>
            <a:endParaRPr lang="en-US" altLang="en-US" sz="3200"/>
          </a:p>
          <a:p>
            <a:pPr eaLnBrk="1" hangingPunct="1">
              <a:lnSpc>
                <a:spcPct val="100000"/>
              </a:lnSpc>
              <a:buFont typeface="Wingdings" panose="05000000000000000000" pitchFamily="2" charset="2"/>
              <a:buChar char="§"/>
              <a:defRPr/>
            </a:pPr>
            <a:r>
              <a:rPr lang="en-US" altLang="en-US" sz="3200" smtClean="0"/>
              <a:t>Kiểm tra lại sơ đồ để loại bỏ các dư thừa (nếu có)</a:t>
            </a:r>
          </a:p>
        </p:txBody>
      </p:sp>
    </p:spTree>
    <p:extLst>
      <p:ext uri="{BB962C8B-B14F-4D97-AF65-F5344CB8AC3E}">
        <p14:creationId xmlns:p14="http://schemas.microsoft.com/office/powerpoint/2010/main" val="235394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1. Thiết kế CSDL mức ý niệm (tt.): </a:t>
            </a:r>
          </a:p>
          <a:p>
            <a:pPr marL="228600" lvl="1">
              <a:lnSpc>
                <a:spcPct val="100000"/>
              </a:lnSpc>
              <a:spcBef>
                <a:spcPts val="1000"/>
              </a:spcBef>
              <a:buFont typeface="Wingdings" panose="05000000000000000000" pitchFamily="2" charset="2"/>
              <a:buChar char="§"/>
              <a:defRPr/>
            </a:pPr>
            <a:r>
              <a:rPr lang="en-US" altLang="en-US" sz="2600" smtClean="0"/>
              <a:t>Ví dụ cho yêu cầu về data như sau: Công ty tổ chức thành nhiều </a:t>
            </a:r>
            <a:r>
              <a:rPr lang="en-US" altLang="en-US" sz="2600" smtClean="0">
                <a:solidFill>
                  <a:srgbClr val="FF0000"/>
                </a:solidFill>
              </a:rPr>
              <a:t>phòng ban</a:t>
            </a:r>
            <a:r>
              <a:rPr lang="en-US" altLang="en-US" sz="2600" smtClean="0"/>
              <a:t>. </a:t>
            </a:r>
            <a:r>
              <a:rPr lang="en-US" altLang="en-US"/>
              <a:t>Mỗi phòng ban có </a:t>
            </a:r>
            <a:r>
              <a:rPr lang="en-US" altLang="en-US">
                <a:solidFill>
                  <a:srgbClr val="00B050"/>
                </a:solidFill>
              </a:rPr>
              <a:t>tên</a:t>
            </a:r>
            <a:r>
              <a:rPr lang="en-US" altLang="en-US"/>
              <a:t>, </a:t>
            </a:r>
            <a:r>
              <a:rPr lang="en-US" altLang="en-US" smtClean="0"/>
              <a:t>một </a:t>
            </a:r>
            <a:r>
              <a:rPr lang="en-US" altLang="en-US">
                <a:solidFill>
                  <a:srgbClr val="00B050"/>
                </a:solidFill>
              </a:rPr>
              <a:t>số hiệu duy nhất</a:t>
            </a:r>
            <a:r>
              <a:rPr lang="en-US" altLang="en-US" smtClean="0"/>
              <a:t> và </a:t>
            </a:r>
            <a:r>
              <a:rPr lang="en-US" altLang="en-US">
                <a:solidFill>
                  <a:srgbClr val="00B050"/>
                </a:solidFill>
              </a:rPr>
              <a:t>một nhân viên quản lý phòng đó</a:t>
            </a:r>
            <a:r>
              <a:rPr lang="en-US" altLang="en-US"/>
              <a:t>. Chúng ta </a:t>
            </a:r>
            <a:r>
              <a:rPr lang="en-US" altLang="en-US" smtClean="0"/>
              <a:t>cần lưu </a:t>
            </a:r>
            <a:r>
              <a:rPr lang="en-US" altLang="en-US"/>
              <a:t>trữ </a:t>
            </a:r>
            <a:r>
              <a:rPr lang="en-US" altLang="en-US">
                <a:solidFill>
                  <a:srgbClr val="00B050"/>
                </a:solidFill>
              </a:rPr>
              <a:t>ngày bắt đầu </a:t>
            </a:r>
            <a:r>
              <a:rPr lang="en-US" altLang="en-US" smtClean="0"/>
              <a:t>làm </a:t>
            </a:r>
            <a:r>
              <a:rPr lang="en-US" altLang="en-US"/>
              <a:t>trưởng </a:t>
            </a:r>
            <a:r>
              <a:rPr lang="en-US" altLang="en-US" smtClean="0"/>
              <a:t>phòng của người quản lý. Một phòng ban có thể bao gồm </a:t>
            </a:r>
            <a:r>
              <a:rPr lang="en-US" altLang="en-US">
                <a:solidFill>
                  <a:srgbClr val="00B050"/>
                </a:solidFill>
              </a:rPr>
              <a:t>nhiều</a:t>
            </a:r>
            <a:r>
              <a:rPr lang="en-US" altLang="en-US" smtClean="0"/>
              <a:t> </a:t>
            </a:r>
            <a:r>
              <a:rPr lang="en-US" altLang="en-US">
                <a:solidFill>
                  <a:srgbClr val="00B050"/>
                </a:solidFill>
              </a:rPr>
              <a:t>phòng</a:t>
            </a:r>
            <a:r>
              <a:rPr lang="en-US" altLang="en-US" smtClean="0"/>
              <a:t> </a:t>
            </a:r>
            <a:r>
              <a:rPr lang="en-US" altLang="en-US">
                <a:solidFill>
                  <a:srgbClr val="00B050"/>
                </a:solidFill>
              </a:rPr>
              <a:t>ở các vị trí khác nhau</a:t>
            </a:r>
            <a:r>
              <a:rPr lang="en-US" altLang="en-US" smtClean="0"/>
              <a:t>. </a:t>
            </a:r>
            <a:r>
              <a:rPr lang="en-US" altLang="en-US"/>
              <a:t>Mỗi phòng </a:t>
            </a:r>
            <a:r>
              <a:rPr lang="en-US" altLang="en-US">
                <a:solidFill>
                  <a:schemeClr val="accent5">
                    <a:lumMod val="60000"/>
                    <a:lumOff val="40000"/>
                  </a:schemeClr>
                </a:solidFill>
              </a:rPr>
              <a:t>quản lý </a:t>
            </a:r>
            <a:r>
              <a:rPr lang="en-US" altLang="en-US"/>
              <a:t>một số </a:t>
            </a:r>
            <a:r>
              <a:rPr lang="en-US" altLang="en-US">
                <a:solidFill>
                  <a:schemeClr val="accent3"/>
                </a:solidFill>
              </a:rPr>
              <a:t>dự </a:t>
            </a:r>
            <a:r>
              <a:rPr lang="en-US" altLang="en-US" smtClean="0">
                <a:solidFill>
                  <a:schemeClr val="accent3"/>
                </a:solidFill>
              </a:rPr>
              <a:t>án</a:t>
            </a:r>
            <a:r>
              <a:rPr lang="en-US" altLang="en-US" smtClean="0"/>
              <a:t>. </a:t>
            </a:r>
            <a:r>
              <a:rPr lang="en-US" altLang="en-US"/>
              <a:t>Mỗi dự án có </a:t>
            </a:r>
            <a:r>
              <a:rPr lang="en-US" altLang="en-US">
                <a:solidFill>
                  <a:srgbClr val="00B050"/>
                </a:solidFill>
              </a:rPr>
              <a:t>tên</a:t>
            </a:r>
            <a:r>
              <a:rPr lang="en-US" altLang="en-US"/>
              <a:t>, </a:t>
            </a:r>
            <a:r>
              <a:rPr lang="en-US" altLang="en-US">
                <a:solidFill>
                  <a:srgbClr val="00B050"/>
                </a:solidFill>
              </a:rPr>
              <a:t>số hiệu duy nhất </a:t>
            </a:r>
            <a:r>
              <a:rPr lang="en-US" altLang="en-US"/>
              <a:t>và </a:t>
            </a:r>
            <a:r>
              <a:rPr lang="en-US" altLang="en-US">
                <a:solidFill>
                  <a:srgbClr val="00B050"/>
                </a:solidFill>
              </a:rPr>
              <a:t>nằm</a:t>
            </a:r>
            <a:r>
              <a:rPr lang="en-US" altLang="en-US" smtClean="0"/>
              <a:t> </a:t>
            </a:r>
            <a:r>
              <a:rPr lang="en-US" altLang="en-US" smtClean="0">
                <a:solidFill>
                  <a:srgbClr val="00B050"/>
                </a:solidFill>
              </a:rPr>
              <a:t>ở </a:t>
            </a:r>
            <a:r>
              <a:rPr lang="en-US" altLang="en-US">
                <a:solidFill>
                  <a:srgbClr val="00B050"/>
                </a:solidFill>
              </a:rPr>
              <a:t>một vị trí</a:t>
            </a:r>
            <a:r>
              <a:rPr lang="en-US" altLang="en-US" smtClean="0"/>
              <a:t>.</a:t>
            </a:r>
          </a:p>
          <a:p>
            <a:pPr marL="0" lvl="1" indent="0">
              <a:lnSpc>
                <a:spcPct val="100000"/>
              </a:lnSpc>
              <a:spcBef>
                <a:spcPts val="1000"/>
              </a:spcBef>
              <a:buNone/>
              <a:defRPr/>
            </a:pPr>
            <a:r>
              <a:rPr lang="en-US" altLang="en-US"/>
              <a:t> </a:t>
            </a:r>
            <a:r>
              <a:rPr lang="en-US" altLang="en-US" smtClean="0"/>
              <a:t>  Với mỗi </a:t>
            </a:r>
            <a:r>
              <a:rPr lang="en-US" altLang="en-US" smtClean="0">
                <a:solidFill>
                  <a:schemeClr val="accent3"/>
                </a:solidFill>
              </a:rPr>
              <a:t>NV</a:t>
            </a:r>
            <a:r>
              <a:rPr lang="en-US" altLang="en-US" smtClean="0"/>
              <a:t>, công ty cần lưu trữ </a:t>
            </a:r>
            <a:r>
              <a:rPr lang="en-US" altLang="en-US">
                <a:solidFill>
                  <a:srgbClr val="00B050"/>
                </a:solidFill>
              </a:rPr>
              <a:t>Mã số NV</a:t>
            </a:r>
            <a:r>
              <a:rPr lang="en-US" altLang="en-US" smtClean="0"/>
              <a:t>, </a:t>
            </a:r>
            <a:r>
              <a:rPr lang="en-US" altLang="en-US">
                <a:solidFill>
                  <a:srgbClr val="00B050"/>
                </a:solidFill>
              </a:rPr>
              <a:t>họ tên</a:t>
            </a:r>
            <a:r>
              <a:rPr lang="en-US" altLang="en-US" smtClean="0"/>
              <a:t>, </a:t>
            </a:r>
            <a:r>
              <a:rPr lang="en-US" altLang="en-US">
                <a:solidFill>
                  <a:srgbClr val="00B050"/>
                </a:solidFill>
              </a:rPr>
              <a:t>ngày sinh</a:t>
            </a:r>
            <a:r>
              <a:rPr lang="en-US" altLang="en-US" smtClean="0"/>
              <a:t>, </a:t>
            </a:r>
            <a:r>
              <a:rPr lang="en-US" altLang="en-US">
                <a:solidFill>
                  <a:srgbClr val="00B050"/>
                </a:solidFill>
              </a:rPr>
              <a:t>địa chỉ</a:t>
            </a:r>
            <a:r>
              <a:rPr lang="en-US" altLang="en-US" smtClean="0"/>
              <a:t>, </a:t>
            </a:r>
            <a:r>
              <a:rPr lang="en-US" altLang="en-US">
                <a:solidFill>
                  <a:srgbClr val="00B050"/>
                </a:solidFill>
              </a:rPr>
              <a:t>lương</a:t>
            </a:r>
            <a:r>
              <a:rPr lang="en-US" altLang="en-US" smtClean="0"/>
              <a:t>. Mỗi </a:t>
            </a:r>
            <a:r>
              <a:rPr lang="en-US" altLang="en-US" smtClean="0"/>
              <a:t>nhân </a:t>
            </a:r>
            <a:r>
              <a:rPr lang="en-US" altLang="en-US" smtClean="0"/>
              <a:t>viên </a:t>
            </a:r>
            <a:r>
              <a:rPr lang="en-US" altLang="en-US" smtClean="0">
                <a:solidFill>
                  <a:schemeClr val="accent5">
                    <a:lumMod val="60000"/>
                    <a:lumOff val="40000"/>
                  </a:schemeClr>
                </a:solidFill>
              </a:rPr>
              <a:t>chỉ thuộc 1 </a:t>
            </a:r>
            <a:r>
              <a:rPr lang="en-US" altLang="en-US" smtClean="0"/>
              <a:t>phòng ban nhưng có thể được </a:t>
            </a:r>
            <a:r>
              <a:rPr lang="en-US" altLang="en-US">
                <a:solidFill>
                  <a:schemeClr val="accent5">
                    <a:lumMod val="60000"/>
                    <a:lumOff val="40000"/>
                  </a:schemeClr>
                </a:solidFill>
              </a:rPr>
              <a:t>phân công tham gia nhiều dự án</a:t>
            </a:r>
            <a:r>
              <a:rPr lang="en-US" altLang="en-US" smtClean="0"/>
              <a:t>.</a:t>
            </a:r>
            <a:endParaRPr lang="en-US" altLang="en-US"/>
          </a:p>
          <a:p>
            <a:pPr marL="0" indent="0" eaLnBrk="1" hangingPunct="1">
              <a:lnSpc>
                <a:spcPct val="100000"/>
              </a:lnSpc>
              <a:buNone/>
              <a:defRPr/>
            </a:pPr>
            <a:r>
              <a:rPr lang="en-US" altLang="en-US" sz="2600" smtClean="0"/>
              <a:t> </a:t>
            </a:r>
          </a:p>
        </p:txBody>
      </p:sp>
      <p:sp>
        <p:nvSpPr>
          <p:cNvPr id="8" name="Rectangle 7"/>
          <p:cNvSpPr/>
          <p:nvPr/>
        </p:nvSpPr>
        <p:spPr>
          <a:xfrm>
            <a:off x="5355774" y="5764984"/>
            <a:ext cx="961053"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DuAn</a:t>
            </a:r>
            <a:endParaRPr lang="en-US">
              <a:solidFill>
                <a:schemeClr val="tx2"/>
              </a:solidFill>
            </a:endParaRPr>
          </a:p>
        </p:txBody>
      </p:sp>
      <p:sp>
        <p:nvSpPr>
          <p:cNvPr id="2" name="Rectangle 1"/>
          <p:cNvSpPr/>
          <p:nvPr/>
        </p:nvSpPr>
        <p:spPr>
          <a:xfrm>
            <a:off x="3100134" y="4400079"/>
            <a:ext cx="961053"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NV</a:t>
            </a:r>
            <a:endParaRPr lang="en-US">
              <a:solidFill>
                <a:schemeClr val="tx2"/>
              </a:solidFill>
            </a:endParaRPr>
          </a:p>
        </p:txBody>
      </p:sp>
      <p:grpSp>
        <p:nvGrpSpPr>
          <p:cNvPr id="43" name="Group 42"/>
          <p:cNvGrpSpPr/>
          <p:nvPr/>
        </p:nvGrpSpPr>
        <p:grpSpPr>
          <a:xfrm>
            <a:off x="1299412" y="3626423"/>
            <a:ext cx="3560027" cy="1693300"/>
            <a:chOff x="1146645" y="3626496"/>
            <a:chExt cx="3560027" cy="1693300"/>
          </a:xfrm>
        </p:grpSpPr>
        <p:sp>
          <p:nvSpPr>
            <p:cNvPr id="3" name="Oval 2"/>
            <p:cNvSpPr/>
            <p:nvPr/>
          </p:nvSpPr>
          <p:spPr>
            <a:xfrm>
              <a:off x="1174638" y="434488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Hoten</a:t>
              </a:r>
              <a:endParaRPr lang="en-US">
                <a:solidFill>
                  <a:schemeClr val="tx2"/>
                </a:solidFill>
              </a:endParaRPr>
            </a:p>
          </p:txBody>
        </p:sp>
        <p:sp>
          <p:nvSpPr>
            <p:cNvPr id="9" name="Oval 8"/>
            <p:cNvSpPr/>
            <p:nvPr/>
          </p:nvSpPr>
          <p:spPr>
            <a:xfrm>
              <a:off x="1146645" y="3834882"/>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smtClean="0">
                  <a:solidFill>
                    <a:schemeClr val="tx2"/>
                  </a:solidFill>
                </a:rPr>
                <a:t>MaNV</a:t>
              </a:r>
              <a:endParaRPr lang="en-US" u="sng">
                <a:solidFill>
                  <a:schemeClr val="tx2"/>
                </a:solidFill>
              </a:endParaRPr>
            </a:p>
          </p:txBody>
        </p:sp>
        <p:sp>
          <p:nvSpPr>
            <p:cNvPr id="10" name="Oval 9"/>
            <p:cNvSpPr/>
            <p:nvPr/>
          </p:nvSpPr>
          <p:spPr>
            <a:xfrm>
              <a:off x="1174638" y="4857931"/>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Ngsinh</a:t>
              </a:r>
              <a:endParaRPr lang="en-US">
                <a:solidFill>
                  <a:schemeClr val="tx2"/>
                </a:solidFill>
              </a:endParaRPr>
            </a:p>
          </p:txBody>
        </p:sp>
        <p:sp>
          <p:nvSpPr>
            <p:cNvPr id="11" name="Oval 10"/>
            <p:cNvSpPr/>
            <p:nvPr/>
          </p:nvSpPr>
          <p:spPr>
            <a:xfrm>
              <a:off x="2303641" y="3626496"/>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Đchi</a:t>
              </a:r>
              <a:endParaRPr lang="en-US">
                <a:solidFill>
                  <a:schemeClr val="tx2"/>
                </a:solidFill>
              </a:endParaRPr>
            </a:p>
          </p:txBody>
        </p:sp>
        <p:sp>
          <p:nvSpPr>
            <p:cNvPr id="12" name="Oval 11"/>
            <p:cNvSpPr/>
            <p:nvPr/>
          </p:nvSpPr>
          <p:spPr>
            <a:xfrm>
              <a:off x="3549676" y="366968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Luong</a:t>
              </a:r>
              <a:endParaRPr lang="en-US">
                <a:solidFill>
                  <a:schemeClr val="tx2"/>
                </a:solidFill>
              </a:endParaRPr>
            </a:p>
          </p:txBody>
        </p:sp>
        <p:cxnSp>
          <p:nvCxnSpPr>
            <p:cNvPr id="13" name="Straight Connector 12"/>
            <p:cNvCxnSpPr>
              <a:stCxn id="11" idx="4"/>
            </p:cNvCxnSpPr>
            <p:nvPr/>
          </p:nvCxnSpPr>
          <p:spPr>
            <a:xfrm>
              <a:off x="2882139" y="4088361"/>
              <a:ext cx="280939" cy="316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51814" y="4173362"/>
              <a:ext cx="690975" cy="253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2" idx="1"/>
            </p:cNvCxnSpPr>
            <p:nvPr/>
          </p:nvCxnSpPr>
          <p:spPr>
            <a:xfrm>
              <a:off x="2331633" y="4579587"/>
              <a:ext cx="611156" cy="441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337611" y="4776496"/>
              <a:ext cx="605178" cy="290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496865" y="4101218"/>
              <a:ext cx="330947" cy="3114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7549906" y="4380695"/>
            <a:ext cx="961053"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PB</a:t>
            </a:r>
            <a:endParaRPr lang="en-US">
              <a:solidFill>
                <a:schemeClr val="tx2"/>
              </a:solidFill>
            </a:endParaRPr>
          </a:p>
        </p:txBody>
      </p:sp>
      <p:grpSp>
        <p:nvGrpSpPr>
          <p:cNvPr id="69" name="Group 68"/>
          <p:cNvGrpSpPr/>
          <p:nvPr/>
        </p:nvGrpSpPr>
        <p:grpSpPr>
          <a:xfrm>
            <a:off x="7328668" y="3668005"/>
            <a:ext cx="2552799" cy="1954304"/>
            <a:chOff x="7328668" y="3668005"/>
            <a:chExt cx="2552799" cy="1954304"/>
          </a:xfrm>
        </p:grpSpPr>
        <p:sp>
          <p:nvSpPr>
            <p:cNvPr id="22" name="Oval 21"/>
            <p:cNvSpPr/>
            <p:nvPr/>
          </p:nvSpPr>
          <p:spPr>
            <a:xfrm>
              <a:off x="8519269" y="3668006"/>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smtClean="0">
                  <a:solidFill>
                    <a:schemeClr val="tx2"/>
                  </a:solidFill>
                </a:rPr>
                <a:t>MaPB</a:t>
              </a:r>
              <a:endParaRPr lang="en-US" u="sng">
                <a:solidFill>
                  <a:schemeClr val="tx2"/>
                </a:solidFill>
              </a:endParaRPr>
            </a:p>
          </p:txBody>
        </p:sp>
        <p:sp>
          <p:nvSpPr>
            <p:cNvPr id="23" name="Oval 22"/>
            <p:cNvSpPr/>
            <p:nvPr/>
          </p:nvSpPr>
          <p:spPr>
            <a:xfrm>
              <a:off x="8659228" y="4149762"/>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TenPB</a:t>
              </a:r>
              <a:endParaRPr lang="en-US">
                <a:solidFill>
                  <a:schemeClr val="tx2"/>
                </a:solidFill>
              </a:endParaRPr>
            </a:p>
          </p:txBody>
        </p:sp>
        <p:sp>
          <p:nvSpPr>
            <p:cNvPr id="24" name="Oval 23"/>
            <p:cNvSpPr/>
            <p:nvPr/>
          </p:nvSpPr>
          <p:spPr>
            <a:xfrm>
              <a:off x="8724471" y="516044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Ngaybđ</a:t>
              </a:r>
              <a:endParaRPr lang="en-US">
                <a:solidFill>
                  <a:schemeClr val="tx2"/>
                </a:solidFill>
              </a:endParaRPr>
            </a:p>
          </p:txBody>
        </p:sp>
        <p:sp>
          <p:nvSpPr>
            <p:cNvPr id="25" name="Oval 24"/>
            <p:cNvSpPr/>
            <p:nvPr/>
          </p:nvSpPr>
          <p:spPr>
            <a:xfrm>
              <a:off x="7328668" y="3668005"/>
              <a:ext cx="1156996" cy="461865"/>
            </a:xfrm>
            <a:prstGeom prst="ellipse">
              <a:avLst/>
            </a:prstGeom>
            <a:no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Vitri</a:t>
              </a:r>
              <a:endParaRPr lang="en-US">
                <a:solidFill>
                  <a:schemeClr val="tx2"/>
                </a:solidFill>
              </a:endParaRPr>
            </a:p>
          </p:txBody>
        </p:sp>
        <p:sp>
          <p:nvSpPr>
            <p:cNvPr id="26" name="Oval 25"/>
            <p:cNvSpPr/>
            <p:nvPr/>
          </p:nvSpPr>
          <p:spPr>
            <a:xfrm>
              <a:off x="8691814" y="4665545"/>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Trphg</a:t>
              </a:r>
              <a:endParaRPr lang="en-US">
                <a:solidFill>
                  <a:schemeClr val="tx2"/>
                </a:solidFill>
              </a:endParaRPr>
            </a:p>
          </p:txBody>
        </p:sp>
        <p:cxnSp>
          <p:nvCxnSpPr>
            <p:cNvPr id="27" name="Straight Connector 26"/>
            <p:cNvCxnSpPr>
              <a:endCxn id="5" idx="0"/>
            </p:cNvCxnSpPr>
            <p:nvPr/>
          </p:nvCxnSpPr>
          <p:spPr>
            <a:xfrm>
              <a:off x="7928962" y="4129870"/>
              <a:ext cx="101471" cy="250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207313" y="4024349"/>
              <a:ext cx="415687" cy="3563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2"/>
            </p:cNvCxnSpPr>
            <p:nvPr/>
          </p:nvCxnSpPr>
          <p:spPr>
            <a:xfrm flipH="1">
              <a:off x="8515061" y="4380695"/>
              <a:ext cx="144167" cy="92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1"/>
            </p:cNvCxnSpPr>
            <p:nvPr/>
          </p:nvCxnSpPr>
          <p:spPr>
            <a:xfrm flipH="1" flipV="1">
              <a:off x="8514514" y="4729142"/>
              <a:ext cx="346738" cy="4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4" idx="1"/>
            </p:cNvCxnSpPr>
            <p:nvPr/>
          </p:nvCxnSpPr>
          <p:spPr>
            <a:xfrm flipH="1" flipV="1">
              <a:off x="8415156" y="4822574"/>
              <a:ext cx="478753" cy="405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Diamond 40"/>
          <p:cNvSpPr/>
          <p:nvPr/>
        </p:nvSpPr>
        <p:spPr>
          <a:xfrm>
            <a:off x="5099155" y="4315827"/>
            <a:ext cx="1386399" cy="58463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2"/>
                </a:solidFill>
              </a:rPr>
              <a:t>Thuộc</a:t>
            </a:r>
            <a:endParaRPr lang="en-US">
              <a:solidFill>
                <a:schemeClr val="tx2"/>
              </a:solidFill>
            </a:endParaRPr>
          </a:p>
        </p:txBody>
      </p:sp>
      <p:cxnSp>
        <p:nvCxnSpPr>
          <p:cNvPr id="46" name="Straight Connector 45"/>
          <p:cNvCxnSpPr>
            <a:stCxn id="41" idx="1"/>
            <a:endCxn id="2" idx="3"/>
          </p:cNvCxnSpPr>
          <p:nvPr/>
        </p:nvCxnSpPr>
        <p:spPr>
          <a:xfrm flipH="1">
            <a:off x="4061187" y="4608146"/>
            <a:ext cx="1037968" cy="11202"/>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6507836" y="4608146"/>
            <a:ext cx="1037968" cy="11202"/>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6279706" y="4822574"/>
            <a:ext cx="1801183" cy="942410"/>
            <a:chOff x="6279706" y="4822574"/>
            <a:chExt cx="1801183" cy="942410"/>
          </a:xfrm>
        </p:grpSpPr>
        <p:sp>
          <p:nvSpPr>
            <p:cNvPr id="49" name="Diamond 48"/>
            <p:cNvSpPr/>
            <p:nvPr/>
          </p:nvSpPr>
          <p:spPr>
            <a:xfrm>
              <a:off x="6428085" y="5027404"/>
              <a:ext cx="1478530" cy="58463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2"/>
                  </a:solidFill>
                </a:rPr>
                <a:t>Quanly</a:t>
              </a:r>
              <a:endParaRPr lang="en-US">
                <a:solidFill>
                  <a:schemeClr val="tx2"/>
                </a:solidFill>
              </a:endParaRPr>
            </a:p>
          </p:txBody>
        </p:sp>
        <p:cxnSp>
          <p:nvCxnSpPr>
            <p:cNvPr id="50" name="Straight Connector 49"/>
            <p:cNvCxnSpPr>
              <a:endCxn id="49" idx="3"/>
            </p:cNvCxnSpPr>
            <p:nvPr/>
          </p:nvCxnSpPr>
          <p:spPr>
            <a:xfrm flipH="1">
              <a:off x="7906615" y="4822574"/>
              <a:ext cx="174274" cy="4971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9" idx="1"/>
            </p:cNvCxnSpPr>
            <p:nvPr/>
          </p:nvCxnSpPr>
          <p:spPr>
            <a:xfrm flipH="1">
              <a:off x="6279706" y="5319723"/>
              <a:ext cx="148379" cy="445261"/>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Diamond 56"/>
          <p:cNvSpPr/>
          <p:nvPr/>
        </p:nvSpPr>
        <p:spPr>
          <a:xfrm>
            <a:off x="3927742" y="5000139"/>
            <a:ext cx="1478530" cy="58463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solidFill>
                  <a:schemeClr val="tx2"/>
                </a:solidFill>
              </a:rPr>
              <a:t>T.gia</a:t>
            </a:r>
            <a:endParaRPr lang="en-US">
              <a:solidFill>
                <a:schemeClr val="tx2"/>
              </a:solidFill>
            </a:endParaRPr>
          </a:p>
        </p:txBody>
      </p:sp>
      <p:cxnSp>
        <p:nvCxnSpPr>
          <p:cNvPr id="58" name="Straight Connector 57"/>
          <p:cNvCxnSpPr>
            <a:endCxn id="57" idx="1"/>
          </p:cNvCxnSpPr>
          <p:nvPr/>
        </p:nvCxnSpPr>
        <p:spPr>
          <a:xfrm>
            <a:off x="3647114" y="4855201"/>
            <a:ext cx="280628" cy="4372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401687" y="5300785"/>
            <a:ext cx="148378" cy="464199"/>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773805" y="5672951"/>
            <a:ext cx="4022944" cy="1011905"/>
            <a:chOff x="3773805" y="5672951"/>
            <a:chExt cx="4022944" cy="1011905"/>
          </a:xfrm>
        </p:grpSpPr>
        <p:sp>
          <p:nvSpPr>
            <p:cNvPr id="38" name="Oval 37"/>
            <p:cNvSpPr/>
            <p:nvPr/>
          </p:nvSpPr>
          <p:spPr>
            <a:xfrm>
              <a:off x="3773805" y="5672951"/>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smtClean="0">
                  <a:solidFill>
                    <a:schemeClr val="tx2"/>
                  </a:solidFill>
                </a:rPr>
                <a:t>MaDA</a:t>
              </a:r>
              <a:endParaRPr lang="en-US" u="sng">
                <a:solidFill>
                  <a:schemeClr val="tx2"/>
                </a:solidFill>
              </a:endParaRPr>
            </a:p>
          </p:txBody>
        </p:sp>
        <p:sp>
          <p:nvSpPr>
            <p:cNvPr id="39" name="Oval 38"/>
            <p:cNvSpPr/>
            <p:nvPr/>
          </p:nvSpPr>
          <p:spPr>
            <a:xfrm>
              <a:off x="3923450" y="6222991"/>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TenDA</a:t>
              </a:r>
              <a:endParaRPr lang="en-US">
                <a:solidFill>
                  <a:schemeClr val="tx2"/>
                </a:solidFill>
              </a:endParaRPr>
            </a:p>
          </p:txBody>
        </p:sp>
        <p:sp>
          <p:nvSpPr>
            <p:cNvPr id="40" name="Oval 39"/>
            <p:cNvSpPr/>
            <p:nvPr/>
          </p:nvSpPr>
          <p:spPr>
            <a:xfrm>
              <a:off x="6639753" y="5926785"/>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VitriDA</a:t>
              </a:r>
              <a:endParaRPr lang="en-US">
                <a:solidFill>
                  <a:schemeClr val="tx2"/>
                </a:solidFill>
              </a:endParaRPr>
            </a:p>
          </p:txBody>
        </p:sp>
        <p:cxnSp>
          <p:nvCxnSpPr>
            <p:cNvPr id="63" name="Straight Connector 62"/>
            <p:cNvCxnSpPr>
              <a:stCxn id="38" idx="6"/>
            </p:cNvCxnSpPr>
            <p:nvPr/>
          </p:nvCxnSpPr>
          <p:spPr>
            <a:xfrm>
              <a:off x="4930801" y="5903884"/>
              <a:ext cx="423280" cy="102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052596" y="6203522"/>
              <a:ext cx="423280" cy="194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40" idx="2"/>
            </p:cNvCxnSpPr>
            <p:nvPr/>
          </p:nvCxnSpPr>
          <p:spPr>
            <a:xfrm>
              <a:off x="6306318" y="6081729"/>
              <a:ext cx="333435" cy="75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656967" y="4857957"/>
            <a:ext cx="408245" cy="369332"/>
          </a:xfrm>
          <a:prstGeom prst="rect">
            <a:avLst/>
          </a:prstGeom>
          <a:noFill/>
        </p:spPr>
        <p:txBody>
          <a:bodyPr wrap="square" rtlCol="0">
            <a:spAutoFit/>
          </a:bodyPr>
          <a:lstStyle/>
          <a:p>
            <a:r>
              <a:rPr lang="en-US" smtClean="0"/>
              <a:t>1</a:t>
            </a:r>
            <a:endParaRPr lang="en-US"/>
          </a:p>
        </p:txBody>
      </p:sp>
      <p:sp>
        <p:nvSpPr>
          <p:cNvPr id="73" name="TextBox 72"/>
          <p:cNvSpPr txBox="1"/>
          <p:nvPr/>
        </p:nvSpPr>
        <p:spPr>
          <a:xfrm>
            <a:off x="6030654" y="5297228"/>
            <a:ext cx="408245" cy="369332"/>
          </a:xfrm>
          <a:prstGeom prst="rect">
            <a:avLst/>
          </a:prstGeom>
          <a:noFill/>
        </p:spPr>
        <p:txBody>
          <a:bodyPr wrap="square" rtlCol="0">
            <a:spAutoFit/>
          </a:bodyPr>
          <a:lstStyle/>
          <a:p>
            <a:r>
              <a:rPr lang="en-US" smtClean="0"/>
              <a:t>n</a:t>
            </a:r>
            <a:endParaRPr lang="en-US"/>
          </a:p>
        </p:txBody>
      </p:sp>
      <p:sp>
        <p:nvSpPr>
          <p:cNvPr id="74" name="TextBox 73"/>
          <p:cNvSpPr txBox="1"/>
          <p:nvPr/>
        </p:nvSpPr>
        <p:spPr>
          <a:xfrm>
            <a:off x="3757605" y="4816265"/>
            <a:ext cx="309315" cy="369332"/>
          </a:xfrm>
          <a:prstGeom prst="rect">
            <a:avLst/>
          </a:prstGeom>
          <a:noFill/>
        </p:spPr>
        <p:txBody>
          <a:bodyPr wrap="square" rtlCol="0">
            <a:spAutoFit/>
          </a:bodyPr>
          <a:lstStyle/>
          <a:p>
            <a:r>
              <a:rPr lang="en-US" smtClean="0"/>
              <a:t>n</a:t>
            </a:r>
            <a:endParaRPr lang="en-US"/>
          </a:p>
        </p:txBody>
      </p:sp>
      <p:sp>
        <p:nvSpPr>
          <p:cNvPr id="75" name="TextBox 74"/>
          <p:cNvSpPr txBox="1"/>
          <p:nvPr/>
        </p:nvSpPr>
        <p:spPr>
          <a:xfrm>
            <a:off x="6895444" y="4200090"/>
            <a:ext cx="309315" cy="369332"/>
          </a:xfrm>
          <a:prstGeom prst="rect">
            <a:avLst/>
          </a:prstGeom>
          <a:noFill/>
        </p:spPr>
        <p:txBody>
          <a:bodyPr wrap="square" rtlCol="0">
            <a:spAutoFit/>
          </a:bodyPr>
          <a:lstStyle/>
          <a:p>
            <a:r>
              <a:rPr lang="en-US" smtClean="0"/>
              <a:t>1</a:t>
            </a:r>
            <a:endParaRPr lang="en-US"/>
          </a:p>
        </p:txBody>
      </p:sp>
      <p:sp>
        <p:nvSpPr>
          <p:cNvPr id="76" name="TextBox 75"/>
          <p:cNvSpPr txBox="1"/>
          <p:nvPr/>
        </p:nvSpPr>
        <p:spPr>
          <a:xfrm>
            <a:off x="4450778" y="4200090"/>
            <a:ext cx="309315" cy="369332"/>
          </a:xfrm>
          <a:prstGeom prst="rect">
            <a:avLst/>
          </a:prstGeom>
          <a:noFill/>
        </p:spPr>
        <p:txBody>
          <a:bodyPr wrap="square" rtlCol="0">
            <a:spAutoFit/>
          </a:bodyPr>
          <a:lstStyle/>
          <a:p>
            <a:r>
              <a:rPr lang="en-US" smtClean="0"/>
              <a:t>n</a:t>
            </a:r>
            <a:endParaRPr lang="en-US"/>
          </a:p>
        </p:txBody>
      </p:sp>
      <p:sp>
        <p:nvSpPr>
          <p:cNvPr id="77" name="TextBox 76"/>
          <p:cNvSpPr txBox="1"/>
          <p:nvPr/>
        </p:nvSpPr>
        <p:spPr>
          <a:xfrm>
            <a:off x="5490398" y="5286501"/>
            <a:ext cx="309315" cy="369332"/>
          </a:xfrm>
          <a:prstGeom prst="rect">
            <a:avLst/>
          </a:prstGeom>
          <a:noFill/>
        </p:spPr>
        <p:txBody>
          <a:bodyPr wrap="square" rtlCol="0">
            <a:spAutoFit/>
          </a:bodyPr>
          <a:lstStyle/>
          <a:p>
            <a:r>
              <a:rPr lang="en-US" smtClean="0"/>
              <a:t>m</a:t>
            </a:r>
            <a:endParaRPr lang="en-US"/>
          </a:p>
        </p:txBody>
      </p:sp>
    </p:spTree>
    <p:extLst>
      <p:ext uri="{BB962C8B-B14F-4D97-AF65-F5344CB8AC3E}">
        <p14:creationId xmlns:p14="http://schemas.microsoft.com/office/powerpoint/2010/main" val="116877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circle(in)">
                                      <p:cBhvr>
                                        <p:cTn id="12" dur="20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circle(in)">
                                      <p:cBhvr>
                                        <p:cTn id="22" dur="20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circle(in)">
                                      <p:cBhvr>
                                        <p:cTn id="27" dur="20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circle(in)">
                                      <p:cBhvr>
                                        <p:cTn id="32" dur="2000"/>
                                        <p:tgtEl>
                                          <p:spTgt spid="72"/>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circle(in)">
                                      <p:cBhvr>
                                        <p:cTn id="35" dur="20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circle(in)">
                                      <p:cBhvr>
                                        <p:cTn id="40" dur="20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circle(in)">
                                      <p:cBhvr>
                                        <p:cTn id="45" dur="20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circle(in)">
                                      <p:cBhvr>
                                        <p:cTn id="50" dur="2000"/>
                                        <p:tgtEl>
                                          <p:spTgt spid="41"/>
                                        </p:tgtEl>
                                      </p:cBhvr>
                                    </p:animEffect>
                                  </p:childTnLst>
                                </p:cTn>
                              </p:par>
                              <p:par>
                                <p:cTn id="51" presetID="6" presetClass="entr" presetSubtype="16"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circle(in)">
                                      <p:cBhvr>
                                        <p:cTn id="53" dur="2000"/>
                                        <p:tgtEl>
                                          <p:spTgt spid="46"/>
                                        </p:tgtEl>
                                      </p:cBhvr>
                                    </p:animEffect>
                                  </p:childTnLst>
                                </p:cTn>
                              </p:par>
                              <p:par>
                                <p:cTn id="54" presetID="6" presetClass="entr" presetSubtype="16" fill="hold"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circle(in)">
                                      <p:cBhvr>
                                        <p:cTn id="56" dur="20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circle(in)">
                                      <p:cBhvr>
                                        <p:cTn id="61" dur="2000"/>
                                        <p:tgtEl>
                                          <p:spTgt spid="76"/>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circle(in)">
                                      <p:cBhvr>
                                        <p:cTn id="64" dur="2000"/>
                                        <p:tgtEl>
                                          <p:spTgt spid="7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circle(in)">
                                      <p:cBhvr>
                                        <p:cTn id="69" dur="2000"/>
                                        <p:tgtEl>
                                          <p:spTgt spid="58"/>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circle(in)">
                                      <p:cBhvr>
                                        <p:cTn id="72" dur="2000"/>
                                        <p:tgtEl>
                                          <p:spTgt spid="57"/>
                                        </p:tgtEl>
                                      </p:cBhvr>
                                    </p:animEffect>
                                  </p:childTnLst>
                                </p:cTn>
                              </p:par>
                              <p:par>
                                <p:cTn id="73" presetID="6" presetClass="entr" presetSubtype="16"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circle(in)">
                                      <p:cBhvr>
                                        <p:cTn id="75" dur="2000"/>
                                        <p:tgtEl>
                                          <p:spTgt spid="61"/>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grpId="0" nodeType="click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circle(in)">
                                      <p:cBhvr>
                                        <p:cTn id="80" dur="2000"/>
                                        <p:tgtEl>
                                          <p:spTgt spid="77"/>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circle(in)">
                                      <p:cBhvr>
                                        <p:cTn id="83"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5" grpId="0" animBg="1"/>
      <p:bldP spid="41" grpId="0" animBg="1"/>
      <p:bldP spid="57" grpId="0" animBg="1"/>
      <p:bldP spid="72" grpId="0"/>
      <p:bldP spid="73" grpId="0"/>
      <p:bldP spid="74" grpId="0"/>
      <p:bldP spid="75" grpId="0"/>
      <p:bldP spid="76"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a:defRPr/>
            </a:pPr>
            <a:r>
              <a:rPr lang="en-US"/>
              <a:t>B1. Ánh xạ các kiểu thực thể thông thường</a:t>
            </a:r>
          </a:p>
          <a:p>
            <a:pPr marL="800100" lvl="1" indent="-342900">
              <a:defRPr/>
            </a:pPr>
            <a:r>
              <a:rPr lang="en-US"/>
              <a:t>Kiểu thực thể </a:t>
            </a:r>
            <a:r>
              <a:rPr lang="en-US">
                <a:sym typeface="Wingdings" pitchFamily="2" charset="2"/>
              </a:rPr>
              <a:t> quan hệ</a:t>
            </a:r>
            <a:endParaRPr lang="en-US"/>
          </a:p>
          <a:p>
            <a:pPr marL="800100" lvl="1" indent="-342900">
              <a:defRPr/>
            </a:pPr>
            <a:r>
              <a:rPr lang="en-US"/>
              <a:t>Thuộc tính của thực thể </a:t>
            </a:r>
            <a:r>
              <a:rPr lang="en-US">
                <a:sym typeface="Wingdings" pitchFamily="2" charset="2"/>
              </a:rPr>
              <a:t> thuộc tính của quan hệ</a:t>
            </a:r>
          </a:p>
          <a:p>
            <a:pPr marL="800100" lvl="1" indent="-342900">
              <a:defRPr/>
            </a:pPr>
            <a:r>
              <a:rPr lang="en-US">
                <a:sym typeface="Wingdings" pitchFamily="2" charset="2"/>
              </a:rPr>
              <a:t>Thuộc tính phức hợp  chỉ lấy </a:t>
            </a:r>
            <a:r>
              <a:rPr lang="en-US" smtClean="0">
                <a:sym typeface="Wingdings" pitchFamily="2" charset="2"/>
              </a:rPr>
              <a:t>các thuộc </a:t>
            </a:r>
            <a:r>
              <a:rPr lang="en-US">
                <a:sym typeface="Wingdings" pitchFamily="2" charset="2"/>
              </a:rPr>
              <a:t>tính thành phần.</a:t>
            </a:r>
            <a:endParaRPr lang="en-US"/>
          </a:p>
          <a:p>
            <a:pPr marL="800100" lvl="1" indent="-342900">
              <a:defRPr/>
            </a:pPr>
            <a:r>
              <a:rPr lang="en-US"/>
              <a:t>Chọn một trong các khóa của thực thể </a:t>
            </a:r>
            <a:r>
              <a:rPr lang="en-US">
                <a:sym typeface="Wingdings" pitchFamily="2" charset="2"/>
              </a:rPr>
              <a:t>làm khóa chính của quan hệ.</a:t>
            </a:r>
          </a:p>
          <a:p>
            <a:pPr marL="800100" lvl="1" indent="-342900">
              <a:defRPr/>
            </a:pPr>
            <a:r>
              <a:rPr lang="en-US">
                <a:sym typeface="Wingdings" pitchFamily="2" charset="2"/>
              </a:rPr>
              <a:t>Giữ lại các thông tin về các khóa khác của thực thể (nếu có) để tạo ràng buộc Unique hoặc tạo chỉ mục.</a:t>
            </a:r>
            <a:endParaRPr lang="en-US" dirty="0"/>
          </a:p>
        </p:txBody>
      </p:sp>
      <p:sp>
        <p:nvSpPr>
          <p:cNvPr id="4" name="Rectangle 3"/>
          <p:cNvSpPr/>
          <p:nvPr/>
        </p:nvSpPr>
        <p:spPr>
          <a:xfrm>
            <a:off x="3976788" y="4949171"/>
            <a:ext cx="961053"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NV</a:t>
            </a:r>
            <a:endParaRPr lang="en-US">
              <a:solidFill>
                <a:schemeClr val="tx2"/>
              </a:solidFill>
            </a:endParaRPr>
          </a:p>
        </p:txBody>
      </p:sp>
      <p:grpSp>
        <p:nvGrpSpPr>
          <p:cNvPr id="5" name="Group 4"/>
          <p:cNvGrpSpPr/>
          <p:nvPr/>
        </p:nvGrpSpPr>
        <p:grpSpPr>
          <a:xfrm>
            <a:off x="846194" y="4176929"/>
            <a:ext cx="4908983" cy="1757007"/>
            <a:chOff x="-202311" y="3626496"/>
            <a:chExt cx="4908983" cy="1757007"/>
          </a:xfrm>
        </p:grpSpPr>
        <p:sp>
          <p:nvSpPr>
            <p:cNvPr id="8" name="Oval 7"/>
            <p:cNvSpPr/>
            <p:nvPr/>
          </p:nvSpPr>
          <p:spPr>
            <a:xfrm>
              <a:off x="1174638" y="434488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Hoten</a:t>
              </a:r>
              <a:endParaRPr lang="en-US">
                <a:solidFill>
                  <a:schemeClr val="tx2"/>
                </a:solidFill>
              </a:endParaRPr>
            </a:p>
          </p:txBody>
        </p:sp>
        <p:sp>
          <p:nvSpPr>
            <p:cNvPr id="9" name="Oval 8"/>
            <p:cNvSpPr/>
            <p:nvPr/>
          </p:nvSpPr>
          <p:spPr>
            <a:xfrm>
              <a:off x="1146645" y="3834882"/>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smtClean="0">
                  <a:solidFill>
                    <a:schemeClr val="tx2"/>
                  </a:solidFill>
                </a:rPr>
                <a:t>MaNV</a:t>
              </a:r>
              <a:endParaRPr lang="en-US" u="sng">
                <a:solidFill>
                  <a:schemeClr val="tx2"/>
                </a:solidFill>
              </a:endParaRPr>
            </a:p>
          </p:txBody>
        </p:sp>
        <p:sp>
          <p:nvSpPr>
            <p:cNvPr id="10" name="Oval 9"/>
            <p:cNvSpPr/>
            <p:nvPr/>
          </p:nvSpPr>
          <p:spPr>
            <a:xfrm>
              <a:off x="1174638" y="4857931"/>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Ngsinh</a:t>
              </a:r>
              <a:endParaRPr lang="en-US">
                <a:solidFill>
                  <a:schemeClr val="tx2"/>
                </a:solidFill>
              </a:endParaRPr>
            </a:p>
          </p:txBody>
        </p:sp>
        <p:sp>
          <p:nvSpPr>
            <p:cNvPr id="11" name="Oval 10"/>
            <p:cNvSpPr/>
            <p:nvPr/>
          </p:nvSpPr>
          <p:spPr>
            <a:xfrm>
              <a:off x="2303641" y="3626496"/>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Đchi</a:t>
              </a:r>
              <a:endParaRPr lang="en-US">
                <a:solidFill>
                  <a:schemeClr val="tx2"/>
                </a:solidFill>
              </a:endParaRPr>
            </a:p>
          </p:txBody>
        </p:sp>
        <p:sp>
          <p:nvSpPr>
            <p:cNvPr id="12" name="Oval 11"/>
            <p:cNvSpPr/>
            <p:nvPr/>
          </p:nvSpPr>
          <p:spPr>
            <a:xfrm>
              <a:off x="3549676" y="366968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mtClean="0">
                  <a:solidFill>
                    <a:schemeClr val="tx2"/>
                  </a:solidFill>
                </a:rPr>
                <a:t>Luong</a:t>
              </a:r>
              <a:endParaRPr lang="en-US">
                <a:solidFill>
                  <a:schemeClr val="tx2"/>
                </a:solidFill>
              </a:endParaRPr>
            </a:p>
          </p:txBody>
        </p:sp>
        <p:cxnSp>
          <p:nvCxnSpPr>
            <p:cNvPr id="13" name="Straight Connector 12"/>
            <p:cNvCxnSpPr>
              <a:stCxn id="11" idx="4"/>
            </p:cNvCxnSpPr>
            <p:nvPr/>
          </p:nvCxnSpPr>
          <p:spPr>
            <a:xfrm>
              <a:off x="2882139" y="4088361"/>
              <a:ext cx="280939" cy="316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51814" y="4173362"/>
              <a:ext cx="690975" cy="253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23657" y="4574725"/>
              <a:ext cx="633085" cy="315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37611" y="4776496"/>
              <a:ext cx="605178" cy="290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496865" y="4101218"/>
              <a:ext cx="330947" cy="3114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352" y="3904426"/>
              <a:ext cx="990103"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Ho</a:t>
              </a:r>
              <a:endParaRPr lang="en-US">
                <a:solidFill>
                  <a:schemeClr val="tx2"/>
                </a:solidFill>
              </a:endParaRPr>
            </a:p>
          </p:txBody>
        </p:sp>
        <p:sp>
          <p:nvSpPr>
            <p:cNvPr id="19" name="Oval 18"/>
            <p:cNvSpPr/>
            <p:nvPr/>
          </p:nvSpPr>
          <p:spPr>
            <a:xfrm>
              <a:off x="-200191" y="4412705"/>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Tenlot</a:t>
              </a:r>
              <a:endParaRPr lang="en-US">
                <a:solidFill>
                  <a:schemeClr val="tx2"/>
                </a:solidFill>
              </a:endParaRPr>
            </a:p>
          </p:txBody>
        </p:sp>
        <p:sp>
          <p:nvSpPr>
            <p:cNvPr id="20" name="Oval 19"/>
            <p:cNvSpPr/>
            <p:nvPr/>
          </p:nvSpPr>
          <p:spPr>
            <a:xfrm>
              <a:off x="-202311" y="4921638"/>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Ten</a:t>
              </a:r>
              <a:endParaRPr lang="en-US">
                <a:solidFill>
                  <a:schemeClr val="tx2"/>
                </a:solidFill>
              </a:endParaRPr>
            </a:p>
          </p:txBody>
        </p:sp>
        <p:cxnSp>
          <p:nvCxnSpPr>
            <p:cNvPr id="21" name="Straight Connector 20"/>
            <p:cNvCxnSpPr>
              <a:endCxn id="8" idx="1"/>
            </p:cNvCxnSpPr>
            <p:nvPr/>
          </p:nvCxnSpPr>
          <p:spPr>
            <a:xfrm>
              <a:off x="944529" y="4227596"/>
              <a:ext cx="399547" cy="184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8" idx="2"/>
            </p:cNvCxnSpPr>
            <p:nvPr/>
          </p:nvCxnSpPr>
          <p:spPr>
            <a:xfrm flipV="1">
              <a:off x="951793" y="4575817"/>
              <a:ext cx="222845" cy="64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8" idx="3"/>
            </p:cNvCxnSpPr>
            <p:nvPr/>
          </p:nvCxnSpPr>
          <p:spPr>
            <a:xfrm flipV="1">
              <a:off x="946871" y="4739110"/>
              <a:ext cx="397205" cy="3663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5063412" y="5813209"/>
            <a:ext cx="6805127" cy="461665"/>
          </a:xfrm>
          <a:prstGeom prst="rect">
            <a:avLst/>
          </a:prstGeom>
          <a:noFill/>
        </p:spPr>
        <p:txBody>
          <a:bodyPr wrap="square" rtlCol="0">
            <a:spAutoFit/>
          </a:bodyPr>
          <a:lstStyle/>
          <a:p>
            <a:r>
              <a:rPr lang="en-US" sz="2400" smtClean="0"/>
              <a:t>NV(</a:t>
            </a:r>
            <a:r>
              <a:rPr lang="en-US" sz="2400" u="sng" smtClean="0"/>
              <a:t>MaNV</a:t>
            </a:r>
            <a:r>
              <a:rPr lang="en-US" sz="2400" smtClean="0"/>
              <a:t>, Ho, Tenlot, Ten, Ngsinh, Đchi, Luong)</a:t>
            </a:r>
            <a:endParaRPr lang="en-US" sz="2400"/>
          </a:p>
        </p:txBody>
      </p:sp>
      <p:cxnSp>
        <p:nvCxnSpPr>
          <p:cNvPr id="29" name="Straight Arrow Connector 28"/>
          <p:cNvCxnSpPr/>
          <p:nvPr/>
        </p:nvCxnSpPr>
        <p:spPr>
          <a:xfrm>
            <a:off x="3517641" y="6018246"/>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56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ircle(in)">
                                      <p:cBhvr>
                                        <p:cTn id="15" dur="2000"/>
                                        <p:tgtEl>
                                          <p:spTgt spid="29"/>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circle(in)">
                                      <p:cBhvr>
                                        <p:cTn id="18"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a:t>B2. Ánh xạ kiểu thực thể yếu</a:t>
            </a:r>
          </a:p>
          <a:p>
            <a:pPr lvl="1">
              <a:lnSpc>
                <a:spcPct val="80000"/>
              </a:lnSpc>
            </a:pPr>
            <a:r>
              <a:rPr lang="en-US" altLang="en-US"/>
              <a:t>Chuyển thực thể yếu </a:t>
            </a:r>
            <a:r>
              <a:rPr lang="en-US" altLang="en-US">
                <a:sym typeface="Wingdings" panose="05000000000000000000" pitchFamily="2" charset="2"/>
              </a:rPr>
              <a:t> quan hệ</a:t>
            </a:r>
          </a:p>
          <a:p>
            <a:pPr lvl="1">
              <a:lnSpc>
                <a:spcPct val="80000"/>
              </a:lnSpc>
            </a:pPr>
            <a:r>
              <a:rPr lang="en-US" altLang="en-US">
                <a:sym typeface="Wingdings" panose="05000000000000000000" pitchFamily="2" charset="2"/>
              </a:rPr>
              <a:t>Các thuộc tính của thực thể yếu  thuộc tính quan hệ</a:t>
            </a:r>
            <a:endParaRPr lang="en-US" altLang="en-US"/>
          </a:p>
          <a:p>
            <a:pPr lvl="1">
              <a:lnSpc>
                <a:spcPct val="80000"/>
              </a:lnSpc>
            </a:pPr>
            <a:r>
              <a:rPr lang="en-US" altLang="en-US"/>
              <a:t>Đưa thuộc tính khóa chính của quan hệ tương ứng với </a:t>
            </a:r>
            <a:r>
              <a:rPr lang="en-US" altLang="en-US" smtClean="0"/>
              <a:t>tập thực </a:t>
            </a:r>
            <a:r>
              <a:rPr lang="en-US" altLang="en-US"/>
              <a:t>thể </a:t>
            </a:r>
            <a:r>
              <a:rPr lang="en-US" altLang="en-US" smtClean="0"/>
              <a:t>mạnh </a:t>
            </a:r>
            <a:r>
              <a:rPr lang="en-US" altLang="en-US"/>
              <a:t>vào quan hệ </a:t>
            </a:r>
            <a:r>
              <a:rPr lang="en-US" altLang="en-US" smtClean="0"/>
              <a:t>mới tương ứng với tập thực thể yếu.</a:t>
            </a:r>
            <a:endParaRPr lang="en-US" altLang="en-US"/>
          </a:p>
          <a:p>
            <a:pPr lvl="1">
              <a:lnSpc>
                <a:spcPct val="80000"/>
              </a:lnSpc>
            </a:pPr>
            <a:r>
              <a:rPr lang="en-US" altLang="en-US"/>
              <a:t>Khóa của quan hệ mới bao gồm thuộc tính </a:t>
            </a:r>
            <a:r>
              <a:rPr lang="en-US" altLang="en-US" smtClean="0"/>
              <a:t>khóa mới </a:t>
            </a:r>
            <a:r>
              <a:rPr lang="en-US" altLang="en-US"/>
              <a:t>thêm và thuộc tính </a:t>
            </a:r>
            <a:r>
              <a:rPr lang="en-US" altLang="en-US" smtClean="0"/>
              <a:t>nhận diện </a:t>
            </a:r>
            <a:r>
              <a:rPr lang="en-US" altLang="en-US"/>
              <a:t>của </a:t>
            </a:r>
            <a:r>
              <a:rPr lang="en-US" altLang="en-US" smtClean="0"/>
              <a:t>tập thực </a:t>
            </a:r>
            <a:r>
              <a:rPr lang="en-US" altLang="en-US"/>
              <a:t>thể yếu</a:t>
            </a:r>
          </a:p>
        </p:txBody>
      </p:sp>
      <p:sp>
        <p:nvSpPr>
          <p:cNvPr id="27" name="TextBox 26"/>
          <p:cNvSpPr txBox="1"/>
          <p:nvPr/>
        </p:nvSpPr>
        <p:spPr>
          <a:xfrm>
            <a:off x="2317621" y="5047100"/>
            <a:ext cx="6805127" cy="461665"/>
          </a:xfrm>
          <a:prstGeom prst="rect">
            <a:avLst/>
          </a:prstGeom>
          <a:noFill/>
        </p:spPr>
        <p:txBody>
          <a:bodyPr wrap="square" rtlCol="0">
            <a:spAutoFit/>
          </a:bodyPr>
          <a:lstStyle/>
          <a:p>
            <a:r>
              <a:rPr lang="en-US" sz="2400" smtClean="0"/>
              <a:t>NV(</a:t>
            </a:r>
            <a:r>
              <a:rPr lang="en-US" sz="2400" u="sng" smtClean="0"/>
              <a:t>MaNV</a:t>
            </a:r>
            <a:r>
              <a:rPr lang="en-US" sz="2400" smtClean="0"/>
              <a:t>, … )</a:t>
            </a:r>
            <a:endParaRPr lang="en-US" sz="2400"/>
          </a:p>
        </p:txBody>
      </p:sp>
      <p:cxnSp>
        <p:nvCxnSpPr>
          <p:cNvPr id="29" name="Straight Arrow Connector 28"/>
          <p:cNvCxnSpPr/>
          <p:nvPr/>
        </p:nvCxnSpPr>
        <p:spPr>
          <a:xfrm>
            <a:off x="781730" y="6077096"/>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692537" y="3536324"/>
            <a:ext cx="8012694" cy="1283419"/>
            <a:chOff x="842057" y="3526899"/>
            <a:chExt cx="8012694" cy="1283419"/>
          </a:xfrm>
        </p:grpSpPr>
        <p:sp>
          <p:nvSpPr>
            <p:cNvPr id="9" name="Oval 8"/>
            <p:cNvSpPr/>
            <p:nvPr/>
          </p:nvSpPr>
          <p:spPr>
            <a:xfrm>
              <a:off x="5953286" y="3526899"/>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 smtClean="0">
                  <a:solidFill>
                    <a:schemeClr val="tx2"/>
                  </a:solidFill>
                </a:rPr>
                <a:t>Hoten</a:t>
              </a:r>
              <a:endParaRPr lang="en-US" u="dash">
                <a:solidFill>
                  <a:schemeClr val="tx2"/>
                </a:solidFill>
              </a:endParaRPr>
            </a:p>
          </p:txBody>
        </p:sp>
        <p:sp>
          <p:nvSpPr>
            <p:cNvPr id="28" name="Rectangle 27"/>
            <p:cNvSpPr/>
            <p:nvPr/>
          </p:nvSpPr>
          <p:spPr>
            <a:xfrm>
              <a:off x="5906989" y="4249503"/>
              <a:ext cx="1249591" cy="438538"/>
            </a:xfrm>
            <a:prstGeom prst="rect">
              <a:avLst/>
            </a:prstGeom>
            <a:no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Thannhan</a:t>
              </a:r>
              <a:endParaRPr lang="en-US">
                <a:solidFill>
                  <a:schemeClr val="tx2"/>
                </a:solidFill>
              </a:endParaRPr>
            </a:p>
          </p:txBody>
        </p:sp>
        <p:sp>
          <p:nvSpPr>
            <p:cNvPr id="30" name="Oval 29"/>
            <p:cNvSpPr/>
            <p:nvPr/>
          </p:nvSpPr>
          <p:spPr>
            <a:xfrm>
              <a:off x="7483505" y="4348453"/>
              <a:ext cx="137124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Gioitinh</a:t>
              </a:r>
              <a:endParaRPr lang="en-US">
                <a:solidFill>
                  <a:schemeClr val="tx2"/>
                </a:solidFill>
              </a:endParaRPr>
            </a:p>
          </p:txBody>
        </p:sp>
        <p:sp>
          <p:nvSpPr>
            <p:cNvPr id="31" name="Oval 30"/>
            <p:cNvSpPr/>
            <p:nvPr/>
          </p:nvSpPr>
          <p:spPr>
            <a:xfrm>
              <a:off x="7380869" y="3720755"/>
              <a:ext cx="1287269"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Ngsinh</a:t>
              </a:r>
              <a:endParaRPr lang="en-US">
                <a:solidFill>
                  <a:schemeClr val="tx2"/>
                </a:solidFill>
              </a:endParaRPr>
            </a:p>
          </p:txBody>
        </p:sp>
        <p:grpSp>
          <p:nvGrpSpPr>
            <p:cNvPr id="38" name="Group 37"/>
            <p:cNvGrpSpPr/>
            <p:nvPr/>
          </p:nvGrpSpPr>
          <p:grpSpPr>
            <a:xfrm>
              <a:off x="842057" y="3664253"/>
              <a:ext cx="2097441" cy="1023788"/>
              <a:chOff x="802433" y="3720755"/>
              <a:chExt cx="2097441" cy="1023788"/>
            </a:xfrm>
          </p:grpSpPr>
          <p:sp>
            <p:nvSpPr>
              <p:cNvPr id="4" name="Rectangle 3"/>
              <p:cNvSpPr/>
              <p:nvPr/>
            </p:nvSpPr>
            <p:spPr>
              <a:xfrm>
                <a:off x="1959429" y="4306005"/>
                <a:ext cx="940445"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NV</a:t>
                </a:r>
                <a:endParaRPr lang="en-US">
                  <a:solidFill>
                    <a:schemeClr val="tx2"/>
                  </a:solidFill>
                </a:endParaRPr>
              </a:p>
            </p:txBody>
          </p:sp>
          <p:cxnSp>
            <p:nvCxnSpPr>
              <p:cNvPr id="14" name="Straight Connector 13"/>
              <p:cNvCxnSpPr/>
              <p:nvPr/>
            </p:nvCxnSpPr>
            <p:spPr>
              <a:xfrm>
                <a:off x="1620809" y="4182620"/>
                <a:ext cx="338620" cy="1337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802433" y="3720755"/>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smtClean="0">
                    <a:solidFill>
                      <a:schemeClr val="tx2"/>
                    </a:solidFill>
                  </a:rPr>
                  <a:t>MaNV</a:t>
                </a:r>
                <a:endParaRPr lang="en-US" u="sng">
                  <a:solidFill>
                    <a:schemeClr val="tx2"/>
                  </a:solidFill>
                </a:endParaRPr>
              </a:p>
            </p:txBody>
          </p:sp>
        </p:grpSp>
        <p:cxnSp>
          <p:nvCxnSpPr>
            <p:cNvPr id="26" name="Straight Connector 25"/>
            <p:cNvCxnSpPr>
              <a:stCxn id="28" idx="0"/>
              <a:endCxn id="9" idx="4"/>
            </p:cNvCxnSpPr>
            <p:nvPr/>
          </p:nvCxnSpPr>
          <p:spPr>
            <a:xfrm flipH="1" flipV="1">
              <a:off x="6531784" y="3988764"/>
              <a:ext cx="1" cy="260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1" idx="2"/>
            </p:cNvCxnSpPr>
            <p:nvPr/>
          </p:nvCxnSpPr>
          <p:spPr>
            <a:xfrm flipV="1">
              <a:off x="7156582" y="3951688"/>
              <a:ext cx="224287" cy="2978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0" idx="2"/>
            </p:cNvCxnSpPr>
            <p:nvPr/>
          </p:nvCxnSpPr>
          <p:spPr>
            <a:xfrm>
              <a:off x="7156582" y="4497361"/>
              <a:ext cx="326923" cy="82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Diamond 36"/>
            <p:cNvSpPr/>
            <p:nvPr/>
          </p:nvSpPr>
          <p:spPr>
            <a:xfrm>
              <a:off x="3872204" y="4182620"/>
              <a:ext cx="1191208" cy="561923"/>
            </a:xfrm>
            <a:prstGeom prst="diamond">
              <a:avLst/>
            </a:prstGeom>
            <a:no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Có</a:t>
              </a:r>
              <a:endParaRPr lang="en-US">
                <a:solidFill>
                  <a:schemeClr val="tx2"/>
                </a:solidFill>
              </a:endParaRPr>
            </a:p>
          </p:txBody>
        </p:sp>
        <p:cxnSp>
          <p:nvCxnSpPr>
            <p:cNvPr id="40" name="Straight Connector 39"/>
            <p:cNvCxnSpPr>
              <a:stCxn id="37" idx="1"/>
              <a:endCxn id="4" idx="3"/>
            </p:cNvCxnSpPr>
            <p:nvPr/>
          </p:nvCxnSpPr>
          <p:spPr>
            <a:xfrm flipH="1">
              <a:off x="2939498" y="4463582"/>
              <a:ext cx="932706" cy="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1"/>
            </p:cNvCxnSpPr>
            <p:nvPr/>
          </p:nvCxnSpPr>
          <p:spPr>
            <a:xfrm flipH="1" flipV="1">
              <a:off x="5063412" y="4463581"/>
              <a:ext cx="843577" cy="5191"/>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078926" y="4024409"/>
              <a:ext cx="466353" cy="369332"/>
            </a:xfrm>
            <a:prstGeom prst="rect">
              <a:avLst/>
            </a:prstGeom>
            <a:noFill/>
          </p:spPr>
          <p:txBody>
            <a:bodyPr wrap="square" rtlCol="0">
              <a:spAutoFit/>
            </a:bodyPr>
            <a:lstStyle/>
            <a:p>
              <a:r>
                <a:rPr lang="en-US" smtClean="0"/>
                <a:t>1</a:t>
              </a:r>
              <a:endParaRPr lang="en-US"/>
            </a:p>
          </p:txBody>
        </p:sp>
        <p:sp>
          <p:nvSpPr>
            <p:cNvPr id="44" name="TextBox 43"/>
            <p:cNvSpPr txBox="1"/>
            <p:nvPr/>
          </p:nvSpPr>
          <p:spPr>
            <a:xfrm>
              <a:off x="5253833" y="3979121"/>
              <a:ext cx="466353" cy="369332"/>
            </a:xfrm>
            <a:prstGeom prst="rect">
              <a:avLst/>
            </a:prstGeom>
            <a:noFill/>
          </p:spPr>
          <p:txBody>
            <a:bodyPr wrap="square" rtlCol="0">
              <a:spAutoFit/>
            </a:bodyPr>
            <a:lstStyle/>
            <a:p>
              <a:r>
                <a:rPr lang="en-US" smtClean="0"/>
                <a:t>n</a:t>
              </a:r>
              <a:endParaRPr lang="en-US"/>
            </a:p>
          </p:txBody>
        </p:sp>
      </p:grpSp>
      <p:sp>
        <p:nvSpPr>
          <p:cNvPr id="45" name="TextBox 44"/>
          <p:cNvSpPr txBox="1"/>
          <p:nvPr/>
        </p:nvSpPr>
        <p:spPr>
          <a:xfrm>
            <a:off x="2317622" y="5855594"/>
            <a:ext cx="6805127" cy="461665"/>
          </a:xfrm>
          <a:prstGeom prst="rect">
            <a:avLst/>
          </a:prstGeom>
          <a:noFill/>
        </p:spPr>
        <p:txBody>
          <a:bodyPr wrap="square" rtlCol="0">
            <a:spAutoFit/>
          </a:bodyPr>
          <a:lstStyle/>
          <a:p>
            <a:r>
              <a:rPr lang="en-US" sz="2400" smtClean="0"/>
              <a:t>Thannhan(</a:t>
            </a:r>
            <a:r>
              <a:rPr lang="en-US" sz="2400" u="sng" smtClean="0"/>
              <a:t>MaNV, Hoten</a:t>
            </a:r>
            <a:r>
              <a:rPr lang="en-US" sz="2400" smtClean="0"/>
              <a:t>, Ngasinh, Gioitinh)</a:t>
            </a:r>
            <a:endParaRPr lang="en-US" sz="2400"/>
          </a:p>
        </p:txBody>
      </p:sp>
      <p:cxnSp>
        <p:nvCxnSpPr>
          <p:cNvPr id="46" name="Straight Arrow Connector 45"/>
          <p:cNvCxnSpPr/>
          <p:nvPr/>
        </p:nvCxnSpPr>
        <p:spPr>
          <a:xfrm>
            <a:off x="3312102" y="5499435"/>
            <a:ext cx="679338" cy="42170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68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ircle(in)">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ircle(in)">
                                      <p:cBhvr>
                                        <p:cTn id="17" dur="2000"/>
                                        <p:tgtEl>
                                          <p:spTgt spid="29"/>
                                        </p:tgtEl>
                                      </p:cBhvr>
                                    </p:animEffect>
                                  </p:childTnLst>
                                </p:cTn>
                              </p:par>
                              <p:par>
                                <p:cTn id="18" presetID="6" presetClass="entr" presetSubtype="16"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circle(in)">
                                      <p:cBhvr>
                                        <p:cTn id="20" dur="2000"/>
                                        <p:tgtEl>
                                          <p:spTgt spid="4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circle(in)">
                                      <p:cBhvr>
                                        <p:cTn id="23"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smtClean="0"/>
              <a:t>B3. </a:t>
            </a:r>
            <a:r>
              <a:rPr lang="en-US" altLang="en-US"/>
              <a:t>Ánh xạ </a:t>
            </a:r>
            <a:r>
              <a:rPr lang="en-US" altLang="en-US" smtClean="0"/>
              <a:t>thuộc tính đa trị</a:t>
            </a:r>
            <a:endParaRPr lang="en-US" altLang="en-US"/>
          </a:p>
          <a:p>
            <a:pPr lvl="1">
              <a:lnSpc>
                <a:spcPct val="80000"/>
              </a:lnSpc>
            </a:pPr>
            <a:r>
              <a:rPr lang="en-US" altLang="en-US" smtClean="0"/>
              <a:t>Mỗi thuộc tính đa trị A </a:t>
            </a:r>
            <a:r>
              <a:rPr lang="en-US" altLang="en-US">
                <a:sym typeface="Wingdings" panose="05000000000000000000" pitchFamily="2" charset="2"/>
              </a:rPr>
              <a:t> quan </a:t>
            </a:r>
            <a:r>
              <a:rPr lang="en-US" altLang="en-US" smtClean="0">
                <a:sym typeface="Wingdings" panose="05000000000000000000" pitchFamily="2" charset="2"/>
              </a:rPr>
              <a:t>hệ R gồm các thuộc tính A và khóa chính K của quan hệ tương ứng với tập thực thể chứa thuộc tính đa trị A.</a:t>
            </a:r>
          </a:p>
          <a:p>
            <a:pPr lvl="1">
              <a:lnSpc>
                <a:spcPct val="80000"/>
              </a:lnSpc>
            </a:pPr>
            <a:r>
              <a:rPr lang="en-US" altLang="en-US" smtClean="0">
                <a:sym typeface="Wingdings" panose="05000000000000000000" pitchFamily="2" charset="2"/>
              </a:rPr>
              <a:t>Khóa chính của R là K + A</a:t>
            </a:r>
          </a:p>
          <a:p>
            <a:pPr lvl="1">
              <a:lnSpc>
                <a:spcPct val="80000"/>
              </a:lnSpc>
            </a:pPr>
            <a:r>
              <a:rPr lang="en-US" altLang="en-US" smtClean="0">
                <a:sym typeface="Wingdings" panose="05000000000000000000" pitchFamily="2" charset="2"/>
              </a:rPr>
              <a:t>Nếu A là thuộc tính phức hợp thì R bao gồm tất cả thuộc tính thành phần của A và K</a:t>
            </a:r>
            <a:endParaRPr lang="en-US" altLang="en-US">
              <a:sym typeface="Wingdings" panose="05000000000000000000" pitchFamily="2" charset="2"/>
            </a:endParaRPr>
          </a:p>
        </p:txBody>
      </p:sp>
      <p:sp>
        <p:nvSpPr>
          <p:cNvPr id="27" name="TextBox 26"/>
          <p:cNvSpPr txBox="1"/>
          <p:nvPr/>
        </p:nvSpPr>
        <p:spPr>
          <a:xfrm>
            <a:off x="2317621" y="5047100"/>
            <a:ext cx="6805127" cy="461665"/>
          </a:xfrm>
          <a:prstGeom prst="rect">
            <a:avLst/>
          </a:prstGeom>
          <a:noFill/>
        </p:spPr>
        <p:txBody>
          <a:bodyPr wrap="square" rtlCol="0">
            <a:spAutoFit/>
          </a:bodyPr>
          <a:lstStyle/>
          <a:p>
            <a:r>
              <a:rPr lang="en-US" sz="2400" smtClean="0"/>
              <a:t>PhongBan(</a:t>
            </a:r>
            <a:r>
              <a:rPr lang="en-US" sz="2400" u="sng" smtClean="0"/>
              <a:t>MaPB</a:t>
            </a:r>
            <a:r>
              <a:rPr lang="en-US" sz="2400" smtClean="0"/>
              <a:t>, TenPB)</a:t>
            </a:r>
            <a:endParaRPr lang="en-US" sz="2400"/>
          </a:p>
        </p:txBody>
      </p:sp>
      <p:cxnSp>
        <p:nvCxnSpPr>
          <p:cNvPr id="29" name="Straight Arrow Connector 28"/>
          <p:cNvCxnSpPr/>
          <p:nvPr/>
        </p:nvCxnSpPr>
        <p:spPr>
          <a:xfrm>
            <a:off x="1117632" y="6121881"/>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56553" y="5900379"/>
            <a:ext cx="3239115" cy="461665"/>
          </a:xfrm>
          <a:prstGeom prst="rect">
            <a:avLst/>
          </a:prstGeom>
          <a:noFill/>
        </p:spPr>
        <p:txBody>
          <a:bodyPr wrap="square" rtlCol="0">
            <a:spAutoFit/>
          </a:bodyPr>
          <a:lstStyle/>
          <a:p>
            <a:r>
              <a:rPr lang="en-US" sz="2400" smtClean="0"/>
              <a:t>Vitri_PB(</a:t>
            </a:r>
            <a:r>
              <a:rPr lang="en-US" sz="2400" u="sng" smtClean="0"/>
              <a:t>MaPB, Vitri</a:t>
            </a:r>
            <a:r>
              <a:rPr lang="en-US" sz="2400" smtClean="0"/>
              <a:t>)</a:t>
            </a:r>
            <a:endParaRPr lang="en-US" sz="2400"/>
          </a:p>
        </p:txBody>
      </p:sp>
      <p:cxnSp>
        <p:nvCxnSpPr>
          <p:cNvPr id="46" name="Straight Arrow Connector 45"/>
          <p:cNvCxnSpPr/>
          <p:nvPr/>
        </p:nvCxnSpPr>
        <p:spPr>
          <a:xfrm>
            <a:off x="4276110" y="5450325"/>
            <a:ext cx="0" cy="524048"/>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oup 1"/>
          <p:cNvGrpSpPr>
            <a:grpSpLocks/>
          </p:cNvGrpSpPr>
          <p:nvPr/>
        </p:nvGrpSpPr>
        <p:grpSpPr bwMode="auto">
          <a:xfrm>
            <a:off x="2892490" y="3187934"/>
            <a:ext cx="3550072" cy="1555750"/>
            <a:chOff x="4856413" y="1611313"/>
            <a:chExt cx="3309710" cy="1409191"/>
          </a:xfrm>
        </p:grpSpPr>
        <p:sp>
          <p:nvSpPr>
            <p:cNvPr id="34" name="Rectangle 33"/>
            <p:cNvSpPr/>
            <p:nvPr/>
          </p:nvSpPr>
          <p:spPr>
            <a:xfrm>
              <a:off x="6058580" y="1611313"/>
              <a:ext cx="1438576" cy="5377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smtClean="0">
                  <a:solidFill>
                    <a:schemeClr val="tx1"/>
                  </a:solidFill>
                </a:rPr>
                <a:t>PhongBan</a:t>
              </a:r>
              <a:endParaRPr lang="en-US" b="1" dirty="0">
                <a:solidFill>
                  <a:schemeClr val="tx1"/>
                </a:solidFill>
              </a:endParaRPr>
            </a:p>
          </p:txBody>
        </p:sp>
        <p:sp>
          <p:nvSpPr>
            <p:cNvPr id="36" name="Oval 35"/>
            <p:cNvSpPr/>
            <p:nvPr/>
          </p:nvSpPr>
          <p:spPr>
            <a:xfrm>
              <a:off x="4856413" y="2393558"/>
              <a:ext cx="1103005" cy="4788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smtClean="0">
                  <a:solidFill>
                    <a:schemeClr val="tx1"/>
                  </a:solidFill>
                </a:rPr>
                <a:t>MaPB</a:t>
              </a:r>
              <a:endParaRPr lang="en-US" u="sng" dirty="0">
                <a:solidFill>
                  <a:schemeClr val="tx1"/>
                </a:solidFill>
              </a:endParaRPr>
            </a:p>
          </p:txBody>
        </p:sp>
        <p:cxnSp>
          <p:nvCxnSpPr>
            <p:cNvPr id="39" name="Straight Connector 38"/>
            <p:cNvCxnSpPr>
              <a:endCxn id="36" idx="7"/>
            </p:cNvCxnSpPr>
            <p:nvPr/>
          </p:nvCxnSpPr>
          <p:spPr>
            <a:xfrm flipH="1">
              <a:off x="5797887" y="2160610"/>
              <a:ext cx="439774" cy="303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048219" y="2448200"/>
              <a:ext cx="941290" cy="49321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mtClean="0">
                  <a:solidFill>
                    <a:schemeClr val="tx1"/>
                  </a:solidFill>
                </a:rPr>
                <a:t>TenPB</a:t>
              </a:r>
              <a:endParaRPr lang="en-US" dirty="0">
                <a:solidFill>
                  <a:schemeClr val="tx1"/>
                </a:solidFill>
              </a:endParaRPr>
            </a:p>
          </p:txBody>
        </p:sp>
        <p:sp>
          <p:nvSpPr>
            <p:cNvPr id="47" name="Oval 46"/>
            <p:cNvSpPr/>
            <p:nvPr/>
          </p:nvSpPr>
          <p:spPr>
            <a:xfrm>
              <a:off x="7183392" y="2468331"/>
              <a:ext cx="945730" cy="491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dirty="0">
                <a:solidFill>
                  <a:schemeClr val="tx1"/>
                </a:solidFill>
              </a:endParaRPr>
            </a:p>
          </p:txBody>
        </p:sp>
        <p:cxnSp>
          <p:nvCxnSpPr>
            <p:cNvPr id="49" name="Straight Connector 48"/>
            <p:cNvCxnSpPr>
              <a:endCxn id="42" idx="0"/>
            </p:cNvCxnSpPr>
            <p:nvPr/>
          </p:nvCxnSpPr>
          <p:spPr>
            <a:xfrm flipH="1">
              <a:off x="6518864" y="2143354"/>
              <a:ext cx="152443" cy="3048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060550" y="2153421"/>
              <a:ext cx="279724" cy="353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149351" y="2406500"/>
              <a:ext cx="1016772" cy="6140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mtClean="0">
                  <a:solidFill>
                    <a:schemeClr val="tx1"/>
                  </a:solidFill>
                </a:rPr>
                <a:t>Vitri</a:t>
              </a:r>
              <a:endParaRPr lang="en-US" dirty="0">
                <a:solidFill>
                  <a:schemeClr val="tx1"/>
                </a:solidFill>
              </a:endParaRPr>
            </a:p>
          </p:txBody>
        </p:sp>
      </p:grpSp>
    </p:spTree>
    <p:extLst>
      <p:ext uri="{BB962C8B-B14F-4D97-AF65-F5344CB8AC3E}">
        <p14:creationId xmlns:p14="http://schemas.microsoft.com/office/powerpoint/2010/main" val="386294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ircle(in)">
                                      <p:cBhvr>
                                        <p:cTn id="17" dur="2000"/>
                                        <p:tgtEl>
                                          <p:spTgt spid="29"/>
                                        </p:tgtEl>
                                      </p:cBhvr>
                                    </p:animEffect>
                                  </p:childTnLst>
                                </p:cTn>
                              </p:par>
                              <p:par>
                                <p:cTn id="18" presetID="6" presetClass="entr" presetSubtype="16"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circle(in)">
                                      <p:cBhvr>
                                        <p:cTn id="20" dur="2000"/>
                                        <p:tgtEl>
                                          <p:spTgt spid="4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circle(in)">
                                      <p:cBhvr>
                                        <p:cTn id="23"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9</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2. Thiết kế CSDL mức logic: Ánh xạ ERD sang lược đồ </a:t>
            </a:r>
            <a:br>
              <a:rPr lang="en-US" altLang="en-US" b="1" smtClean="0">
                <a:latin typeface="Arial" panose="020B0604020202020204" pitchFamily="34" charset="0"/>
                <a:cs typeface="Arial" panose="020B0604020202020204" pitchFamily="34" charset="0"/>
              </a:rPr>
            </a:br>
            <a:r>
              <a:rPr lang="en-US" altLang="en-US" b="1" smtClean="0">
                <a:latin typeface="Arial" panose="020B0604020202020204" pitchFamily="34" charset="0"/>
                <a:cs typeface="Arial" panose="020B0604020202020204" pitchFamily="34" charset="0"/>
              </a:rPr>
              <a:t>CSDL quan hệ</a:t>
            </a:r>
          </a:p>
          <a:p>
            <a:pPr marL="0" indent="0">
              <a:lnSpc>
                <a:spcPct val="80000"/>
              </a:lnSpc>
              <a:buNone/>
            </a:pPr>
            <a:r>
              <a:rPr lang="en-US" altLang="en-US" smtClean="0"/>
              <a:t>B4. </a:t>
            </a:r>
            <a:r>
              <a:rPr lang="en-US" altLang="en-US"/>
              <a:t>Ánh xạ </a:t>
            </a:r>
            <a:r>
              <a:rPr lang="en-US" altLang="en-US" smtClean="0"/>
              <a:t>mối quan hệ nhiều – nhiều</a:t>
            </a:r>
          </a:p>
          <a:p>
            <a:pPr lvl="1">
              <a:lnSpc>
                <a:spcPct val="80000"/>
              </a:lnSpc>
            </a:pPr>
            <a:r>
              <a:rPr lang="en-US" altLang="en-US" smtClean="0">
                <a:sym typeface="Wingdings" panose="05000000000000000000" pitchFamily="2" charset="2"/>
              </a:rPr>
              <a:t>Xây dựng mối quan hệ nhiều </a:t>
            </a:r>
            <a:r>
              <a:rPr lang="en-US" altLang="en-US"/>
              <a:t>–</a:t>
            </a:r>
            <a:r>
              <a:rPr lang="en-US" altLang="en-US" smtClean="0">
                <a:sym typeface="Wingdings" panose="05000000000000000000" pitchFamily="2" charset="2"/>
              </a:rPr>
              <a:t> nhiều thành một quan hệ mới R bao gồm các thuộc tính của mối quan hệ và khóa chính của các quan hệ tương ứng với các tập thực thể tham gia vào mối quan hệ nhiều – nhiều.</a:t>
            </a:r>
          </a:p>
          <a:p>
            <a:pPr lvl="1">
              <a:lnSpc>
                <a:spcPct val="80000"/>
              </a:lnSpc>
            </a:pPr>
            <a:r>
              <a:rPr lang="en-US" altLang="en-US" smtClean="0">
                <a:sym typeface="Wingdings" panose="05000000000000000000" pitchFamily="2" charset="2"/>
              </a:rPr>
              <a:t>Khóa chính của R là các thuộc tính khóa chính của quan hệ </a:t>
            </a:r>
            <a:r>
              <a:rPr lang="en-US" altLang="en-US">
                <a:sym typeface="Wingdings" panose="05000000000000000000" pitchFamily="2" charset="2"/>
              </a:rPr>
              <a:t>tương ứng với các tập </a:t>
            </a:r>
            <a:r>
              <a:rPr lang="en-US" altLang="en-US" smtClean="0">
                <a:sym typeface="Wingdings" panose="05000000000000000000" pitchFamily="2" charset="2"/>
              </a:rPr>
              <a:t>thực </a:t>
            </a:r>
            <a:r>
              <a:rPr lang="en-US" altLang="en-US">
                <a:sym typeface="Wingdings" panose="05000000000000000000" pitchFamily="2" charset="2"/>
              </a:rPr>
              <a:t>thể tham gia vào mối quan hệ nhiều – nhiều.</a:t>
            </a:r>
          </a:p>
        </p:txBody>
      </p:sp>
      <p:sp>
        <p:nvSpPr>
          <p:cNvPr id="27" name="TextBox 26"/>
          <p:cNvSpPr txBox="1"/>
          <p:nvPr/>
        </p:nvSpPr>
        <p:spPr>
          <a:xfrm>
            <a:off x="2199507" y="4979695"/>
            <a:ext cx="3698374" cy="461665"/>
          </a:xfrm>
          <a:prstGeom prst="rect">
            <a:avLst/>
          </a:prstGeom>
          <a:noFill/>
        </p:spPr>
        <p:txBody>
          <a:bodyPr wrap="square" rtlCol="0">
            <a:spAutoFit/>
          </a:bodyPr>
          <a:lstStyle/>
          <a:p>
            <a:r>
              <a:rPr lang="en-US" sz="2400" smtClean="0"/>
              <a:t>NhanVien(</a:t>
            </a:r>
            <a:r>
              <a:rPr lang="en-US" sz="2400" u="sng" smtClean="0"/>
              <a:t>MaNV</a:t>
            </a:r>
            <a:r>
              <a:rPr lang="en-US" sz="2400" smtClean="0"/>
              <a:t>, . . .)</a:t>
            </a:r>
            <a:endParaRPr lang="en-US" sz="2400"/>
          </a:p>
        </p:txBody>
      </p:sp>
      <p:cxnSp>
        <p:nvCxnSpPr>
          <p:cNvPr id="29" name="Straight Arrow Connector 28"/>
          <p:cNvCxnSpPr/>
          <p:nvPr/>
        </p:nvCxnSpPr>
        <p:spPr>
          <a:xfrm>
            <a:off x="1785392" y="6200959"/>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6563" y="4960684"/>
            <a:ext cx="3239115" cy="461665"/>
          </a:xfrm>
          <a:prstGeom prst="rect">
            <a:avLst/>
          </a:prstGeom>
          <a:noFill/>
        </p:spPr>
        <p:txBody>
          <a:bodyPr wrap="square" rtlCol="0">
            <a:spAutoFit/>
          </a:bodyPr>
          <a:lstStyle/>
          <a:p>
            <a:r>
              <a:rPr lang="en-US" sz="2400" smtClean="0"/>
              <a:t>DuAn(</a:t>
            </a:r>
            <a:r>
              <a:rPr lang="en-US" sz="2400" u="sng" smtClean="0"/>
              <a:t>MaDA</a:t>
            </a:r>
            <a:r>
              <a:rPr lang="en-US" sz="2400" smtClean="0"/>
              <a:t>, . . .)</a:t>
            </a:r>
            <a:endParaRPr lang="en-US" sz="2400"/>
          </a:p>
        </p:txBody>
      </p:sp>
      <p:cxnSp>
        <p:nvCxnSpPr>
          <p:cNvPr id="46" name="Straight Arrow Connector 45"/>
          <p:cNvCxnSpPr/>
          <p:nvPr/>
        </p:nvCxnSpPr>
        <p:spPr>
          <a:xfrm>
            <a:off x="4435705" y="5376717"/>
            <a:ext cx="756066" cy="62648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120027" y="3380052"/>
            <a:ext cx="9555707" cy="1456831"/>
            <a:chOff x="1097053" y="3194726"/>
            <a:chExt cx="9555707" cy="1456831"/>
          </a:xfrm>
        </p:grpSpPr>
        <p:grpSp>
          <p:nvGrpSpPr>
            <p:cNvPr id="17" name="Group 16"/>
            <p:cNvGrpSpPr/>
            <p:nvPr/>
          </p:nvGrpSpPr>
          <p:grpSpPr>
            <a:xfrm>
              <a:off x="2476308" y="3774480"/>
              <a:ext cx="7249886" cy="877077"/>
              <a:chOff x="3191069" y="1264302"/>
              <a:chExt cx="7249886" cy="877077"/>
            </a:xfrm>
          </p:grpSpPr>
          <p:sp>
            <p:nvSpPr>
              <p:cNvPr id="18" name="Rectangle 17"/>
              <p:cNvSpPr/>
              <p:nvPr/>
            </p:nvSpPr>
            <p:spPr>
              <a:xfrm>
                <a:off x="3191069" y="1418257"/>
                <a:ext cx="1688841"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NhanVien</a:t>
                </a:r>
                <a:endParaRPr lang="en-US">
                  <a:solidFill>
                    <a:schemeClr val="tx1"/>
                  </a:solidFill>
                </a:endParaRPr>
              </a:p>
            </p:txBody>
          </p:sp>
          <p:sp>
            <p:nvSpPr>
              <p:cNvPr id="19" name="Diamond 18"/>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Thamgia</a:t>
                </a:r>
                <a:endParaRPr lang="en-US">
                  <a:solidFill>
                    <a:schemeClr val="tx1"/>
                  </a:solidFill>
                </a:endParaRPr>
              </a:p>
            </p:txBody>
          </p:sp>
          <p:sp>
            <p:nvSpPr>
              <p:cNvPr id="20" name="Rectangle 19"/>
              <p:cNvSpPr/>
              <p:nvPr/>
            </p:nvSpPr>
            <p:spPr>
              <a:xfrm>
                <a:off x="8752114" y="1408927"/>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DuAn</a:t>
                </a:r>
                <a:endParaRPr lang="en-US">
                  <a:solidFill>
                    <a:schemeClr val="tx1"/>
                  </a:solidFill>
                </a:endParaRPr>
              </a:p>
            </p:txBody>
          </p:sp>
          <p:cxnSp>
            <p:nvCxnSpPr>
              <p:cNvPr id="21" name="Straight Connector 20"/>
              <p:cNvCxnSpPr>
                <a:stCxn id="19" idx="1"/>
              </p:cNvCxnSpPr>
              <p:nvPr/>
            </p:nvCxnSpPr>
            <p:spPr>
              <a:xfrm flipH="1">
                <a:off x="4891489" y="1702841"/>
                <a:ext cx="816426" cy="0"/>
              </a:xfrm>
              <a:prstGeom prst="line">
                <a:avLst/>
              </a:prstGeom>
              <a:ln w="22225"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3"/>
                <a:endCxn id="20" idx="1"/>
              </p:cNvCxnSpPr>
              <p:nvPr/>
            </p:nvCxnSpPr>
            <p:spPr>
              <a:xfrm flipV="1">
                <a:off x="7924007" y="1693511"/>
                <a:ext cx="828107" cy="9330"/>
              </a:xfrm>
              <a:prstGeom prst="line">
                <a:avLst/>
              </a:prstGeom>
              <a:ln w="47625" cmpd="dbl">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6788443" y="3242649"/>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smtClean="0">
                  <a:solidFill>
                    <a:schemeClr val="tx1"/>
                  </a:solidFill>
                </a:rPr>
                <a:t>Thoigian</a:t>
              </a:r>
              <a:endParaRPr lang="en-US">
                <a:solidFill>
                  <a:schemeClr val="tx1"/>
                </a:solidFill>
              </a:endParaRPr>
            </a:p>
          </p:txBody>
        </p:sp>
        <p:cxnSp>
          <p:nvCxnSpPr>
            <p:cNvPr id="5" name="Straight Connector 4"/>
            <p:cNvCxnSpPr>
              <a:stCxn id="31" idx="5"/>
            </p:cNvCxnSpPr>
            <p:nvPr/>
          </p:nvCxnSpPr>
          <p:spPr>
            <a:xfrm>
              <a:off x="2199506" y="3722197"/>
              <a:ext cx="265224" cy="216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361156" y="3194726"/>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smtClean="0">
                  <a:solidFill>
                    <a:schemeClr val="tx1"/>
                  </a:solidFill>
                </a:rPr>
                <a:t>MaDA</a:t>
              </a:r>
              <a:endParaRPr lang="en-US" u="sng">
                <a:solidFill>
                  <a:schemeClr val="tx1"/>
                </a:solidFill>
              </a:endParaRPr>
            </a:p>
          </p:txBody>
        </p:sp>
        <p:cxnSp>
          <p:nvCxnSpPr>
            <p:cNvPr id="30" name="Straight Connector 29"/>
            <p:cNvCxnSpPr/>
            <p:nvPr/>
          </p:nvCxnSpPr>
          <p:spPr>
            <a:xfrm flipH="1">
              <a:off x="9112465" y="3652394"/>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097053" y="324264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smtClean="0">
                  <a:solidFill>
                    <a:schemeClr val="tx1"/>
                  </a:solidFill>
                </a:rPr>
                <a:t> </a:t>
              </a:r>
              <a:r>
                <a:rPr lang="en-US" u="sng" smtClean="0">
                  <a:solidFill>
                    <a:schemeClr val="tx1"/>
                  </a:solidFill>
                </a:rPr>
                <a:t>MaNV</a:t>
              </a:r>
              <a:endParaRPr lang="en-US" u="sng">
                <a:solidFill>
                  <a:schemeClr val="tx1"/>
                </a:solidFill>
              </a:endParaRPr>
            </a:p>
          </p:txBody>
        </p:sp>
        <p:sp>
          <p:nvSpPr>
            <p:cNvPr id="9" name="TextBox 8"/>
            <p:cNvSpPr txBox="1"/>
            <p:nvPr/>
          </p:nvSpPr>
          <p:spPr>
            <a:xfrm>
              <a:off x="4318854" y="3756552"/>
              <a:ext cx="615464" cy="369332"/>
            </a:xfrm>
            <a:prstGeom prst="rect">
              <a:avLst/>
            </a:prstGeom>
            <a:noFill/>
          </p:spPr>
          <p:txBody>
            <a:bodyPr wrap="square" rtlCol="0">
              <a:spAutoFit/>
            </a:bodyPr>
            <a:lstStyle/>
            <a:p>
              <a:r>
                <a:rPr lang="en-US" smtClean="0"/>
                <a:t>n</a:t>
              </a:r>
              <a:endParaRPr lang="en-US"/>
            </a:p>
          </p:txBody>
        </p:sp>
        <p:sp>
          <p:nvSpPr>
            <p:cNvPr id="32" name="TextBox 31"/>
            <p:cNvSpPr txBox="1"/>
            <p:nvPr/>
          </p:nvSpPr>
          <p:spPr>
            <a:xfrm>
              <a:off x="7311564" y="3776795"/>
              <a:ext cx="615464" cy="369332"/>
            </a:xfrm>
            <a:prstGeom prst="rect">
              <a:avLst/>
            </a:prstGeom>
            <a:noFill/>
          </p:spPr>
          <p:txBody>
            <a:bodyPr wrap="square" rtlCol="0">
              <a:spAutoFit/>
            </a:bodyPr>
            <a:lstStyle/>
            <a:p>
              <a:r>
                <a:rPr lang="en-US" smtClean="0"/>
                <a:t>m</a:t>
              </a:r>
              <a:endParaRPr lang="en-US"/>
            </a:p>
          </p:txBody>
        </p:sp>
        <p:cxnSp>
          <p:nvCxnSpPr>
            <p:cNvPr id="33" name="Straight Connector 32"/>
            <p:cNvCxnSpPr/>
            <p:nvPr/>
          </p:nvCxnSpPr>
          <p:spPr>
            <a:xfrm flipH="1">
              <a:off x="6624324" y="3722197"/>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414389" y="5967667"/>
            <a:ext cx="5373622" cy="461665"/>
          </a:xfrm>
          <a:prstGeom prst="rect">
            <a:avLst/>
          </a:prstGeom>
          <a:noFill/>
        </p:spPr>
        <p:txBody>
          <a:bodyPr wrap="square" rtlCol="0">
            <a:spAutoFit/>
          </a:bodyPr>
          <a:lstStyle/>
          <a:p>
            <a:r>
              <a:rPr lang="en-US" sz="2400" smtClean="0"/>
              <a:t>ThamGia(</a:t>
            </a:r>
            <a:r>
              <a:rPr lang="en-US" sz="2400" u="sng" smtClean="0"/>
              <a:t>MaNV, MaDA</a:t>
            </a:r>
            <a:r>
              <a:rPr lang="en-US" sz="2400" smtClean="0"/>
              <a:t>, Thoigian)</a:t>
            </a:r>
            <a:endParaRPr lang="en-US" sz="2400"/>
          </a:p>
        </p:txBody>
      </p:sp>
      <p:cxnSp>
        <p:nvCxnSpPr>
          <p:cNvPr id="37" name="Straight Arrow Connector 36"/>
          <p:cNvCxnSpPr/>
          <p:nvPr/>
        </p:nvCxnSpPr>
        <p:spPr>
          <a:xfrm flipH="1">
            <a:off x="6381565" y="5441360"/>
            <a:ext cx="827681" cy="56183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16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circle(in)">
                                      <p:cBhvr>
                                        <p:cTn id="15" dur="20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ircle(in)">
                                      <p:cBhvr>
                                        <p:cTn id="20" dur="2000"/>
                                        <p:tgtEl>
                                          <p:spTgt spid="29"/>
                                        </p:tgtEl>
                                      </p:cBhvr>
                                    </p:animEffect>
                                  </p:childTnLst>
                                </p:cTn>
                              </p:par>
                              <p:par>
                                <p:cTn id="21" presetID="6" presetClass="entr" presetSubtype="16"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circle(in)">
                                      <p:cBhvr>
                                        <p:cTn id="23" dur="2000"/>
                                        <p:tgtEl>
                                          <p:spTgt spid="46"/>
                                        </p:tgtEl>
                                      </p:cBhvr>
                                    </p:animEffect>
                                  </p:childTnLst>
                                </p:cTn>
                              </p:par>
                              <p:par>
                                <p:cTn id="24" presetID="6" presetClass="entr" presetSubtype="16"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circle(in)">
                                      <p:cBhvr>
                                        <p:cTn id="26" dur="2000"/>
                                        <p:tgtEl>
                                          <p:spTgt spid="37"/>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circle(in)">
                                      <p:cBhvr>
                                        <p:cTn id="2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P spid="35" grpId="0"/>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4297</TotalTime>
  <Words>834</Words>
  <Application>Microsoft Office PowerPoint</Application>
  <PresentationFormat>Widescreen</PresentationFormat>
  <Paragraphs>229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Open Sans</vt:lpstr>
      <vt:lpstr>Roboto</vt:lpstr>
      <vt:lpstr>Times New Roman</vt:lpstr>
      <vt:lpstr>Wingdings</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WELCOME MESSAGES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Admin</cp:lastModifiedBy>
  <cp:revision>339</cp:revision>
  <dcterms:created xsi:type="dcterms:W3CDTF">2017-01-10T11:09:36Z</dcterms:created>
  <dcterms:modified xsi:type="dcterms:W3CDTF">2021-05-09T07:23:16Z</dcterms:modified>
</cp:coreProperties>
</file>