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90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7" autoAdjust="0"/>
    <p:restoredTop sz="93956" autoAdjust="0"/>
  </p:normalViewPr>
  <p:slideViewPr>
    <p:cSldViewPr snapToGrid="0" showGuides="1">
      <p:cViewPr varScale="1">
        <p:scale>
          <a:sx n="82" d="100"/>
          <a:sy n="82" d="100"/>
        </p:scale>
        <p:origin x="821" y="72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0E8DD-A0C7-419E-AC85-726EB37FF7FF}" type="datetimeFigureOut">
              <a:rPr lang="en-ID" smtClean="0"/>
              <a:t>26/04/2021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A71B4-60CD-4D49-B779-926567448A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73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15081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6313"/>
            <a:ext cx="9144000" cy="5603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C544-4C5B-40F5-B6BC-7078F14102FE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405" y="1658938"/>
            <a:ext cx="10791190" cy="245586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5F51C49-0036-4204-9B57-95AAC2F1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1A47D85-81C8-43FF-9C42-3F48D6FDA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F2F2BB-1219-E64A-8D58-AF2C8A6ADC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6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35">
            <a:extLst>
              <a:ext uri="{FF2B5EF4-FFF2-40B4-BE49-F238E27FC236}">
                <a16:creationId xmlns:a16="http://schemas.microsoft.com/office/drawing/2014/main" id="{C31BD89A-8F52-4756-B027-614D46D10F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082800"/>
            <a:ext cx="7150100" cy="3525519"/>
          </a:xfrm>
        </p:spPr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D7031D-1453-4A60-AEE6-26465607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6E80B69-A5C3-4D3B-8165-F7E3BB40FD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E8B86D-E59D-F044-9C6A-CE55AC387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0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53829"/>
            <a:ext cx="11902440" cy="477631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C7C2A-F4D5-4A2F-93B1-9C764A4E9794}"/>
              </a:ext>
            </a:extLst>
          </p:cNvPr>
          <p:cNvSpPr/>
          <p:nvPr userDrawn="1"/>
        </p:nvSpPr>
        <p:spPr>
          <a:xfrm>
            <a:off x="1132094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1A05DB3-42C8-46AC-A554-0663D9B52EF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29929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7F1C2-3136-4035-B358-1AA921A2894A}"/>
              </a:ext>
            </a:extLst>
          </p:cNvPr>
          <p:cNvSpPr txBox="1"/>
          <p:nvPr userDrawn="1"/>
        </p:nvSpPr>
        <p:spPr>
          <a:xfrm>
            <a:off x="11353800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2FC83-02D9-0044-8504-A38A8B9111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4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67000"/>
            <a:ext cx="11902440" cy="225044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324406-7016-4738-B8E3-058CADC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F5D83137-F185-44B2-96D7-C40DC8EE3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FF52D1-EFC6-C44A-B994-D42346839B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48589"/>
            <a:ext cx="11902440" cy="6559907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A3DAFE-860B-6F45-8784-31E154F97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8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849120"/>
            <a:ext cx="11902440" cy="411480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2236BFD-99FD-4F1C-80FD-F953B1E3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C7F29D1-4A66-4CBA-A9A1-D069F0F0D6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22EEAB-C4D0-4040-B9CF-5EFAE08F06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26" y="1658938"/>
            <a:ext cx="5400674" cy="448147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8159B0-B246-4992-B682-E76BEB9A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6507238-16C6-423B-A2C2-7A1ECA40C1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D4C4F-1CDC-FE40-AB90-9027A80017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4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35136"/>
            <a:ext cx="5400674" cy="6560820"/>
          </a:xfrm>
        </p:spPr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71F0DE-8E43-3F44-A379-F7763A3AE5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44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21973" y="1628894"/>
            <a:ext cx="5161914" cy="45247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6E58B73-29F9-4789-BF35-AB485895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46D5EA9-AAF6-4488-B583-7DA55424AD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D8DFB7-D816-3949-AE6B-76FB988F86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149D4E7D-F51D-4CEF-AC74-A691AA6AE2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7D7A4D8-88B4-4DB1-99A7-519C7BE9418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823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5D95C81D-9B10-4FF8-8C90-E648F3A196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23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D4080F6-33B2-488F-B0BB-E156334F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16E3F69-D1AB-4A8A-BCE1-81157536CE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1D4CD7-697F-6D43-A07E-57DD939B72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0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01FEEF-8C03-3540-9178-3FBE72EAAF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1D35E9C-5092-45CB-A44E-ECEC5C354E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82135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9AE37AB8-671B-4D62-B300-4E818F9AAF8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4342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3235931-13F3-445C-A864-257369C4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40FCDF2-BE5D-4439-B3DA-53B1E34F0C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77FE6C-918F-DD4F-877B-B804CF2C9B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38A09F8-496A-4644-B820-D6251E2963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3428722"/>
            <a:ext cx="11902440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F18353-28B7-4477-95E9-3562CE24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3B43E75-A765-4118-A3B7-CF2952D7F8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73BB8-D672-9349-A510-597412AF8D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7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FF7217-FCD0-4A8A-B377-29B7E8F398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4463" y="149225"/>
            <a:ext cx="11903075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278207-40F1-4CC1-B990-0006B8D4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724"/>
            <a:ext cx="9912009" cy="9860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E72771F-C44F-4A27-AB45-B4A1254562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58875"/>
            <a:ext cx="9912327" cy="365125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9185968-EB6A-4B69-8C1D-3E33CEC7D1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93494" y="2061687"/>
            <a:ext cx="2005012" cy="2005012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6633F8-1B31-49A7-BF63-C9B0313AA221}"/>
              </a:ext>
            </a:extLst>
          </p:cNvPr>
          <p:cNvSpPr/>
          <p:nvPr userDrawn="1"/>
        </p:nvSpPr>
        <p:spPr>
          <a:xfrm>
            <a:off x="11318471" y="64518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31946B16-90EF-47BB-A0D1-2DC2836625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06678" y="6456244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D8459-35C2-44CC-B56E-55CEFA2AECF1}"/>
              </a:ext>
            </a:extLst>
          </p:cNvPr>
          <p:cNvSpPr txBox="1"/>
          <p:nvPr userDrawn="1"/>
        </p:nvSpPr>
        <p:spPr>
          <a:xfrm>
            <a:off x="11308514" y="6469221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BCE90E-A60C-7949-8B71-68AE28547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9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7264113-4187-4EBB-AD66-68EAE65599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5328563"/>
            <a:ext cx="11903075" cy="1380212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43409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4CFBD0-B126-4756-BAE9-DFE94586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2798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F8443F7-284F-443E-9B77-C5CA54ED4F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2798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B622DE-BF82-E549-9051-132805BD38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3957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3354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4790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D19C3E4-9A91-4A56-B588-962A44C1A5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41599"/>
            <a:ext cx="4681220" cy="4066897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67A9ADB-1E48-4CA0-9DC1-FFB2810A2E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9820" y="2641599"/>
            <a:ext cx="4305300" cy="2082802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502B214-2686-4349-AEC1-6742DB3773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0982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C3FAE7E5-3173-43D5-BA67-5E8C52D68C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0438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2C4D62D-125F-4BA1-BA36-28807380D45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98940" y="2641598"/>
            <a:ext cx="2748280" cy="405253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C5B2C26-C857-4DD8-8F19-B2E3979C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702D8E62-69AA-4148-9680-07DBAAA296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71A709-F799-6540-AB36-D103691AF3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8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89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6ADC654-223A-4D00-BE02-70EA40CA51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313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B95F7005-6F08-46B7-BFA6-60D84DAD99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727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D823C65-70E5-4B30-81AB-42F2E48BAD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9315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01584CA-9F9A-415F-9A69-45BC12F1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AE9D6D3-08AE-4BDE-BCC2-7F7A06524A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346352-EC24-634E-A07B-8678EFB27C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8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410" y="1992301"/>
            <a:ext cx="4547370" cy="27301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F049B6-04C3-4385-97E7-0C9490C2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E44C51A-9A91-41EE-9C68-F5035AB14A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06E97E-4841-244B-8C0F-AC84D5BB80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26549" y="1629886"/>
            <a:ext cx="3168000" cy="424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30088-3DCC-4EB2-AFF1-DA21BF1D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F748112-F6C0-47FB-B576-1C132DE4BC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A36BCC-1883-674C-BBD1-FF3C56ED86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9E94143-FE7E-4405-B3B0-6F6A3B33E6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F39CC5B-CD77-41B3-A9F8-0BC5279C8B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0232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A9DC35DC-2D52-4786-87F7-0622512D0A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4914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9524047-19EA-426B-9978-B7002DC7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4356494-8784-4D7C-802E-FC8E96D4E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0EC3C3-3F8A-5044-9BBC-3DACD06B99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187870D-C780-4128-ABA3-7BF0D5FF93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4463" y="149225"/>
            <a:ext cx="11903075" cy="6559550"/>
          </a:xfrm>
        </p:spPr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363C9-4316-3940-AD93-83F81B9AE7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22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05A6-6893-4CAA-8D5F-2957D0B1D971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A3BEB-79BF-654F-8A73-71411B77825B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64" r:id="rId4"/>
    <p:sldLayoutId id="2147483663" r:id="rId5"/>
    <p:sldLayoutId id="2147483665" r:id="rId6"/>
    <p:sldLayoutId id="2147483666" r:id="rId7"/>
    <p:sldLayoutId id="2147483668" r:id="rId8"/>
    <p:sldLayoutId id="2147483661" r:id="rId9"/>
    <p:sldLayoutId id="2147483653" r:id="rId10"/>
    <p:sldLayoutId id="2147483669" r:id="rId11"/>
    <p:sldLayoutId id="2147483662" r:id="rId12"/>
    <p:sldLayoutId id="2147483655" r:id="rId13"/>
    <p:sldLayoutId id="2147483667" r:id="rId14"/>
    <p:sldLayoutId id="2147483656" r:id="rId15"/>
    <p:sldLayoutId id="2147483652" r:id="rId16"/>
    <p:sldLayoutId id="2147483657" r:id="rId17"/>
    <p:sldLayoutId id="2147483658" r:id="rId18"/>
    <p:sldLayoutId id="2147483659" r:id="rId19"/>
    <p:sldLayoutId id="2147483660" r:id="rId20"/>
    <p:sldLayoutId id="2147483654" r:id="rId21"/>
    <p:sldLayoutId id="2147483651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9E74059-9CB0-4FC5-A877-21160B4A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8D8D56-9593-2647-8786-62A1E697095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24" y="2127141"/>
            <a:ext cx="4517351" cy="22359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12D5E5-5D16-8B42-B5E3-B478B482F1E0}"/>
              </a:ext>
            </a:extLst>
          </p:cNvPr>
          <p:cNvSpPr/>
          <p:nvPr/>
        </p:nvSpPr>
        <p:spPr>
          <a:xfrm>
            <a:off x="10649415" y="133815"/>
            <a:ext cx="1360448" cy="791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45233"/>
            <a:ext cx="11699298" cy="626084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en-US" b="1" smtClean="0"/>
              <a:t>4. Bao đóng của tập thuộc tính X đối với tập PTH F</a:t>
            </a:r>
            <a:endParaRPr lang="en-US" alt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>
                <a:sym typeface="Symbol" panose="05050102010706020507" pitchFamily="18" charset="2"/>
              </a:rPr>
              <a:t>Bao đóng của tập thuộc tính X đối với tập PTH F (ký hiệu: X</a:t>
            </a:r>
            <a:r>
              <a:rPr lang="en-US" altLang="en-US" baseline="30000">
                <a:sym typeface="Symbol" panose="05050102010706020507" pitchFamily="18" charset="2"/>
              </a:rPr>
              <a:t>+</a:t>
            </a:r>
            <a:r>
              <a:rPr lang="en-US" altLang="en-US" baseline="-25000">
                <a:sym typeface="Symbol" panose="05050102010706020507" pitchFamily="18" charset="2"/>
              </a:rPr>
              <a:t>F</a:t>
            </a:r>
            <a:r>
              <a:rPr lang="en-US" altLang="en-US">
                <a:sym typeface="Symbol" panose="05050102010706020507" pitchFamily="18" charset="2"/>
              </a:rPr>
              <a:t>) là tập tất cả các thuộc tính được xác định hàm bởi X.</a:t>
            </a:r>
          </a:p>
          <a:p>
            <a:pPr marL="0" indent="0">
              <a:buNone/>
            </a:pPr>
            <a:r>
              <a:rPr lang="pt-BR" altLang="en-US" i="1"/>
              <a:t>		X</a:t>
            </a:r>
            <a:r>
              <a:rPr lang="pt-BR" altLang="en-US" i="1" baseline="30000"/>
              <a:t>+</a:t>
            </a:r>
            <a:r>
              <a:rPr lang="pt-BR" altLang="en-US" i="1" baseline="-25000"/>
              <a:t>F</a:t>
            </a:r>
            <a:r>
              <a:rPr lang="pt-BR" altLang="en-US"/>
              <a:t>  = { </a:t>
            </a:r>
            <a:r>
              <a:rPr lang="pt-BR" altLang="en-US" i="1"/>
              <a:t>A</a:t>
            </a:r>
            <a:r>
              <a:rPr lang="pt-BR" altLang="en-US" i="1">
                <a:sym typeface="Symbol" panose="05050102010706020507" pitchFamily="18" charset="2"/>
              </a:rPr>
              <a:t> R / X </a:t>
            </a:r>
            <a:r>
              <a:rPr lang="pt-BR" altLang="en-US" i="1">
                <a:sym typeface="Wingdings" panose="05000000000000000000" pitchFamily="2" charset="2"/>
              </a:rPr>
              <a:t> A </a:t>
            </a:r>
            <a:r>
              <a:rPr lang="pt-BR" altLang="en-US" i="1">
                <a:sym typeface="Symbol" panose="05050102010706020507" pitchFamily="18" charset="2"/>
              </a:rPr>
              <a:t> F</a:t>
            </a:r>
            <a:r>
              <a:rPr lang="pt-BR" altLang="en-US" i="1" baseline="30000">
                <a:sym typeface="Symbol" panose="05050102010706020507" pitchFamily="18" charset="2"/>
              </a:rPr>
              <a:t>+</a:t>
            </a:r>
            <a:r>
              <a:rPr lang="pt-BR" altLang="en-US"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r>
              <a:rPr lang="pt-BR" altLang="en-US" smtClean="0">
                <a:sym typeface="Symbol" panose="05050102010706020507" pitchFamily="18" charset="2"/>
              </a:rPr>
              <a:t>   Nhận </a:t>
            </a:r>
            <a:r>
              <a:rPr lang="pt-BR" altLang="en-US">
                <a:sym typeface="Symbol" panose="05050102010706020507" pitchFamily="18" charset="2"/>
              </a:rPr>
              <a:t>xét: </a:t>
            </a:r>
            <a:r>
              <a:rPr lang="en-US" altLang="en-US"/>
              <a:t>X </a:t>
            </a:r>
            <a:r>
              <a:rPr lang="en-US" altLang="en-US">
                <a:sym typeface="Symbol" panose="05050102010706020507" pitchFamily="18" charset="2"/>
              </a:rPr>
              <a:t> X</a:t>
            </a:r>
            <a:r>
              <a:rPr lang="en-US" altLang="en-US" baseline="30000">
                <a:sym typeface="Symbol" panose="05050102010706020507" pitchFamily="18" charset="2"/>
              </a:rPr>
              <a:t>+</a:t>
            </a:r>
            <a:r>
              <a:rPr lang="en-US" altLang="en-US" baseline="-25000">
                <a:sym typeface="Symbol" panose="05050102010706020507" pitchFamily="18" charset="2"/>
              </a:rPr>
              <a:t>F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mtClean="0"/>
              <a:t>Thuật toán tính X</a:t>
            </a:r>
            <a:r>
              <a:rPr lang="en-US" altLang="en-US" baseline="30000" smtClean="0"/>
              <a:t>+</a:t>
            </a:r>
            <a:r>
              <a:rPr lang="en-US" altLang="en-US" baseline="-25000" smtClean="0"/>
              <a:t>F</a:t>
            </a:r>
          </a:p>
          <a:p>
            <a:pPr marL="0" indent="0">
              <a:buNone/>
              <a:defRPr/>
            </a:pPr>
            <a:r>
              <a:rPr lang="en-US" b="1"/>
              <a:t>Input: </a:t>
            </a:r>
            <a:r>
              <a:rPr lang="en-US" smtClean="0"/>
              <a:t>Tập PTH </a:t>
            </a:r>
            <a:r>
              <a:rPr lang="en-US" i="1" smtClean="0"/>
              <a:t>F </a:t>
            </a:r>
            <a:r>
              <a:rPr lang="en-US" smtClean="0"/>
              <a:t>trên lược đồ quan hệ R</a:t>
            </a:r>
            <a:r>
              <a:rPr lang="en-US"/>
              <a:t>, </a:t>
            </a:r>
            <a:r>
              <a:rPr lang="en-US" smtClean="0"/>
              <a:t>và một tập thuộc tính </a:t>
            </a:r>
            <a:r>
              <a:rPr lang="en-US" i="1" smtClean="0"/>
              <a:t>X</a:t>
            </a:r>
            <a:r>
              <a:rPr lang="en-US"/>
              <a:t> </a:t>
            </a:r>
            <a:r>
              <a:rPr lang="en-US" smtClean="0">
                <a:sym typeface="Symbol" panose="05050102010706020507" pitchFamily="18" charset="2"/>
              </a:rPr>
              <a:t> </a:t>
            </a:r>
            <a:r>
              <a:rPr lang="en-US" smtClean="0"/>
              <a:t>R.</a:t>
            </a:r>
          </a:p>
          <a:p>
            <a:pPr marL="0" indent="0">
              <a:buNone/>
              <a:defRPr/>
            </a:pPr>
            <a:r>
              <a:rPr lang="en-US" altLang="en-US" b="1" smtClean="0">
                <a:sym typeface="Greek Symbols" pitchFamily="18" charset="2"/>
              </a:rPr>
              <a:t>Output</a:t>
            </a:r>
            <a:r>
              <a:rPr lang="en-US" altLang="en-US" smtClean="0">
                <a:sym typeface="Greek Symbols" pitchFamily="18" charset="2"/>
              </a:rPr>
              <a:t>: X</a:t>
            </a:r>
            <a:r>
              <a:rPr lang="en-US" altLang="en-US" baseline="30000" smtClean="0">
                <a:sym typeface="Greek Symbols" pitchFamily="18" charset="2"/>
              </a:rPr>
              <a:t>+</a:t>
            </a:r>
            <a:r>
              <a:rPr lang="en-US" altLang="en-US" baseline="-25000" smtClean="0">
                <a:sym typeface="Greek Symbols" pitchFamily="18" charset="2"/>
              </a:rPr>
              <a:t>F</a:t>
            </a:r>
            <a:endParaRPr lang="en-US" altLang="en-US" baseline="-25000">
              <a:sym typeface="Greek Symbols" pitchFamily="18" charset="2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en-US" sz="3200" i="1">
                <a:sym typeface="Greek Symbols" pitchFamily="18" charset="2"/>
              </a:rPr>
              <a:t>	  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i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each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PTH 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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∪ 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old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mtClean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en-US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en-US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en-US" baseline="300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5908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45233"/>
            <a:ext cx="11699298" cy="626084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altLang="en-US" b="1"/>
              <a:t>4. Bao đóng của tập thuộc </a:t>
            </a:r>
            <a:r>
              <a:rPr lang="en-US" altLang="en-US" b="1" smtClean="0"/>
              <a:t>tính </a:t>
            </a:r>
            <a:r>
              <a:rPr lang="en-US" altLang="en-US" b="1"/>
              <a:t>X đối với tập PTH </a:t>
            </a:r>
            <a:r>
              <a:rPr lang="en-US" altLang="en-US" b="1" smtClean="0"/>
              <a:t>F (tt.)</a:t>
            </a:r>
            <a:endParaRPr lang="en-US" alt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Ví dụ: Cho F </a:t>
            </a:r>
            <a:r>
              <a:rPr lang="en-US" altLang="en-US"/>
              <a:t>= { AB </a:t>
            </a:r>
            <a:r>
              <a:rPr lang="en-US" altLang="en-US">
                <a:sym typeface="Wingdings" panose="05000000000000000000" pitchFamily="2" charset="2"/>
              </a:rPr>
              <a:t> C , D  EG , ACD  B , C  A , BE  C , </a:t>
            </a:r>
            <a:r>
              <a:rPr lang="en-US" altLang="en-US"/>
              <a:t>CE </a:t>
            </a:r>
            <a:r>
              <a:rPr lang="en-US" altLang="en-US">
                <a:sym typeface="Wingdings" panose="05000000000000000000" pitchFamily="2" charset="2"/>
              </a:rPr>
              <a:t> AG , BC  D , CG  BD} and X</a:t>
            </a:r>
            <a:r>
              <a:rPr lang="en-US" altLang="en-US"/>
              <a:t> = {BD} . </a:t>
            </a:r>
            <a:r>
              <a:rPr lang="en-US" altLang="en-US" smtClean="0"/>
              <a:t>Xác định X</a:t>
            </a:r>
            <a:r>
              <a:rPr lang="en-US" altLang="en-US" baseline="30000" smtClean="0"/>
              <a:t>+</a:t>
            </a:r>
            <a:r>
              <a:rPr lang="en-US" altLang="en-US" baseline="-25000" smtClean="0"/>
              <a:t>F</a:t>
            </a:r>
            <a:r>
              <a:rPr lang="en-US" altLang="en-US" smtClean="0"/>
              <a:t>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X</a:t>
            </a:r>
            <a:r>
              <a:rPr lang="en-US" altLang="en-US" baseline="30000"/>
              <a:t>+</a:t>
            </a:r>
            <a:r>
              <a:rPr lang="en-US" altLang="en-US"/>
              <a:t> = </a:t>
            </a:r>
            <a:r>
              <a:rPr lang="en-US" altLang="en-US" smtClean="0"/>
              <a:t>BD 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Loop  </a:t>
            </a:r>
          </a:p>
          <a:p>
            <a:pPr>
              <a:buNone/>
            </a:pPr>
            <a:r>
              <a:rPr lang="en-US" altLang="en-US"/>
              <a:t>  1. oldX</a:t>
            </a:r>
            <a:r>
              <a:rPr lang="en-US" altLang="en-US" baseline="30000"/>
              <a:t>+</a:t>
            </a:r>
            <a:r>
              <a:rPr lang="en-US" altLang="en-US"/>
              <a:t> = BD</a:t>
            </a:r>
          </a:p>
          <a:p>
            <a:pPr>
              <a:buNone/>
            </a:pPr>
            <a:r>
              <a:rPr lang="en-US" altLang="en-US"/>
              <a:t>       X</a:t>
            </a:r>
            <a:r>
              <a:rPr lang="en-US" altLang="en-US" baseline="30000"/>
              <a:t>+</a:t>
            </a:r>
            <a:r>
              <a:rPr lang="en-US" altLang="en-US"/>
              <a:t> = BDEG       (D </a:t>
            </a:r>
            <a:r>
              <a:rPr lang="en-US" altLang="en-US">
                <a:sym typeface="Wingdings" panose="05000000000000000000" pitchFamily="2" charset="2"/>
              </a:rPr>
              <a:t> EG) </a:t>
            </a:r>
          </a:p>
          <a:p>
            <a:pPr>
              <a:buNone/>
            </a:pPr>
            <a:r>
              <a:rPr lang="en-US" altLang="en-US"/>
              <a:t>  2. oldX</a:t>
            </a:r>
            <a:r>
              <a:rPr lang="en-US" altLang="en-US" baseline="30000"/>
              <a:t>+</a:t>
            </a:r>
            <a:r>
              <a:rPr lang="en-US" altLang="en-US"/>
              <a:t> = BDEG</a:t>
            </a:r>
          </a:p>
          <a:p>
            <a:pPr>
              <a:buNone/>
            </a:pPr>
            <a:r>
              <a:rPr lang="en-US" altLang="en-US"/>
              <a:t>       X</a:t>
            </a:r>
            <a:r>
              <a:rPr lang="en-US" altLang="en-US" baseline="30000"/>
              <a:t>+</a:t>
            </a:r>
            <a:r>
              <a:rPr lang="en-US" altLang="en-US"/>
              <a:t> = BCDEG    (</a:t>
            </a:r>
            <a:r>
              <a:rPr lang="en-US" altLang="en-US">
                <a:sym typeface="Wingdings" panose="05000000000000000000" pitchFamily="2" charset="2"/>
              </a:rPr>
              <a:t>BE  C</a:t>
            </a:r>
            <a:r>
              <a:rPr lang="en-US" altLang="en-US" smtClean="0"/>
              <a:t>) </a:t>
            </a:r>
            <a:endParaRPr lang="en-US" altLang="en-US"/>
          </a:p>
          <a:p>
            <a:pPr>
              <a:buNone/>
            </a:pPr>
            <a:r>
              <a:rPr lang="en-US" altLang="en-US"/>
              <a:t>  3. oldX</a:t>
            </a:r>
            <a:r>
              <a:rPr lang="en-US" altLang="en-US" baseline="30000"/>
              <a:t>+</a:t>
            </a:r>
            <a:r>
              <a:rPr lang="en-US" altLang="en-US"/>
              <a:t> = BCDEG</a:t>
            </a:r>
          </a:p>
          <a:p>
            <a:pPr>
              <a:buNone/>
            </a:pPr>
            <a:r>
              <a:rPr lang="en-US" altLang="en-US"/>
              <a:t>       X</a:t>
            </a:r>
            <a:r>
              <a:rPr lang="en-US" altLang="en-US" baseline="30000"/>
              <a:t>+</a:t>
            </a:r>
            <a:r>
              <a:rPr lang="en-US" altLang="en-US"/>
              <a:t> = </a:t>
            </a:r>
            <a:r>
              <a:rPr lang="vi-VN" altLang="en-US"/>
              <a:t>ABCDEG</a:t>
            </a:r>
            <a:r>
              <a:rPr lang="en-US" altLang="en-US"/>
              <a:t> </a:t>
            </a:r>
            <a:r>
              <a:rPr lang="en-US" altLang="en-US">
                <a:cs typeface="Calibri" panose="020F0502020204030204" pitchFamily="34" charset="0"/>
              </a:rPr>
              <a:t> </a:t>
            </a:r>
            <a:r>
              <a:rPr lang="en-US" altLang="en-US"/>
              <a:t>(</a:t>
            </a:r>
            <a:r>
              <a:rPr lang="en-US" altLang="en-US">
                <a:sym typeface="Wingdings" panose="05000000000000000000" pitchFamily="2" charset="2"/>
              </a:rPr>
              <a:t>C  A</a:t>
            </a:r>
            <a:r>
              <a:rPr lang="en-US" altLang="en-US" smtClean="0"/>
              <a:t>) </a:t>
            </a:r>
            <a:endParaRPr lang="en-US" altLang="en-US"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altLang="en-US">
                <a:cs typeface="Calibri" panose="020F0502020204030204" pitchFamily="34" charset="0"/>
              </a:rPr>
              <a:t>  4. </a:t>
            </a:r>
            <a:r>
              <a:rPr lang="en-US" altLang="en-US"/>
              <a:t>oldX</a:t>
            </a:r>
            <a:r>
              <a:rPr lang="en-US" altLang="en-US" baseline="30000"/>
              <a:t>+</a:t>
            </a:r>
            <a:r>
              <a:rPr lang="en-US" altLang="en-US"/>
              <a:t> = </a:t>
            </a:r>
            <a:r>
              <a:rPr lang="vi-VN" altLang="en-US"/>
              <a:t>ABCDEG</a:t>
            </a:r>
            <a:endParaRPr lang="en-US" altLang="en-US"/>
          </a:p>
          <a:p>
            <a:pPr>
              <a:buNone/>
            </a:pPr>
            <a:r>
              <a:rPr lang="en-US" altLang="en-US">
                <a:cs typeface="Calibri" panose="020F0502020204030204" pitchFamily="34" charset="0"/>
              </a:rPr>
              <a:t>      </a:t>
            </a:r>
            <a:r>
              <a:rPr lang="en-US" altLang="en-US"/>
              <a:t>X</a:t>
            </a:r>
            <a:r>
              <a:rPr lang="en-US" altLang="en-US" baseline="30000"/>
              <a:t>+</a:t>
            </a:r>
            <a:r>
              <a:rPr lang="en-US" altLang="en-US"/>
              <a:t> = </a:t>
            </a:r>
            <a:r>
              <a:rPr lang="vi-VN" altLang="en-US"/>
              <a:t>ABCDEG</a:t>
            </a:r>
            <a:r>
              <a:rPr lang="en-US" altLang="en-US"/>
              <a:t> </a:t>
            </a:r>
            <a:endParaRPr lang="vi-VN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altLang="en-US">
                <a:cs typeface="Calibri" panose="020F0502020204030204" pitchFamily="34" charset="0"/>
              </a:rPr>
              <a:t>    </a:t>
            </a:r>
            <a:r>
              <a:rPr lang="en-US" altLang="en-US" smtClean="0">
                <a:cs typeface="Calibri" panose="020F0502020204030204" pitchFamily="34" charset="0"/>
              </a:rPr>
              <a:t>Dừng thuật toán vì </a:t>
            </a:r>
            <a:r>
              <a:rPr lang="en-US" altLang="en-US" smtClean="0"/>
              <a:t>X</a:t>
            </a:r>
            <a:r>
              <a:rPr lang="en-US" altLang="en-US" baseline="30000"/>
              <a:t>+</a:t>
            </a:r>
            <a:r>
              <a:rPr lang="en-US" altLang="en-US"/>
              <a:t> = oldX</a:t>
            </a:r>
            <a:r>
              <a:rPr lang="en-US" altLang="en-US" baseline="30000" smtClean="0"/>
              <a:t>+</a:t>
            </a:r>
            <a:r>
              <a:rPr lang="en-US" altLang="en-US" smtClean="0"/>
              <a:t>. Vậy {BD}</a:t>
            </a:r>
            <a:r>
              <a:rPr lang="en-US" altLang="en-US" baseline="30000" smtClean="0"/>
              <a:t>+</a:t>
            </a:r>
            <a:r>
              <a:rPr lang="en-US" altLang="en-US" baseline="-25000" smtClean="0"/>
              <a:t>F</a:t>
            </a:r>
            <a:r>
              <a:rPr lang="en-US" altLang="en-US" smtClean="0"/>
              <a:t>= </a:t>
            </a:r>
            <a:r>
              <a:rPr lang="vi-VN" altLang="en-US"/>
              <a:t>ABCDEG</a:t>
            </a:r>
            <a:endParaRPr lang="en-US" altLang="en-US"/>
          </a:p>
          <a:p>
            <a:pPr>
              <a:buFont typeface="Wingdings" panose="05000000000000000000" pitchFamily="2" charset="2"/>
              <a:buChar char="§"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mtClean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en-US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en-US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en-US" baseline="300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2042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03F647-1BC7-48A1-A99C-9B03A90683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75EA7-9A32-416B-ADAC-8E3E8225B3E5}"/>
              </a:ext>
            </a:extLst>
          </p:cNvPr>
          <p:cNvSpPr/>
          <p:nvPr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F62E2E-A004-4C81-A7D6-3F801D122209}"/>
              </a:ext>
            </a:extLst>
          </p:cNvPr>
          <p:cNvSpPr/>
          <p:nvPr/>
        </p:nvSpPr>
        <p:spPr>
          <a:xfrm>
            <a:off x="914400" y="2310054"/>
            <a:ext cx="10363200" cy="1944370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842F8A2B-522E-402C-8F99-1736995573FD}"/>
              </a:ext>
            </a:extLst>
          </p:cNvPr>
          <p:cNvSpPr txBox="1"/>
          <p:nvPr/>
        </p:nvSpPr>
        <p:spPr>
          <a:xfrm>
            <a:off x="2037488" y="2477485"/>
            <a:ext cx="81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5400" b="1" smtClean="0">
                <a:solidFill>
                  <a:schemeClr val="bg2"/>
                </a:solidFill>
                <a:latin typeface="+mj-lt"/>
              </a:rPr>
              <a:t>Hết phần 1 chương 6</a:t>
            </a:r>
            <a:endParaRPr lang="id-ID" sz="5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15BEA-C375-4FFF-90A2-79BF6E6BE98F}"/>
              </a:ext>
            </a:extLst>
          </p:cNvPr>
          <p:cNvSpPr txBox="1"/>
          <p:nvPr/>
        </p:nvSpPr>
        <p:spPr>
          <a:xfrm>
            <a:off x="7648906" y="4966195"/>
            <a:ext cx="401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err="1">
                <a:solidFill>
                  <a:schemeClr val="bg1"/>
                </a:solidFill>
              </a:rPr>
              <a:t>Số</a:t>
            </a:r>
            <a:r>
              <a:rPr lang="id-ID" sz="1600" dirty="0">
                <a:solidFill>
                  <a:schemeClr val="bg1"/>
                </a:solidFill>
              </a:rPr>
              <a:t> 1, </a:t>
            </a:r>
            <a:r>
              <a:rPr lang="id-ID" sz="1600" dirty="0" err="1">
                <a:solidFill>
                  <a:schemeClr val="bg1"/>
                </a:solidFill>
              </a:rPr>
              <a:t>Võ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Văn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Ngân</a:t>
            </a:r>
            <a:r>
              <a:rPr lang="id-ID" sz="1600" dirty="0">
                <a:solidFill>
                  <a:schemeClr val="bg1"/>
                </a:solidFill>
              </a:rPr>
              <a:t>, </a:t>
            </a:r>
            <a:r>
              <a:rPr lang="id-ID" sz="1600" dirty="0" err="1">
                <a:solidFill>
                  <a:schemeClr val="bg1"/>
                </a:solidFill>
              </a:rPr>
              <a:t>Thủ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Đức</a:t>
            </a:r>
            <a:r>
              <a:rPr lang="id-ID" sz="1600" dirty="0">
                <a:solidFill>
                  <a:schemeClr val="bg1"/>
                </a:solidFill>
              </a:rPr>
              <a:t>, TPHCM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53651-7BB8-435C-900B-0ECB234D5651}"/>
              </a:ext>
            </a:extLst>
          </p:cNvPr>
          <p:cNvSpPr txBox="1"/>
          <p:nvPr/>
        </p:nvSpPr>
        <p:spPr>
          <a:xfrm>
            <a:off x="7648906" y="5493407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sonnt</a:t>
            </a:r>
            <a:r>
              <a:rPr lang="id-ID" sz="1400" smtClean="0">
                <a:solidFill>
                  <a:schemeClr val="bg1"/>
                </a:solidFill>
              </a:rPr>
              <a:t>@</a:t>
            </a:r>
            <a:r>
              <a:rPr lang="vi-VN" sz="1400" dirty="0">
                <a:solidFill>
                  <a:schemeClr val="bg1"/>
                </a:solidFill>
              </a:rPr>
              <a:t>hcmute.edu.vn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87E69-D2FE-4AEA-B959-9C0B626A5DAA}"/>
              </a:ext>
            </a:extLst>
          </p:cNvPr>
          <p:cNvSpPr txBox="1"/>
          <p:nvPr/>
        </p:nvSpPr>
        <p:spPr>
          <a:xfrm>
            <a:off x="7648906" y="5948500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>
                <a:solidFill>
                  <a:schemeClr val="bg1"/>
                </a:solidFill>
              </a:rPr>
              <a:t>+</a:t>
            </a:r>
            <a:r>
              <a:rPr lang="id-ID" sz="1400" smtClean="0">
                <a:solidFill>
                  <a:schemeClr val="bg1"/>
                </a:solidFill>
              </a:rPr>
              <a:t>849</a:t>
            </a:r>
            <a:r>
              <a:rPr lang="en-US" sz="1400" smtClean="0">
                <a:solidFill>
                  <a:schemeClr val="bg1"/>
                </a:solidFill>
              </a:rPr>
              <a:t>18648899</a:t>
            </a:r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70BBC1-C26B-4DE3-906A-809B04D8428E}"/>
              </a:ext>
            </a:extLst>
          </p:cNvPr>
          <p:cNvGrpSpPr/>
          <p:nvPr/>
        </p:nvGrpSpPr>
        <p:grpSpPr>
          <a:xfrm>
            <a:off x="7258774" y="5548421"/>
            <a:ext cx="301370" cy="189603"/>
            <a:chOff x="5978526" y="1625601"/>
            <a:chExt cx="239713" cy="150812"/>
          </a:xfrm>
          <a:solidFill>
            <a:schemeClr val="bg1"/>
          </a:solidFill>
        </p:grpSpPr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id="{6C2EC654-0D08-4E4C-BDA1-BE60983E9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625601"/>
              <a:ext cx="214313" cy="95250"/>
            </a:xfrm>
            <a:custGeom>
              <a:avLst/>
              <a:gdLst>
                <a:gd name="T0" fmla="*/ 135 w 135"/>
                <a:gd name="T1" fmla="*/ 0 h 60"/>
                <a:gd name="T2" fmla="*/ 132 w 135"/>
                <a:gd name="T3" fmla="*/ 0 h 60"/>
                <a:gd name="T4" fmla="*/ 0 w 135"/>
                <a:gd name="T5" fmla="*/ 0 h 60"/>
                <a:gd name="T6" fmla="*/ 0 w 135"/>
                <a:gd name="T7" fmla="*/ 0 h 60"/>
                <a:gd name="T8" fmla="*/ 66 w 135"/>
                <a:gd name="T9" fmla="*/ 60 h 60"/>
                <a:gd name="T10" fmla="*/ 135 w 135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60">
                  <a:moveTo>
                    <a:pt x="135" y="0"/>
                  </a:moveTo>
                  <a:lnTo>
                    <a:pt x="1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6" y="6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09">
              <a:extLst>
                <a:ext uri="{FF2B5EF4-FFF2-40B4-BE49-F238E27FC236}">
                  <a16:creationId xmlns:a16="http://schemas.microsoft.com/office/drawing/2014/main" id="{6FBAF003-FB91-4503-8DA4-6A9318E3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26" y="1638301"/>
              <a:ext cx="74613" cy="130175"/>
            </a:xfrm>
            <a:custGeom>
              <a:avLst/>
              <a:gdLst>
                <a:gd name="T0" fmla="*/ 20 w 20"/>
                <a:gd name="T1" fmla="*/ 0 h 35"/>
                <a:gd name="T2" fmla="*/ 0 w 20"/>
                <a:gd name="T3" fmla="*/ 17 h 35"/>
                <a:gd name="T4" fmla="*/ 19 w 20"/>
                <a:gd name="T5" fmla="*/ 35 h 35"/>
                <a:gd name="T6" fmla="*/ 20 w 20"/>
                <a:gd name="T7" fmla="*/ 33 h 35"/>
                <a:gd name="T8" fmla="*/ 20 w 20"/>
                <a:gd name="T9" fmla="*/ 1 h 35"/>
                <a:gd name="T10" fmla="*/ 2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2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0" y="34"/>
                    <a:pt x="20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F6972696-BA0B-4380-AD3D-BA0231DF4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6" y="1633538"/>
              <a:ext cx="74613" cy="134938"/>
            </a:xfrm>
            <a:custGeom>
              <a:avLst/>
              <a:gdLst>
                <a:gd name="T0" fmla="*/ 0 w 20"/>
                <a:gd name="T1" fmla="*/ 0 h 36"/>
                <a:gd name="T2" fmla="*/ 0 w 20"/>
                <a:gd name="T3" fmla="*/ 2 h 36"/>
                <a:gd name="T4" fmla="*/ 0 w 20"/>
                <a:gd name="T5" fmla="*/ 34 h 36"/>
                <a:gd name="T6" fmla="*/ 0 w 20"/>
                <a:gd name="T7" fmla="*/ 36 h 36"/>
                <a:gd name="T8" fmla="*/ 20 w 20"/>
                <a:gd name="T9" fmla="*/ 18 h 36"/>
                <a:gd name="T10" fmla="*/ 0 w 20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6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11">
              <a:extLst>
                <a:ext uri="{FF2B5EF4-FFF2-40B4-BE49-F238E27FC236}">
                  <a16:creationId xmlns:a16="http://schemas.microsoft.com/office/drawing/2014/main" id="{D5A21F7D-0789-4B32-B8A4-E291E3DC0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712913"/>
              <a:ext cx="209550" cy="63500"/>
            </a:xfrm>
            <a:custGeom>
              <a:avLst/>
              <a:gdLst>
                <a:gd name="T0" fmla="*/ 66 w 132"/>
                <a:gd name="T1" fmla="*/ 19 h 40"/>
                <a:gd name="T2" fmla="*/ 45 w 132"/>
                <a:gd name="T3" fmla="*/ 0 h 40"/>
                <a:gd name="T4" fmla="*/ 0 w 132"/>
                <a:gd name="T5" fmla="*/ 40 h 40"/>
                <a:gd name="T6" fmla="*/ 0 w 132"/>
                <a:gd name="T7" fmla="*/ 40 h 40"/>
                <a:gd name="T8" fmla="*/ 132 w 132"/>
                <a:gd name="T9" fmla="*/ 40 h 40"/>
                <a:gd name="T10" fmla="*/ 88 w 132"/>
                <a:gd name="T11" fmla="*/ 0 h 40"/>
                <a:gd name="T12" fmla="*/ 66 w 132"/>
                <a:gd name="T13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40">
                  <a:moveTo>
                    <a:pt x="66" y="19"/>
                  </a:moveTo>
                  <a:lnTo>
                    <a:pt x="45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32" y="40"/>
                  </a:lnTo>
                  <a:lnTo>
                    <a:pt x="88" y="0"/>
                  </a:lnTo>
                  <a:lnTo>
                    <a:pt x="6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4" name="Freeform 165">
            <a:extLst>
              <a:ext uri="{FF2B5EF4-FFF2-40B4-BE49-F238E27FC236}">
                <a16:creationId xmlns:a16="http://schemas.microsoft.com/office/drawing/2014/main" id="{AD824A6D-6E08-4A69-9E3E-8CEA354E1DC1}"/>
              </a:ext>
            </a:extLst>
          </p:cNvPr>
          <p:cNvSpPr>
            <a:spLocks noEditPoints="1"/>
          </p:cNvSpPr>
          <p:nvPr/>
        </p:nvSpPr>
        <p:spPr bwMode="auto">
          <a:xfrm>
            <a:off x="7257039" y="4919560"/>
            <a:ext cx="304840" cy="306858"/>
          </a:xfrm>
          <a:custGeom>
            <a:avLst/>
            <a:gdLst>
              <a:gd name="T0" fmla="*/ 76 w 151"/>
              <a:gd name="T1" fmla="*/ 0 h 152"/>
              <a:gd name="T2" fmla="*/ 9 w 151"/>
              <a:gd name="T3" fmla="*/ 142 h 152"/>
              <a:gd name="T4" fmla="*/ 0 w 151"/>
              <a:gd name="T5" fmla="*/ 152 h 152"/>
              <a:gd name="T6" fmla="*/ 151 w 151"/>
              <a:gd name="T7" fmla="*/ 38 h 152"/>
              <a:gd name="T8" fmla="*/ 57 w 151"/>
              <a:gd name="T9" fmla="*/ 142 h 152"/>
              <a:gd name="T10" fmla="*/ 28 w 151"/>
              <a:gd name="T11" fmla="*/ 123 h 152"/>
              <a:gd name="T12" fmla="*/ 57 w 151"/>
              <a:gd name="T13" fmla="*/ 142 h 152"/>
              <a:gd name="T14" fmla="*/ 19 w 151"/>
              <a:gd name="T15" fmla="*/ 104 h 152"/>
              <a:gd name="T16" fmla="*/ 66 w 151"/>
              <a:gd name="T17" fmla="*/ 95 h 152"/>
              <a:gd name="T18" fmla="*/ 66 w 151"/>
              <a:gd name="T19" fmla="*/ 85 h 152"/>
              <a:gd name="T20" fmla="*/ 19 w 151"/>
              <a:gd name="T21" fmla="*/ 76 h 152"/>
              <a:gd name="T22" fmla="*/ 66 w 151"/>
              <a:gd name="T23" fmla="*/ 85 h 152"/>
              <a:gd name="T24" fmla="*/ 19 w 151"/>
              <a:gd name="T25" fmla="*/ 66 h 152"/>
              <a:gd name="T26" fmla="*/ 66 w 151"/>
              <a:gd name="T27" fmla="*/ 57 h 152"/>
              <a:gd name="T28" fmla="*/ 66 w 151"/>
              <a:gd name="T29" fmla="*/ 47 h 152"/>
              <a:gd name="T30" fmla="*/ 19 w 151"/>
              <a:gd name="T31" fmla="*/ 38 h 152"/>
              <a:gd name="T32" fmla="*/ 66 w 151"/>
              <a:gd name="T33" fmla="*/ 47 h 152"/>
              <a:gd name="T34" fmla="*/ 19 w 151"/>
              <a:gd name="T35" fmla="*/ 29 h 152"/>
              <a:gd name="T36" fmla="*/ 66 w 151"/>
              <a:gd name="T37" fmla="*/ 19 h 152"/>
              <a:gd name="T38" fmla="*/ 113 w 151"/>
              <a:gd name="T39" fmla="*/ 133 h 152"/>
              <a:gd name="T40" fmla="*/ 95 w 151"/>
              <a:gd name="T41" fmla="*/ 114 h 152"/>
              <a:gd name="T42" fmla="*/ 113 w 151"/>
              <a:gd name="T43" fmla="*/ 133 h 152"/>
              <a:gd name="T44" fmla="*/ 95 w 151"/>
              <a:gd name="T45" fmla="*/ 104 h 152"/>
              <a:gd name="T46" fmla="*/ 113 w 151"/>
              <a:gd name="T47" fmla="*/ 85 h 152"/>
              <a:gd name="T48" fmla="*/ 113 w 151"/>
              <a:gd name="T49" fmla="*/ 76 h 152"/>
              <a:gd name="T50" fmla="*/ 95 w 151"/>
              <a:gd name="T51" fmla="*/ 57 h 152"/>
              <a:gd name="T52" fmla="*/ 113 w 151"/>
              <a:gd name="T53" fmla="*/ 76 h 152"/>
              <a:gd name="T54" fmla="*/ 123 w 151"/>
              <a:gd name="T55" fmla="*/ 133 h 152"/>
              <a:gd name="T56" fmla="*/ 142 w 151"/>
              <a:gd name="T57" fmla="*/ 114 h 152"/>
              <a:gd name="T58" fmla="*/ 142 w 151"/>
              <a:gd name="T59" fmla="*/ 104 h 152"/>
              <a:gd name="T60" fmla="*/ 123 w 151"/>
              <a:gd name="T61" fmla="*/ 85 h 152"/>
              <a:gd name="T62" fmla="*/ 142 w 151"/>
              <a:gd name="T63" fmla="*/ 104 h 152"/>
              <a:gd name="T64" fmla="*/ 123 w 151"/>
              <a:gd name="T65" fmla="*/ 76 h 152"/>
              <a:gd name="T66" fmla="*/ 142 w 151"/>
              <a:gd name="T67" fmla="*/ 5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1" h="152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104038-14FD-4482-A5CC-BA62D548B2F5}"/>
              </a:ext>
            </a:extLst>
          </p:cNvPr>
          <p:cNvGrpSpPr/>
          <p:nvPr/>
        </p:nvGrpSpPr>
        <p:grpSpPr>
          <a:xfrm>
            <a:off x="7257336" y="5949617"/>
            <a:ext cx="304246" cy="286112"/>
            <a:chOff x="9344026" y="1160463"/>
            <a:chExt cx="239713" cy="225425"/>
          </a:xfrm>
          <a:solidFill>
            <a:schemeClr val="bg1"/>
          </a:solidFill>
        </p:grpSpPr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B9CC8DB6-B9A2-4E99-A95C-4A0E1075F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026" y="1160463"/>
              <a:ext cx="239713" cy="90488"/>
            </a:xfrm>
            <a:custGeom>
              <a:avLst/>
              <a:gdLst>
                <a:gd name="T0" fmla="*/ 59 w 64"/>
                <a:gd name="T1" fmla="*/ 8 h 24"/>
                <a:gd name="T2" fmla="*/ 32 w 64"/>
                <a:gd name="T3" fmla="*/ 0 h 24"/>
                <a:gd name="T4" fmla="*/ 5 w 64"/>
                <a:gd name="T5" fmla="*/ 8 h 24"/>
                <a:gd name="T6" fmla="*/ 0 w 64"/>
                <a:gd name="T7" fmla="*/ 16 h 24"/>
                <a:gd name="T8" fmla="*/ 0 w 64"/>
                <a:gd name="T9" fmla="*/ 20 h 24"/>
                <a:gd name="T10" fmla="*/ 4 w 64"/>
                <a:gd name="T11" fmla="*/ 24 h 24"/>
                <a:gd name="T12" fmla="*/ 12 w 64"/>
                <a:gd name="T13" fmla="*/ 24 h 24"/>
                <a:gd name="T14" fmla="*/ 16 w 64"/>
                <a:gd name="T15" fmla="*/ 20 h 24"/>
                <a:gd name="T16" fmla="*/ 18 w 64"/>
                <a:gd name="T17" fmla="*/ 13 h 24"/>
                <a:gd name="T18" fmla="*/ 32 w 64"/>
                <a:gd name="T19" fmla="*/ 8 h 24"/>
                <a:gd name="T20" fmla="*/ 46 w 64"/>
                <a:gd name="T21" fmla="*/ 13 h 24"/>
                <a:gd name="T22" fmla="*/ 48 w 64"/>
                <a:gd name="T23" fmla="*/ 20 h 24"/>
                <a:gd name="T24" fmla="*/ 52 w 64"/>
                <a:gd name="T25" fmla="*/ 24 h 24"/>
                <a:gd name="T26" fmla="*/ 60 w 64"/>
                <a:gd name="T27" fmla="*/ 24 h 24"/>
                <a:gd name="T28" fmla="*/ 64 w 64"/>
                <a:gd name="T29" fmla="*/ 20 h 24"/>
                <a:gd name="T30" fmla="*/ 64 w 64"/>
                <a:gd name="T31" fmla="*/ 16 h 24"/>
                <a:gd name="T32" fmla="*/ 59 w 64"/>
                <a:gd name="T3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24">
                  <a:moveTo>
                    <a:pt x="59" y="8"/>
                  </a:moveTo>
                  <a:cubicBezTo>
                    <a:pt x="55" y="4"/>
                    <a:pt x="48" y="0"/>
                    <a:pt x="32" y="0"/>
                  </a:cubicBezTo>
                  <a:cubicBezTo>
                    <a:pt x="16" y="0"/>
                    <a:pt x="10" y="4"/>
                    <a:pt x="5" y="8"/>
                  </a:cubicBezTo>
                  <a:cubicBezTo>
                    <a:pt x="2" y="11"/>
                    <a:pt x="0" y="12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6" y="22"/>
                    <a:pt x="16" y="20"/>
                  </a:cubicBezTo>
                  <a:cubicBezTo>
                    <a:pt x="16" y="18"/>
                    <a:pt x="16" y="16"/>
                    <a:pt x="18" y="13"/>
                  </a:cubicBezTo>
                  <a:cubicBezTo>
                    <a:pt x="20" y="11"/>
                    <a:pt x="24" y="8"/>
                    <a:pt x="32" y="8"/>
                  </a:cubicBezTo>
                  <a:cubicBezTo>
                    <a:pt x="40" y="8"/>
                    <a:pt x="44" y="11"/>
                    <a:pt x="46" y="13"/>
                  </a:cubicBezTo>
                  <a:cubicBezTo>
                    <a:pt x="48" y="16"/>
                    <a:pt x="48" y="18"/>
                    <a:pt x="48" y="20"/>
                  </a:cubicBezTo>
                  <a:cubicBezTo>
                    <a:pt x="48" y="22"/>
                    <a:pt x="50" y="24"/>
                    <a:pt x="5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2" y="24"/>
                    <a:pt x="64" y="22"/>
                    <a:pt x="64" y="2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2"/>
                    <a:pt x="62" y="11"/>
                    <a:pt x="5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id="{6476849D-344B-486A-B141-F6B51BDB8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926" y="1295401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67">
              <a:extLst>
                <a:ext uri="{FF2B5EF4-FFF2-40B4-BE49-F238E27FC236}">
                  <a16:creationId xmlns:a16="http://schemas.microsoft.com/office/drawing/2014/main" id="{776F31D5-8A16-4957-B1F3-54DA7897F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8313" y="1220788"/>
              <a:ext cx="211138" cy="165100"/>
            </a:xfrm>
            <a:custGeom>
              <a:avLst/>
              <a:gdLst>
                <a:gd name="T0" fmla="*/ 42 w 56"/>
                <a:gd name="T1" fmla="*/ 8 h 44"/>
                <a:gd name="T2" fmla="*/ 40 w 56"/>
                <a:gd name="T3" fmla="*/ 8 h 44"/>
                <a:gd name="T4" fmla="*/ 40 w 56"/>
                <a:gd name="T5" fmla="*/ 3 h 44"/>
                <a:gd name="T6" fmla="*/ 36 w 56"/>
                <a:gd name="T7" fmla="*/ 0 h 44"/>
                <a:gd name="T8" fmla="*/ 32 w 56"/>
                <a:gd name="T9" fmla="*/ 3 h 44"/>
                <a:gd name="T10" fmla="*/ 32 w 56"/>
                <a:gd name="T11" fmla="*/ 8 h 44"/>
                <a:gd name="T12" fmla="*/ 24 w 56"/>
                <a:gd name="T13" fmla="*/ 8 h 44"/>
                <a:gd name="T14" fmla="*/ 24 w 56"/>
                <a:gd name="T15" fmla="*/ 3 h 44"/>
                <a:gd name="T16" fmla="*/ 20 w 56"/>
                <a:gd name="T17" fmla="*/ 0 h 44"/>
                <a:gd name="T18" fmla="*/ 16 w 56"/>
                <a:gd name="T19" fmla="*/ 3 h 44"/>
                <a:gd name="T20" fmla="*/ 16 w 56"/>
                <a:gd name="T21" fmla="*/ 8 h 44"/>
                <a:gd name="T22" fmla="*/ 14 w 56"/>
                <a:gd name="T23" fmla="*/ 8 h 44"/>
                <a:gd name="T24" fmla="*/ 11 w 56"/>
                <a:gd name="T25" fmla="*/ 10 h 44"/>
                <a:gd name="T26" fmla="*/ 0 w 56"/>
                <a:gd name="T27" fmla="*/ 32 h 44"/>
                <a:gd name="T28" fmla="*/ 0 w 56"/>
                <a:gd name="T29" fmla="*/ 40 h 44"/>
                <a:gd name="T30" fmla="*/ 4 w 56"/>
                <a:gd name="T31" fmla="*/ 44 h 44"/>
                <a:gd name="T32" fmla="*/ 52 w 56"/>
                <a:gd name="T33" fmla="*/ 44 h 44"/>
                <a:gd name="T34" fmla="*/ 56 w 56"/>
                <a:gd name="T35" fmla="*/ 40 h 44"/>
                <a:gd name="T36" fmla="*/ 56 w 56"/>
                <a:gd name="T37" fmla="*/ 32 h 44"/>
                <a:gd name="T38" fmla="*/ 45 w 56"/>
                <a:gd name="T39" fmla="*/ 10 h 44"/>
                <a:gd name="T40" fmla="*/ 42 w 56"/>
                <a:gd name="T41" fmla="*/ 8 h 44"/>
                <a:gd name="T42" fmla="*/ 28 w 56"/>
                <a:gd name="T43" fmla="*/ 40 h 44"/>
                <a:gd name="T44" fmla="*/ 16 w 56"/>
                <a:gd name="T45" fmla="*/ 28 h 44"/>
                <a:gd name="T46" fmla="*/ 28 w 56"/>
                <a:gd name="T47" fmla="*/ 16 h 44"/>
                <a:gd name="T48" fmla="*/ 40 w 56"/>
                <a:gd name="T49" fmla="*/ 28 h 44"/>
                <a:gd name="T50" fmla="*/ 28 w 56"/>
                <a:gd name="T5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4">
                  <a:moveTo>
                    <a:pt x="42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34" y="0"/>
                    <a:pt x="32" y="1"/>
                    <a:pt x="32" y="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2" y="0"/>
                    <a:pt x="20" y="0"/>
                  </a:cubicBezTo>
                  <a:cubicBezTo>
                    <a:pt x="18" y="0"/>
                    <a:pt x="16" y="1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2" y="9"/>
                    <a:pt x="11" y="10"/>
                  </a:cubicBezTo>
                  <a:cubicBezTo>
                    <a:pt x="8" y="14"/>
                    <a:pt x="0" y="27"/>
                    <a:pt x="0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4"/>
                    <a:pt x="56" y="42"/>
                    <a:pt x="56" y="40"/>
                  </a:cubicBezTo>
                  <a:cubicBezTo>
                    <a:pt x="56" y="37"/>
                    <a:pt x="56" y="32"/>
                    <a:pt x="56" y="32"/>
                  </a:cubicBezTo>
                  <a:cubicBezTo>
                    <a:pt x="56" y="25"/>
                    <a:pt x="48" y="14"/>
                    <a:pt x="45" y="10"/>
                  </a:cubicBezTo>
                  <a:cubicBezTo>
                    <a:pt x="44" y="9"/>
                    <a:pt x="43" y="8"/>
                    <a:pt x="42" y="8"/>
                  </a:cubicBezTo>
                  <a:close/>
                  <a:moveTo>
                    <a:pt x="28" y="40"/>
                  </a:moveTo>
                  <a:cubicBezTo>
                    <a:pt x="21" y="40"/>
                    <a:pt x="16" y="35"/>
                    <a:pt x="16" y="28"/>
                  </a:cubicBezTo>
                  <a:cubicBezTo>
                    <a:pt x="16" y="21"/>
                    <a:pt x="21" y="16"/>
                    <a:pt x="28" y="16"/>
                  </a:cubicBezTo>
                  <a:cubicBezTo>
                    <a:pt x="35" y="16"/>
                    <a:pt x="40" y="21"/>
                    <a:pt x="40" y="28"/>
                  </a:cubicBezTo>
                  <a:cubicBezTo>
                    <a:pt x="40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3521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20" grpId="0"/>
      <p:bldP spid="13" grpId="0"/>
      <p:bldP spid="15" grpId="0"/>
      <p:bldP spid="16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F2D5-E7F5-43F4-B582-F684F11F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WELCOME MESSAGES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40CDB0-71FE-4D60-AEC5-A749313CE3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Insert your subtitle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68150" y="805748"/>
            <a:ext cx="8504853" cy="2053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6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6: </a:t>
            </a:r>
            <a:r>
              <a:rPr lang="en-US" altLang="en-US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 thuộc hàm &amp; </a:t>
            </a:r>
          </a:p>
          <a:p>
            <a:pPr>
              <a:defRPr/>
            </a:pPr>
            <a:r>
              <a:rPr lang="en-US" altLang="en-US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 hóa quan hệ</a:t>
            </a:r>
          </a:p>
        </p:txBody>
      </p:sp>
      <p:sp>
        <p:nvSpPr>
          <p:cNvPr id="3" name="Rectangle 2"/>
          <p:cNvSpPr/>
          <p:nvPr/>
        </p:nvSpPr>
        <p:spPr>
          <a:xfrm>
            <a:off x="2862108" y="3001738"/>
            <a:ext cx="7728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1- </a:t>
            </a:r>
            <a:r>
              <a:rPr lang="en-US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Phụ thuộc hàm </a:t>
            </a:r>
            <a:endParaRPr lang="en-US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614363" y="307456"/>
            <a:ext cx="7886700" cy="544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45004" y="954916"/>
            <a:ext cx="10628176" cy="45874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en-US"/>
              <a:t>1- </a:t>
            </a:r>
            <a:r>
              <a:rPr lang="en-US" altLang="en-US" smtClean="0"/>
              <a:t>Phụ thuộc hàm</a:t>
            </a:r>
            <a:endParaRPr lang="en-US" altLang="en-US"/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2- Hệ tiên đề Armstrong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 smtClean="0"/>
              <a:t>3. </a:t>
            </a:r>
            <a:r>
              <a:rPr lang="en-US" altLang="en-US" sz="2800"/>
              <a:t>Bao đóng của tập phụ thuộc </a:t>
            </a:r>
            <a:r>
              <a:rPr lang="en-US" altLang="en-US" sz="2800" smtClean="0"/>
              <a:t>hàm F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 smtClean="0"/>
              <a:t>4. Bao đóng của tập thuộc tính X đối với tập phụ thuộc hàm F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641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98580"/>
            <a:ext cx="10778898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Phụ thuộc hàm (PTH):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smtClean="0"/>
              <a:t>Một tập thuộc tính X xác định hàm một tập thuộc tính Y (còn gọi là Y PTH vào X) nếu giá trị của X xác định duy nhất một giá trị Y. </a:t>
            </a:r>
            <a:br>
              <a:rPr lang="en-US" altLang="en-US" sz="2600" smtClean="0"/>
            </a:br>
            <a:endParaRPr lang="en-US" altLang="en-US" sz="260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smtClean="0"/>
              <a:t>Ký hiệu: X </a:t>
            </a:r>
            <a:r>
              <a:rPr lang="en-US" altLang="en-US" sz="2600" smtClean="0">
                <a:sym typeface="Wingdings" panose="05000000000000000000" pitchFamily="2" charset="2"/>
              </a:rPr>
              <a:t> Y </a:t>
            </a:r>
            <a:br>
              <a:rPr lang="en-US" altLang="en-US" sz="2600" smtClean="0">
                <a:sym typeface="Wingdings" panose="05000000000000000000" pitchFamily="2" charset="2"/>
              </a:rPr>
            </a:br>
            <a:r>
              <a:rPr lang="en-US" altLang="en-US" sz="2600" smtClean="0">
                <a:sym typeface="Wingdings" panose="05000000000000000000" pitchFamily="2" charset="2"/>
              </a:rPr>
              <a:t>Ví dụ: </a:t>
            </a:r>
            <a:r>
              <a:rPr lang="en-US" altLang="en-US" sz="260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SV(MaSV, Hoten, Diachi, Ngaysinh)</a:t>
            </a:r>
            <a:br>
              <a:rPr lang="en-US" altLang="en-US" sz="260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600" smtClean="0">
                <a:sym typeface="Wingdings" panose="05000000000000000000" pitchFamily="2" charset="2"/>
              </a:rPr>
              <a:t>	   </a:t>
            </a:r>
            <a:r>
              <a:rPr lang="en-US" altLang="en-US" sz="260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MaSV 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Hoten, Diachi, </a:t>
            </a:r>
            <a:r>
              <a:rPr lang="en-US" altLang="en-US" sz="260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Ngaysinh</a:t>
            </a:r>
            <a:r>
              <a:rPr lang="en-US" altLang="en-US" sz="2600" smtClean="0">
                <a:sym typeface="Wingdings" panose="05000000000000000000" pitchFamily="2" charset="2"/>
              </a:rPr>
              <a:t>   là một PTH</a:t>
            </a:r>
            <a:br>
              <a:rPr lang="en-US" altLang="en-US" sz="2600" smtClean="0">
                <a:sym typeface="Wingdings" panose="05000000000000000000" pitchFamily="2" charset="2"/>
              </a:rPr>
            </a:br>
            <a:r>
              <a:rPr lang="en-US" altLang="en-US" sz="2600" smtClean="0">
                <a:sym typeface="Wingdings" panose="05000000000000000000" pitchFamily="2" charset="2"/>
              </a:rPr>
              <a:t>          </a:t>
            </a:r>
            <a:r>
              <a:rPr lang="en-US" altLang="en-US" sz="260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Hoten </a:t>
            </a:r>
            <a:r>
              <a:rPr lang="en-US" altLang="en-US" sz="2600">
                <a:sym typeface="Wingdings" panose="05000000000000000000" pitchFamily="2" charset="2"/>
              </a:rPr>
              <a:t>không </a:t>
            </a:r>
            <a:r>
              <a:rPr lang="en-US" altLang="en-US" sz="2600" smtClean="0">
                <a:sym typeface="Wingdings" panose="05000000000000000000" pitchFamily="2" charset="2"/>
              </a:rPr>
              <a:t>xác định hàm </a:t>
            </a:r>
            <a:r>
              <a:rPr lang="en-US" altLang="en-US" sz="260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MaSV,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Diachi, </a:t>
            </a:r>
            <a:r>
              <a:rPr lang="en-US" altLang="en-US" sz="260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Ngaysinh</a:t>
            </a:r>
            <a:r>
              <a:rPr lang="en-US" altLang="en-US" sz="2600" smtClean="0">
                <a:sym typeface="Wingdings" panose="05000000000000000000" pitchFamily="2" charset="2"/>
              </a:rPr>
              <a:t> 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u="sng" smtClean="0">
                <a:sym typeface="Wingdings" panose="05000000000000000000" pitchFamily="2" charset="2"/>
              </a:rPr>
              <a:t>Chú ý</a:t>
            </a:r>
            <a:r>
              <a:rPr lang="en-US" altLang="en-US" sz="2600" smtClean="0">
                <a:sym typeface="Wingdings" panose="05000000000000000000" pitchFamily="2" charset="2"/>
              </a:rPr>
              <a:t>:</a:t>
            </a:r>
            <a:endParaRPr lang="en-US" altLang="en-US" sz="260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smtClean="0"/>
              <a:t>X </a:t>
            </a:r>
            <a:r>
              <a:rPr lang="en-US" altLang="en-US" sz="2600" smtClean="0">
                <a:sym typeface="Wingdings" panose="05000000000000000000" pitchFamily="2" charset="2"/>
              </a:rPr>
              <a:t> Y được gọi là </a:t>
            </a:r>
            <a:r>
              <a:rPr lang="en-US" altLang="en-US" sz="2600" smtClean="0">
                <a:solidFill>
                  <a:srgbClr val="FF0000"/>
                </a:solidFill>
                <a:sym typeface="Wingdings" panose="05000000000000000000" pitchFamily="2" charset="2"/>
              </a:rPr>
              <a:t>PTH tầm thường</a:t>
            </a:r>
            <a:r>
              <a:rPr lang="en-US" altLang="en-US" sz="2600" smtClean="0">
                <a:sym typeface="Wingdings" panose="05000000000000000000" pitchFamily="2" charset="2"/>
              </a:rPr>
              <a:t> (</a:t>
            </a:r>
            <a:r>
              <a:rPr lang="en-US" altLang="en-US" sz="2600" smtClean="0">
                <a:solidFill>
                  <a:srgbClr val="FF0000"/>
                </a:solidFill>
                <a:sym typeface="Wingdings" panose="05000000000000000000" pitchFamily="2" charset="2"/>
              </a:rPr>
              <a:t>PTH hiển nhiên</a:t>
            </a:r>
            <a:r>
              <a:rPr lang="en-US" altLang="en-US" sz="2600" smtClean="0">
                <a:sym typeface="Wingdings" panose="05000000000000000000" pitchFamily="2" charset="2"/>
              </a:rPr>
              <a:t>) nếu Y </a:t>
            </a:r>
            <a:r>
              <a:rPr lang="en-US" altLang="en-US" sz="2400" smtClean="0">
                <a:sym typeface="Symbol" panose="05050102010706020507" pitchFamily="18" charset="2"/>
              </a:rPr>
              <a:t> X</a:t>
            </a:r>
            <a:br>
              <a:rPr lang="en-US" altLang="en-US" sz="2400" smtClean="0">
                <a:sym typeface="Symbol" panose="05050102010706020507" pitchFamily="18" charset="2"/>
              </a:rPr>
            </a:br>
            <a:r>
              <a:rPr lang="en-US" altLang="en-US" sz="2400" smtClean="0">
                <a:sym typeface="Symbol" panose="05050102010706020507" pitchFamily="18" charset="2"/>
              </a:rPr>
              <a:t>Ví dụ:   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MaSV, Hoten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Hoten</a:t>
            </a:r>
            <a:endParaRPr lang="en-US" altLang="en-US" sz="260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smtClean="0">
                <a:sym typeface="Symbol" panose="05050102010706020507" pitchFamily="18" charset="2"/>
              </a:rPr>
              <a:t>Nếu X là khóa thì X </a:t>
            </a:r>
            <a:r>
              <a:rPr lang="en-US" altLang="en-US" sz="2600" smtClean="0">
                <a:sym typeface="Wingdings" panose="05000000000000000000" pitchFamily="2" charset="2"/>
              </a:rPr>
              <a:t> Y, với mọi Y </a:t>
            </a:r>
            <a:r>
              <a:rPr lang="en-US" altLang="en-US" sz="2600">
                <a:sym typeface="Symbol" panose="05050102010706020507" pitchFamily="18" charset="2"/>
              </a:rPr>
              <a:t> </a:t>
            </a:r>
            <a:r>
              <a:rPr lang="en-US" altLang="en-US" sz="2600" smtClean="0">
                <a:sym typeface="Symbol" panose="05050102010706020507" pitchFamily="18" charset="2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35394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45233"/>
            <a:ext cx="11699298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Phụ thuộc hàm (tt.): 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vi-VN" altLang="en-US" sz="2600" i="1" smtClean="0">
                <a:sym typeface="Symbol" panose="05050102010706020507" pitchFamily="18" charset="2"/>
              </a:rPr>
              <a:t>X </a:t>
            </a:r>
            <a:r>
              <a:rPr lang="vi-VN" altLang="en-US" sz="2600" i="1">
                <a:sym typeface="Wingdings" panose="05000000000000000000" pitchFamily="2" charset="2"/>
              </a:rPr>
              <a:t> Y </a:t>
            </a:r>
            <a:r>
              <a:rPr lang="vi-VN" altLang="en-US" sz="2600">
                <a:sym typeface="Wingdings" panose="05000000000000000000" pitchFamily="2" charset="2"/>
              </a:rPr>
              <a:t>là </a:t>
            </a:r>
            <a:r>
              <a:rPr lang="en-US" altLang="en-US" sz="2600" smtClean="0">
                <a:solidFill>
                  <a:srgbClr val="FF0000"/>
                </a:solidFill>
                <a:sym typeface="Wingdings" panose="05000000000000000000" pitchFamily="2" charset="2"/>
              </a:rPr>
              <a:t>PTH</a:t>
            </a:r>
            <a:r>
              <a:rPr lang="vi-VN" altLang="en-US" sz="260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vi-VN" altLang="en-US" sz="2600">
                <a:solidFill>
                  <a:srgbClr val="FF0000"/>
                </a:solidFill>
                <a:sym typeface="Wingdings" panose="05000000000000000000" pitchFamily="2" charset="2"/>
              </a:rPr>
              <a:t>nguyên tố </a:t>
            </a:r>
            <a:r>
              <a:rPr lang="vi-VN" altLang="en-US" sz="2600">
                <a:sym typeface="Wingdings" panose="05000000000000000000" pitchFamily="2" charset="2"/>
              </a:rPr>
              <a:t>(hay còn được gọi là </a:t>
            </a:r>
            <a:r>
              <a:rPr lang="vi-VN" altLang="en-US" sz="2600">
                <a:solidFill>
                  <a:srgbClr val="FF0000"/>
                </a:solidFill>
                <a:sym typeface="Wingdings" panose="05000000000000000000" pitchFamily="2" charset="2"/>
              </a:rPr>
              <a:t>PTH đầy đủ</a:t>
            </a:r>
            <a:r>
              <a:rPr lang="vi-VN" altLang="en-US" sz="2600" smtClean="0">
                <a:sym typeface="Wingdings" panose="05000000000000000000" pitchFamily="2" charset="2"/>
              </a:rPr>
              <a:t>)</a:t>
            </a:r>
            <a:r>
              <a:rPr lang="en-US" altLang="en-US" sz="2600" smtClean="0">
                <a:sym typeface="Wingdings" panose="05000000000000000000" pitchFamily="2" charset="2"/>
              </a:rPr>
              <a:t> nếu X là tập nhỏ nhất xác định hàm Y.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en-US" sz="2600" smtClean="0">
                <a:sym typeface="Wingdings" panose="05000000000000000000" pitchFamily="2" charset="2"/>
              </a:rPr>
              <a:t>Ví dụ: </a:t>
            </a:r>
            <a:r>
              <a:rPr lang="en-US" altLang="en-US" sz="260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SV(</a:t>
            </a:r>
            <a:r>
              <a:rPr lang="en-US" altLang="en-US" sz="2600" u="sng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MaSV</a:t>
            </a:r>
            <a:r>
              <a:rPr lang="en-US" altLang="en-US" sz="260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Hoten, Ngaysinh, Diachi)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en-US" sz="2600" smtClean="0">
                <a:sym typeface="Wingdings" panose="05000000000000000000" pitchFamily="2" charset="2"/>
              </a:rPr>
              <a:t>          </a:t>
            </a:r>
            <a:r>
              <a:rPr lang="en-US" altLang="en-US" sz="260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Dky(</a:t>
            </a:r>
            <a:r>
              <a:rPr lang="en-US" altLang="en-US" sz="2600" u="sng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MaSV, MaMH</a:t>
            </a:r>
            <a:r>
              <a:rPr lang="en-US" altLang="en-US" sz="260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Diem)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en-US" sz="260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 MaSV  Hoten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Ngaysinh, </a:t>
            </a:r>
            <a:r>
              <a:rPr lang="en-US" altLang="en-US" sz="260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Diachi </a:t>
            </a:r>
            <a:r>
              <a:rPr lang="en-US" altLang="en-US" sz="2600" smtClean="0">
                <a:sym typeface="Wingdings" panose="05000000000000000000" pitchFamily="2" charset="2"/>
              </a:rPr>
              <a:t>là PTH đầy đủ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en-US" sz="260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 MaSV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Hoten  Ngaysinh, Diachi </a:t>
            </a:r>
            <a:r>
              <a:rPr lang="en-US" altLang="en-US" sz="2600" smtClean="0">
                <a:sym typeface="Wingdings" panose="05000000000000000000" pitchFamily="2" charset="2"/>
              </a:rPr>
              <a:t>là PTH nhưng không phải là PTH đầy đủ vì ta có </a:t>
            </a:r>
            <a:r>
              <a:rPr lang="en-US" altLang="en-US" sz="260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MaSV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60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Ngaysinh, Diachi </a:t>
            </a:r>
            <a:endParaRPr lang="en-US" altLang="en-US" sz="2600" smtClean="0">
              <a:sym typeface="Wingdings" panose="05000000000000000000" pitchFamily="2" charset="2"/>
            </a:endParaRP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en-US" sz="260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 MaSV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altLang="en-US" sz="260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MaMH  Diem </a:t>
            </a:r>
            <a:r>
              <a:rPr lang="en-US" altLang="en-US" sz="2600">
                <a:sym typeface="Wingdings" panose="05000000000000000000" pitchFamily="2" charset="2"/>
              </a:rPr>
              <a:t>là PTH đầy </a:t>
            </a:r>
            <a:r>
              <a:rPr lang="en-US" altLang="en-US" sz="2600" smtClean="0">
                <a:sym typeface="Wingdings" panose="05000000000000000000" pitchFamily="2" charset="2"/>
              </a:rPr>
              <a:t>đủ vì ta không có PTH </a:t>
            </a:r>
            <a:r>
              <a:rPr lang="en-US" altLang="en-US" sz="260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MaSV  Diem</a:t>
            </a:r>
            <a:r>
              <a:rPr lang="en-US" altLang="en-US" sz="2600" smtClean="0">
                <a:sym typeface="Wingdings" panose="05000000000000000000" pitchFamily="2" charset="2"/>
              </a:rPr>
              <a:t> hay </a:t>
            </a:r>
            <a:r>
              <a:rPr lang="en-US" altLang="en-US" sz="260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MaMH  Diem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2600" smtClean="0">
                <a:sym typeface="Symbol" panose="05050102010706020507" pitchFamily="18" charset="2"/>
              </a:rPr>
              <a:t>Nếu </a:t>
            </a:r>
            <a:r>
              <a:rPr lang="en-US" altLang="en-US" sz="2600">
                <a:sym typeface="Symbol" panose="05050102010706020507" pitchFamily="18" charset="2"/>
              </a:rPr>
              <a:t>tồn tại </a:t>
            </a:r>
            <a:r>
              <a:rPr lang="en-US" altLang="en-US" sz="2600" i="1">
                <a:sym typeface="Symbol" panose="05050102010706020507" pitchFamily="18" charset="2"/>
              </a:rPr>
              <a:t>X</a:t>
            </a:r>
            <a:r>
              <a:rPr lang="en-US" altLang="en-US" sz="2600" i="1">
                <a:sym typeface="Wingdings" panose="05000000000000000000" pitchFamily="2" charset="2"/>
              </a:rPr>
              <a:t>Y</a:t>
            </a:r>
            <a:r>
              <a:rPr lang="en-US" altLang="en-US" sz="2600">
                <a:sym typeface="Wingdings" panose="05000000000000000000" pitchFamily="2" charset="2"/>
              </a:rPr>
              <a:t> trong </a:t>
            </a:r>
            <a:r>
              <a:rPr lang="en-US" altLang="en-US" sz="2600" i="1">
                <a:sym typeface="Wingdings" panose="05000000000000000000" pitchFamily="2" charset="2"/>
              </a:rPr>
              <a:t>R</a:t>
            </a:r>
            <a:r>
              <a:rPr lang="en-US" altLang="en-US" sz="2600">
                <a:sym typeface="Wingdings" panose="05000000000000000000" pitchFamily="2" charset="2"/>
              </a:rPr>
              <a:t>, không thể khẳng định có tồn tại </a:t>
            </a:r>
            <a:r>
              <a:rPr lang="en-US" altLang="en-US" sz="2600" i="1">
                <a:sym typeface="Wingdings" panose="05000000000000000000" pitchFamily="2" charset="2"/>
              </a:rPr>
              <a:t>YX</a:t>
            </a:r>
            <a:r>
              <a:rPr lang="en-US" altLang="en-US" sz="2600">
                <a:sym typeface="Wingdings" panose="05000000000000000000" pitchFamily="2" charset="2"/>
              </a:rPr>
              <a:t> trong </a:t>
            </a:r>
            <a:r>
              <a:rPr lang="en-US" altLang="en-US" sz="2600" i="1">
                <a:sym typeface="Wingdings" panose="05000000000000000000" pitchFamily="2" charset="2"/>
              </a:rPr>
              <a:t>R</a:t>
            </a:r>
            <a:r>
              <a:rPr lang="en-US" altLang="en-US" sz="2600">
                <a:sym typeface="Wingdings" panose="05000000000000000000" pitchFamily="2" charset="2"/>
              </a:rPr>
              <a:t> hay không</a:t>
            </a:r>
            <a:r>
              <a:rPr lang="en-US" altLang="en-US" sz="2600" smtClean="0">
                <a:sym typeface="Wingdings" panose="05000000000000000000" pitchFamily="2" charset="2"/>
              </a:rPr>
              <a:t>.</a:t>
            </a:r>
            <a:endParaRPr lang="en-US" altLang="en-US" sz="2600"/>
          </a:p>
        </p:txBody>
      </p:sp>
    </p:spTree>
    <p:extLst>
      <p:ext uri="{BB962C8B-B14F-4D97-AF65-F5344CB8AC3E}">
        <p14:creationId xmlns:p14="http://schemas.microsoft.com/office/powerpoint/2010/main" val="90199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45233"/>
            <a:ext cx="11699298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b="1" smtClean="0"/>
              <a:t>2. Hệ </a:t>
            </a:r>
            <a:r>
              <a:rPr lang="en-US" altLang="en-US" b="1"/>
              <a:t>tiên đề </a:t>
            </a:r>
            <a:r>
              <a:rPr lang="en-US" altLang="en-US" b="1" smtClean="0"/>
              <a:t>Armstrong</a:t>
            </a: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vi-VN" altLang="en-US" smtClean="0"/>
              <a:t>Cho </a:t>
            </a:r>
            <a:r>
              <a:rPr lang="vi-VN" altLang="en-US"/>
              <a:t>lược đồ quan hệ </a:t>
            </a:r>
            <a:r>
              <a:rPr lang="en-US" altLang="en-US" smtClean="0"/>
              <a:t>Q(</a:t>
            </a:r>
            <a:r>
              <a:rPr lang="vi-VN" altLang="en-US" i="1" smtClean="0"/>
              <a:t>R</a:t>
            </a:r>
            <a:r>
              <a:rPr lang="en-US" altLang="en-US" i="1" smtClean="0"/>
              <a:t>), với R = {</a:t>
            </a:r>
            <a:r>
              <a:rPr lang="vi-VN" altLang="en-US" i="1" smtClean="0"/>
              <a:t>A</a:t>
            </a:r>
            <a:r>
              <a:rPr lang="vi-VN" altLang="en-US" i="1" baseline="-25000" smtClean="0"/>
              <a:t>1</a:t>
            </a:r>
            <a:r>
              <a:rPr lang="vi-VN" altLang="en-US" i="1"/>
              <a:t>, ... , </a:t>
            </a:r>
            <a:r>
              <a:rPr lang="vi-VN" altLang="en-US" i="1" smtClean="0"/>
              <a:t>A</a:t>
            </a:r>
            <a:r>
              <a:rPr lang="vi-VN" altLang="en-US" i="1" baseline="-25000" smtClean="0"/>
              <a:t>n</a:t>
            </a:r>
            <a:r>
              <a:rPr lang="en-US" altLang="en-US" i="1"/>
              <a:t>}</a:t>
            </a:r>
            <a:r>
              <a:rPr lang="vi-VN" altLang="en-US" smtClean="0"/>
              <a:t>, </a:t>
            </a:r>
            <a:r>
              <a:rPr lang="vi-VN" altLang="en-US" i="1" smtClean="0"/>
              <a:t>X,Y,Z,W  </a:t>
            </a:r>
            <a:r>
              <a:rPr lang="vi-VN" altLang="en-US">
                <a:sym typeface="Symbol" panose="05050102010706020507" pitchFamily="18" charset="2"/>
              </a:rPr>
              <a:t></a:t>
            </a:r>
            <a:r>
              <a:rPr lang="vi-VN" altLang="en-US" i="1">
                <a:sym typeface="Symbol" panose="05050102010706020507" pitchFamily="18" charset="2"/>
              </a:rPr>
              <a:t> R</a:t>
            </a:r>
            <a:endParaRPr lang="en-US" altLang="en-US" i="1"/>
          </a:p>
          <a:p>
            <a:r>
              <a:rPr lang="en-US" altLang="en-US" smtClean="0"/>
              <a:t>IR1</a:t>
            </a:r>
            <a:r>
              <a:rPr lang="en-US" altLang="en-US"/>
              <a:t>: Luật phản xạ (reflexive rule</a:t>
            </a:r>
            <a:r>
              <a:rPr lang="en-US" altLang="en-US" smtClean="0"/>
              <a:t>): Nếu </a:t>
            </a:r>
            <a:r>
              <a:rPr lang="en-US" altLang="en-US"/>
              <a:t>Y </a:t>
            </a:r>
            <a:r>
              <a:rPr lang="vi-VN" altLang="en-US">
                <a:sym typeface="Symbol" panose="05050102010706020507" pitchFamily="18" charset="2"/>
              </a:rPr>
              <a:t></a:t>
            </a:r>
            <a:r>
              <a:rPr lang="en-US" altLang="en-US">
                <a:sym typeface="Symbol" panose="05050102010706020507" pitchFamily="18" charset="2"/>
              </a:rPr>
              <a:t> X, thì X </a:t>
            </a:r>
            <a:r>
              <a:rPr lang="en-US" altLang="en-US">
                <a:sym typeface="Wingdings" panose="05000000000000000000" pitchFamily="2" charset="2"/>
              </a:rPr>
              <a:t> Y</a:t>
            </a:r>
          </a:p>
          <a:p>
            <a:r>
              <a:rPr lang="en-US" altLang="en-US">
                <a:sym typeface="Symbol" panose="05050102010706020507" pitchFamily="18" charset="2"/>
              </a:rPr>
              <a:t>IR2: Luật thêm </a:t>
            </a:r>
            <a:r>
              <a:rPr lang="en-US" altLang="en-US" smtClean="0">
                <a:sym typeface="Symbol" panose="05050102010706020507" pitchFamily="18" charset="2"/>
              </a:rPr>
              <a:t>vào </a:t>
            </a:r>
            <a:r>
              <a:rPr lang="en-US" altLang="en-US">
                <a:sym typeface="Symbol" panose="05050102010706020507" pitchFamily="18" charset="2"/>
              </a:rPr>
              <a:t>(augmentation rule</a:t>
            </a:r>
            <a:r>
              <a:rPr lang="en-US" altLang="en-US" smtClean="0">
                <a:sym typeface="Symbol" panose="05050102010706020507" pitchFamily="18" charset="2"/>
              </a:rPr>
              <a:t>): Nếu </a:t>
            </a:r>
            <a:r>
              <a:rPr lang="en-US" altLang="en-US" i="1" smtClean="0">
                <a:sym typeface="Symbol" panose="05050102010706020507" pitchFamily="18" charset="2"/>
              </a:rPr>
              <a:t>X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Y 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thì  </a:t>
            </a:r>
            <a:r>
              <a:rPr lang="en-US" altLang="en-US" i="1" smtClean="0">
                <a:sym typeface="Symbol" panose="05050102010706020507" pitchFamily="18" charset="2"/>
              </a:rPr>
              <a:t>XZ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YZ</a:t>
            </a:r>
            <a:r>
              <a:rPr lang="en-US" altLang="en-US">
                <a:sym typeface="Symbol" panose="05050102010706020507" pitchFamily="18" charset="2"/>
              </a:rPr>
              <a:t> </a:t>
            </a:r>
          </a:p>
          <a:p>
            <a:r>
              <a:rPr lang="en-US" altLang="en-US">
                <a:sym typeface="Symbol" panose="05050102010706020507" pitchFamily="18" charset="2"/>
              </a:rPr>
              <a:t>IR3: Luật bắc cầu (transitive rule</a:t>
            </a:r>
            <a:r>
              <a:rPr lang="en-US" altLang="en-US" smtClean="0">
                <a:sym typeface="Symbol" panose="05050102010706020507" pitchFamily="18" charset="2"/>
              </a:rPr>
              <a:t>): Nếu </a:t>
            </a:r>
            <a:r>
              <a:rPr lang="en-US" altLang="en-US" i="1" smtClean="0">
                <a:sym typeface="Symbol" panose="05050102010706020507" pitchFamily="18" charset="2"/>
              </a:rPr>
              <a:t>X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 smtClean="0">
                <a:sym typeface="Symbol" panose="05050102010706020507" pitchFamily="18" charset="2"/>
              </a:rPr>
              <a:t>Y và </a:t>
            </a:r>
            <a:r>
              <a:rPr lang="en-US" altLang="en-US" i="1">
                <a:sym typeface="Symbol" panose="05050102010706020507" pitchFamily="18" charset="2"/>
              </a:rPr>
              <a:t>Y </a:t>
            </a:r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 i="1" smtClean="0">
                <a:sym typeface="Symbol" panose="05050102010706020507" pitchFamily="18" charset="2"/>
              </a:rPr>
              <a:t>Z</a:t>
            </a:r>
            <a:r>
              <a:rPr lang="en-US" altLang="en-US" smtClean="0">
                <a:sym typeface="Symbol" panose="05050102010706020507" pitchFamily="18" charset="2"/>
              </a:rPr>
              <a:t> thì </a:t>
            </a:r>
            <a:r>
              <a:rPr lang="en-US" altLang="en-US" i="1">
                <a:sym typeface="Symbol" panose="05050102010706020507" pitchFamily="18" charset="2"/>
              </a:rPr>
              <a:t>X </a:t>
            </a:r>
            <a:r>
              <a:rPr lang="en-US" altLang="en-US" i="1">
                <a:sym typeface="Wingdings" panose="05000000000000000000" pitchFamily="2" charset="2"/>
              </a:rPr>
              <a:t>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Z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endParaRPr lang="en-US" altLang="en-US" smtClean="0">
              <a:sym typeface="Symbol" panose="05050102010706020507" pitchFamily="18" charset="2"/>
            </a:endParaRPr>
          </a:p>
          <a:p>
            <a:r>
              <a:rPr lang="en-US" altLang="en-US"/>
              <a:t>IR4: luật </a:t>
            </a:r>
            <a:r>
              <a:rPr lang="en-US" altLang="en-US" smtClean="0"/>
              <a:t>tách(decomposition rule): Nếu </a:t>
            </a:r>
            <a:r>
              <a:rPr lang="en-US" altLang="en-US" i="1" smtClean="0"/>
              <a:t>X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</a:t>
            </a:r>
            <a:r>
              <a:rPr lang="en-US" altLang="en-US" i="1" smtClean="0"/>
              <a:t>YZ thì</a:t>
            </a:r>
            <a:r>
              <a:rPr lang="en-US" altLang="en-US" smtClean="0"/>
              <a:t> </a:t>
            </a:r>
            <a:r>
              <a:rPr lang="en-US" altLang="en-US" i="1"/>
              <a:t>X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</a:t>
            </a:r>
            <a:r>
              <a:rPr lang="en-US" altLang="en-US" i="1"/>
              <a:t>Y</a:t>
            </a:r>
            <a:r>
              <a:rPr lang="en-US" altLang="en-US"/>
              <a:t>  và X </a:t>
            </a:r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 smtClean="0">
                <a:sym typeface="Wingdings" panose="05000000000000000000" pitchFamily="2" charset="2"/>
              </a:rPr>
              <a:t>Z</a:t>
            </a:r>
          </a:p>
          <a:p>
            <a:r>
              <a:rPr lang="en-US" altLang="en-US"/>
              <a:t>IR5: luật hội (union rule</a:t>
            </a:r>
            <a:r>
              <a:rPr lang="en-US" altLang="en-US" smtClean="0"/>
              <a:t>): Nếu </a:t>
            </a:r>
            <a:r>
              <a:rPr lang="en-US" altLang="en-US" i="1" smtClean="0"/>
              <a:t>X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</a:t>
            </a:r>
            <a:r>
              <a:rPr lang="en-US" altLang="en-US" i="1" smtClean="0"/>
              <a:t>Y và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 i="1" smtClean="0"/>
              <a:t>Z thì X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</a:t>
            </a:r>
            <a:r>
              <a:rPr lang="en-US" altLang="en-US" i="1"/>
              <a:t>YZ</a:t>
            </a:r>
            <a:r>
              <a:rPr lang="en-US" altLang="en-US"/>
              <a:t> </a:t>
            </a:r>
          </a:p>
          <a:p>
            <a:r>
              <a:rPr lang="en-US" altLang="en-US"/>
              <a:t>IR6: luật bắc cầu giả (pseudotransitive rule</a:t>
            </a:r>
            <a:r>
              <a:rPr lang="en-US" altLang="en-US" smtClean="0"/>
              <a:t>): </a:t>
            </a:r>
          </a:p>
          <a:p>
            <a:pPr marL="0" indent="0">
              <a:buNone/>
            </a:pPr>
            <a:r>
              <a:rPr lang="en-US" altLang="en-US"/>
              <a:t> </a:t>
            </a:r>
            <a:r>
              <a:rPr lang="en-US" altLang="en-US" smtClean="0"/>
              <a:t>           Nếu </a:t>
            </a:r>
            <a:r>
              <a:rPr lang="en-US" altLang="en-US" i="1" smtClean="0"/>
              <a:t>X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</a:t>
            </a:r>
            <a:r>
              <a:rPr lang="en-US" altLang="en-US" i="1" smtClean="0"/>
              <a:t>Y và </a:t>
            </a:r>
            <a:r>
              <a:rPr lang="en-US" altLang="en-US" i="1"/>
              <a:t>WY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</a:t>
            </a:r>
            <a:r>
              <a:rPr lang="en-US" altLang="en-US" i="1"/>
              <a:t>Z </a:t>
            </a:r>
            <a:r>
              <a:rPr lang="en-US" altLang="en-US" i="1" smtClean="0"/>
              <a:t> thì</a:t>
            </a:r>
            <a:r>
              <a:rPr lang="en-US" altLang="en-US" smtClean="0"/>
              <a:t> </a:t>
            </a:r>
            <a:r>
              <a:rPr lang="en-US" altLang="en-US" i="1"/>
              <a:t>WX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</a:t>
            </a:r>
            <a:r>
              <a:rPr lang="en-US" altLang="en-US" i="1"/>
              <a:t>Z</a:t>
            </a:r>
            <a:r>
              <a:rPr lang="en-US" altLang="en-US"/>
              <a:t> </a:t>
            </a:r>
          </a:p>
          <a:p>
            <a:pPr marL="0" indent="0">
              <a:buNone/>
            </a:pPr>
            <a:endParaRPr lang="en-US" altLang="en-US" b="1" smtClean="0"/>
          </a:p>
          <a:p>
            <a:pPr marL="0" indent="0">
              <a:buNone/>
            </a:pPr>
            <a:r>
              <a:rPr lang="en-US" altLang="en-US" b="1">
                <a:sym typeface="Wingdings" panose="05000000000000000000" pitchFamily="2" charset="2"/>
              </a:rPr>
              <a:t> </a:t>
            </a:r>
            <a:r>
              <a:rPr lang="en-US" altLang="en-US" b="1" smtClean="0">
                <a:sym typeface="Wingdings" panose="05000000000000000000" pitchFamily="2" charset="2"/>
              </a:rPr>
              <a:t>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6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45233"/>
            <a:ext cx="11699298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b="1" smtClean="0"/>
              <a:t>2. Hệ </a:t>
            </a:r>
            <a:r>
              <a:rPr lang="en-US" altLang="en-US" b="1"/>
              <a:t>tiên đề </a:t>
            </a:r>
            <a:r>
              <a:rPr lang="en-US" altLang="en-US" b="1" smtClean="0"/>
              <a:t>Armstrong (tt.)</a:t>
            </a: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ym typeface="Symbol" panose="05050102010706020507" pitchFamily="18" charset="2"/>
              </a:rPr>
              <a:t>Ví dụ: </a:t>
            </a:r>
            <a:r>
              <a:rPr lang="en-US" altLang="en-US"/>
              <a:t>Cho Q(A, B, C, D) và  F = {A</a:t>
            </a:r>
            <a:r>
              <a:rPr lang="en-US" altLang="en-US">
                <a:sym typeface="Wingdings" panose="05000000000000000000" pitchFamily="2" charset="2"/>
              </a:rPr>
              <a:t> C, B D}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Chứng minh</a:t>
            </a:r>
            <a:r>
              <a:rPr lang="en-US" altLang="en-US" smtClean="0"/>
              <a:t>: F </a:t>
            </a:r>
            <a:r>
              <a:rPr lang="en-US" altLang="en-US" smtClean="0">
                <a:sym typeface="Wingdings" panose="05000000000000000000" pitchFamily="2" charset="2"/>
              </a:rPr>
              <a:t>|= </a:t>
            </a:r>
            <a:r>
              <a:rPr lang="en-US" altLang="en-US"/>
              <a:t>AB </a:t>
            </a:r>
            <a:r>
              <a:rPr lang="en-US" altLang="en-US" smtClean="0">
                <a:sym typeface="Wingdings" panose="05000000000000000000" pitchFamily="2" charset="2"/>
              </a:rPr>
              <a:t> </a:t>
            </a:r>
            <a:r>
              <a:rPr lang="en-US" altLang="en-US" smtClean="0">
                <a:sym typeface="Wingdings" panose="05000000000000000000" pitchFamily="2" charset="2"/>
              </a:rPr>
              <a:t>ABCD</a:t>
            </a:r>
            <a:endParaRPr lang="en-US" alt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Giải</a:t>
            </a:r>
          </a:p>
          <a:p>
            <a:pPr>
              <a:buFont typeface="Wingdings" panose="05000000000000000000" pitchFamily="2" charset="2"/>
              <a:buNone/>
            </a:pPr>
            <a:r>
              <a:rPr lang="pl-PL" altLang="en-US"/>
              <a:t>	Từ A </a:t>
            </a:r>
            <a:r>
              <a:rPr lang="pl-PL" altLang="en-US">
                <a:sym typeface="Wingdings" panose="05000000000000000000" pitchFamily="2" charset="2"/>
              </a:rPr>
              <a:t> C, ta </a:t>
            </a:r>
            <a:r>
              <a:rPr lang="pl-PL" altLang="en-US" smtClean="0">
                <a:sym typeface="Wingdings" panose="05000000000000000000" pitchFamily="2" charset="2"/>
              </a:rPr>
              <a:t>có</a:t>
            </a:r>
            <a:r>
              <a:rPr lang="en-US" altLang="en-US" smtClean="0">
                <a:sym typeface="Wingdings" panose="05000000000000000000" pitchFamily="2" charset="2"/>
              </a:rPr>
              <a:t>  </a:t>
            </a:r>
            <a:r>
              <a:rPr lang="de-DE" altLang="en-US" smtClean="0"/>
              <a:t>AB </a:t>
            </a:r>
            <a:r>
              <a:rPr lang="de-DE" altLang="en-US">
                <a:sym typeface="Wingdings" panose="05000000000000000000" pitchFamily="2" charset="2"/>
              </a:rPr>
              <a:t> ABC	(thêm vào AB)      (1)</a:t>
            </a:r>
          </a:p>
          <a:p>
            <a:pPr>
              <a:buFont typeface="Wingdings" panose="05000000000000000000" pitchFamily="2" charset="2"/>
              <a:buNone/>
            </a:pPr>
            <a:r>
              <a:rPr lang="pl-PL" altLang="en-US"/>
              <a:t>	Từ B </a:t>
            </a:r>
            <a:r>
              <a:rPr lang="pl-PL" altLang="en-US">
                <a:sym typeface="Wingdings" panose="05000000000000000000" pitchFamily="2" charset="2"/>
              </a:rPr>
              <a:t> D, ta </a:t>
            </a:r>
            <a:r>
              <a:rPr lang="pl-PL" altLang="en-US" smtClean="0">
                <a:sym typeface="Wingdings" panose="05000000000000000000" pitchFamily="2" charset="2"/>
              </a:rPr>
              <a:t>có</a:t>
            </a:r>
            <a:r>
              <a:rPr lang="en-US" altLang="en-US" smtClean="0">
                <a:sym typeface="Wingdings" panose="05000000000000000000" pitchFamily="2" charset="2"/>
              </a:rPr>
              <a:t> </a:t>
            </a:r>
            <a:r>
              <a:rPr lang="en-US" altLang="en-US" smtClean="0"/>
              <a:t>ABC </a:t>
            </a:r>
            <a:r>
              <a:rPr lang="en-US" altLang="en-US">
                <a:sym typeface="Wingdings" panose="05000000000000000000" pitchFamily="2" charset="2"/>
              </a:rPr>
              <a:t> ABCD  (thêm vào ABC)   (2)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Từ (1) và (2), ta có  AB </a:t>
            </a:r>
            <a:r>
              <a:rPr lang="en-US" altLang="en-US">
                <a:sym typeface="Wingdings" panose="05000000000000000000" pitchFamily="2" charset="2"/>
              </a:rPr>
              <a:t> ABCD ( luật bắc cầu</a:t>
            </a:r>
            <a:r>
              <a:rPr lang="en-US" altLang="en-US" smtClean="0">
                <a:sym typeface="Wingdings" panose="05000000000000000000" pitchFamily="2" charset="2"/>
              </a:rPr>
              <a:t>)</a:t>
            </a:r>
          </a:p>
          <a:p>
            <a:pPr>
              <a:buNone/>
            </a:pPr>
            <a:r>
              <a:rPr lang="en-US" altLang="en-US" smtClean="0">
                <a:sym typeface="Wingdings" panose="05000000000000000000" pitchFamily="2" charset="2"/>
              </a:rPr>
              <a:t>Vậy </a:t>
            </a:r>
            <a:r>
              <a:rPr lang="en-US" altLang="en-US"/>
              <a:t>F </a:t>
            </a:r>
            <a:r>
              <a:rPr lang="en-US" altLang="en-US">
                <a:sym typeface="Wingdings" panose="05000000000000000000" pitchFamily="2" charset="2"/>
              </a:rPr>
              <a:t>|= </a:t>
            </a:r>
            <a:r>
              <a:rPr lang="en-US" altLang="en-US"/>
              <a:t>AB </a:t>
            </a:r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 smtClean="0">
                <a:sym typeface="Wingdings" panose="05000000000000000000" pitchFamily="2" charset="2"/>
              </a:rPr>
              <a:t>ABCD</a:t>
            </a:r>
            <a:endParaRPr lang="en-US" alt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412455" y="4836437"/>
            <a:ext cx="11250810" cy="668623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en-US" sz="2800" smtClean="0">
                <a:solidFill>
                  <a:schemeClr val="tx1"/>
                </a:solidFill>
              </a:rPr>
              <a:t>Ký hiệu: </a:t>
            </a:r>
            <a:r>
              <a:rPr lang="en-US" altLang="en-US" sz="2800">
                <a:solidFill>
                  <a:srgbClr val="FF0000"/>
                </a:solidFill>
                <a:sym typeface="Wingdings" panose="05000000000000000000" pitchFamily="2" charset="2"/>
              </a:rPr>
              <a:t>F |= </a:t>
            </a:r>
            <a:r>
              <a:rPr lang="en-US" altLang="en-US" sz="2800">
                <a:solidFill>
                  <a:srgbClr val="FF0000"/>
                </a:solidFill>
              </a:rPr>
              <a:t>X </a:t>
            </a:r>
            <a:r>
              <a:rPr lang="en-US" altLang="en-US" sz="280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800" smtClean="0">
                <a:solidFill>
                  <a:srgbClr val="FF0000"/>
                </a:solidFill>
                <a:sym typeface="Wingdings" panose="05000000000000000000" pitchFamily="2" charset="2"/>
              </a:rPr>
              <a:t>Y </a:t>
            </a:r>
            <a:r>
              <a:rPr lang="en-US" altLang="en-US" sz="2800" smtClean="0">
                <a:solidFill>
                  <a:schemeClr val="tx1"/>
                </a:solidFill>
                <a:sym typeface="Wingdings" panose="05000000000000000000" pitchFamily="2" charset="2"/>
              </a:rPr>
              <a:t>chỉ </a:t>
            </a:r>
            <a:r>
              <a:rPr lang="en-US" altLang="en-US" sz="2800">
                <a:solidFill>
                  <a:schemeClr val="tx1"/>
                </a:solidFill>
                <a:sym typeface="Wingdings" panose="05000000000000000000" pitchFamily="2" charset="2"/>
              </a:rPr>
              <a:t>PTH X  Y được suy diễn từ tập PTH </a:t>
            </a:r>
            <a:r>
              <a:rPr lang="en-US" altLang="en-US" sz="2800">
                <a:solidFill>
                  <a:schemeClr val="tx1"/>
                </a:solidFill>
                <a:sym typeface="Wingdings" panose="05000000000000000000" pitchFamily="2" charset="2"/>
              </a:rPr>
              <a:t>F </a:t>
            </a:r>
            <a:r>
              <a:rPr lang="en-US" altLang="en-US" sz="280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en-US" altLang="en-US" sz="280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0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45233"/>
            <a:ext cx="11699298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b="1" smtClean="0"/>
              <a:t>3. Bao đóng của tập PTH F (closure of F)</a:t>
            </a:r>
            <a:endParaRPr lang="en-US" alt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altLang="en-US"/>
              <a:t>Là tập tất cả các phụ thuộc hàm được suy diễn từ </a:t>
            </a:r>
            <a:r>
              <a:rPr lang="vi-VN" altLang="en-US" smtClean="0"/>
              <a:t>F</a:t>
            </a:r>
            <a:r>
              <a:rPr lang="en-US" altLang="en-US" smtClean="0"/>
              <a:t> (bao gồm F và những PTH suy diễn được từ F).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mtClean="0">
                <a:sym typeface="Symbol" panose="05050102010706020507" pitchFamily="18" charset="2"/>
              </a:rPr>
              <a:t>Ký hiệu: F</a:t>
            </a:r>
            <a:r>
              <a:rPr lang="en-US" altLang="en-US" baseline="30000" smtClean="0">
                <a:sym typeface="Symbol" panose="05050102010706020507" pitchFamily="18" charset="2"/>
              </a:rPr>
              <a:t>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/>
              <a:t>F </a:t>
            </a:r>
            <a:r>
              <a:rPr lang="en-US" altLang="en-US">
                <a:sym typeface="Symbol" panose="05050102010706020507" pitchFamily="18" charset="2"/>
              </a:rPr>
              <a:t> F </a:t>
            </a:r>
            <a:r>
              <a:rPr lang="en-US" altLang="en-US" baseline="30000" smtClean="0">
                <a:sym typeface="Symbol" panose="05050102010706020507" pitchFamily="18" charset="2"/>
              </a:rPr>
              <a:t>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mtClean="0"/>
              <a:t>Ví dụ: Cho </a:t>
            </a:r>
            <a:r>
              <a:rPr lang="en-US" altLang="en-US"/>
              <a:t>R = (A, B, C, G, H, I) </a:t>
            </a:r>
            <a:r>
              <a:rPr lang="en-US" altLang="en-US" smtClean="0"/>
              <a:t>và F </a:t>
            </a:r>
            <a:r>
              <a:rPr lang="en-US" altLang="en-US"/>
              <a:t>= {  </a:t>
            </a:r>
            <a:r>
              <a:rPr lang="en-US" altLang="en-US">
                <a:sym typeface="Iconic Symbols Ext" pitchFamily="2" charset="2"/>
              </a:rPr>
              <a:t>A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>
                <a:sym typeface="Monotype Sorts" charset="2"/>
              </a:rPr>
              <a:t> B, </a:t>
            </a:r>
            <a:r>
              <a:rPr lang="en-US" altLang="en-US">
                <a:sym typeface="Iconic Symbols Ext" pitchFamily="2" charset="2"/>
              </a:rPr>
              <a:t>A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>
                <a:sym typeface="Monotype Sorts" charset="2"/>
              </a:rPr>
              <a:t> C, </a:t>
            </a:r>
            <a:r>
              <a:rPr lang="en-US" altLang="en-US">
                <a:sym typeface="Iconic Symbols Ext" pitchFamily="2" charset="2"/>
              </a:rPr>
              <a:t>CG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>
                <a:sym typeface="Monotype Sorts" charset="2"/>
              </a:rPr>
              <a:t> H</a:t>
            </a:r>
            <a:r>
              <a:rPr lang="en-US" altLang="en-US" smtClean="0">
                <a:sym typeface="Monotype Sorts" charset="2"/>
              </a:rPr>
              <a:t>,</a:t>
            </a:r>
            <a:br>
              <a:rPr lang="en-US" altLang="en-US" smtClean="0">
                <a:sym typeface="Monotype Sorts" charset="2"/>
              </a:rPr>
            </a:br>
            <a:r>
              <a:rPr lang="en-US" altLang="en-US" smtClean="0">
                <a:sym typeface="Monotype Sorts" charset="2"/>
              </a:rPr>
              <a:t>    </a:t>
            </a:r>
            <a:r>
              <a:rPr lang="en-US" altLang="en-US" smtClean="0">
                <a:sym typeface="Iconic Symbols Ext" pitchFamily="2" charset="2"/>
              </a:rPr>
              <a:t>CG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>
                <a:sym typeface="Monotype Sorts" charset="2"/>
              </a:rPr>
              <a:t> I, </a:t>
            </a:r>
            <a:r>
              <a:rPr lang="en-US" altLang="en-US">
                <a:sym typeface="Iconic Symbols Ext" pitchFamily="2" charset="2"/>
              </a:rPr>
              <a:t>B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>
                <a:sym typeface="Monotype Sorts" charset="2"/>
              </a:rPr>
              <a:t> H</a:t>
            </a:r>
            <a:r>
              <a:rPr lang="en-US" altLang="en-US" smtClean="0">
                <a:sym typeface="Monotype Sorts" charset="2"/>
              </a:rPr>
              <a:t>}. Các PTH sau suy diễn được từ F (thuộc F</a:t>
            </a:r>
            <a:r>
              <a:rPr lang="en-US" altLang="en-US" baseline="30000" smtClean="0">
                <a:sym typeface="Monotype Sorts" charset="2"/>
              </a:rPr>
              <a:t>+</a:t>
            </a:r>
            <a:r>
              <a:rPr lang="en-US" altLang="en-US" smtClean="0">
                <a:sym typeface="Monotype Sorts" charset="2"/>
              </a:rPr>
              <a:t>):</a:t>
            </a:r>
          </a:p>
          <a:p>
            <a:pPr lvl="1">
              <a:tabLst>
                <a:tab pos="803275" algn="l"/>
              </a:tabLst>
              <a:defRPr/>
            </a:pPr>
            <a:r>
              <a:rPr lang="en-US" altLang="en-US">
                <a:sym typeface="Monotype Sorts" charset="2"/>
              </a:rPr>
              <a:t> </a:t>
            </a:r>
            <a:r>
              <a:rPr lang="en-US" altLang="en-US" sz="2600" i="1" smtClean="0">
                <a:sym typeface="Monotype Sorts" charset="2"/>
              </a:rPr>
              <a:t>A </a:t>
            </a:r>
            <a:r>
              <a:rPr lang="en-US" altLang="en-US" sz="2600">
                <a:sym typeface="Symbol" panose="05050102010706020507" pitchFamily="18" charset="2"/>
              </a:rPr>
              <a:t></a:t>
            </a:r>
            <a:r>
              <a:rPr lang="en-US" altLang="en-US" sz="2600">
                <a:sym typeface="Monotype Sorts" charset="2"/>
              </a:rPr>
              <a:t> </a:t>
            </a:r>
            <a:r>
              <a:rPr lang="en-US" altLang="en-US" sz="2600" i="1">
                <a:sym typeface="Monotype Sorts" charset="2"/>
              </a:rPr>
              <a:t>H   </a:t>
            </a:r>
            <a:r>
              <a:rPr lang="en-US" altLang="en-US" sz="2600" smtClean="0">
                <a:sym typeface="Monotype Sorts" charset="2"/>
              </a:rPr>
              <a:t>(áp dụng luật bắc cầu từ </a:t>
            </a:r>
            <a:r>
              <a:rPr lang="en-US" altLang="en-US" sz="2600">
                <a:sym typeface="Iconic Symbols Ext" pitchFamily="2" charset="2"/>
              </a:rPr>
              <a:t>A </a:t>
            </a:r>
            <a:r>
              <a:rPr lang="en-US" altLang="en-US" sz="2600">
                <a:sym typeface="Symbol" panose="05050102010706020507" pitchFamily="18" charset="2"/>
              </a:rPr>
              <a:t></a:t>
            </a:r>
            <a:r>
              <a:rPr lang="en-US" altLang="en-US" sz="2600">
                <a:sym typeface="Monotype Sorts" charset="2"/>
              </a:rPr>
              <a:t> B </a:t>
            </a:r>
            <a:r>
              <a:rPr lang="en-US" altLang="en-US" sz="2600" smtClean="0">
                <a:sym typeface="Monotype Sorts" charset="2"/>
              </a:rPr>
              <a:t>và </a:t>
            </a:r>
            <a:r>
              <a:rPr lang="en-US" altLang="en-US" sz="2600">
                <a:sym typeface="Iconic Symbols Ext" pitchFamily="2" charset="2"/>
              </a:rPr>
              <a:t>B </a:t>
            </a:r>
            <a:r>
              <a:rPr lang="en-US" altLang="en-US" sz="2600">
                <a:sym typeface="Symbol" panose="05050102010706020507" pitchFamily="18" charset="2"/>
              </a:rPr>
              <a:t></a:t>
            </a:r>
            <a:r>
              <a:rPr lang="en-US" altLang="en-US" sz="2600">
                <a:sym typeface="Monotype Sorts" charset="2"/>
              </a:rPr>
              <a:t> </a:t>
            </a:r>
            <a:r>
              <a:rPr lang="en-US" altLang="en-US" sz="2600" smtClean="0">
                <a:sym typeface="Monotype Sorts" charset="2"/>
              </a:rPr>
              <a:t>H)</a:t>
            </a:r>
            <a:endParaRPr lang="en-US" altLang="en-US" baseline="30000" smtClean="0">
              <a:sym typeface="Symbol" panose="05050102010706020507" pitchFamily="18" charset="2"/>
            </a:endParaRPr>
          </a:p>
          <a:p>
            <a:pPr lvl="1">
              <a:tabLst>
                <a:tab pos="803275" algn="l"/>
              </a:tabLst>
              <a:defRPr/>
            </a:pPr>
            <a:r>
              <a:rPr lang="en-US" altLang="en-US" sz="2600" i="1">
                <a:sym typeface="Monotype Sorts" charset="2"/>
              </a:rPr>
              <a:t>AG </a:t>
            </a:r>
            <a:r>
              <a:rPr lang="en-US" altLang="en-US" sz="2600">
                <a:sym typeface="Symbol" panose="05050102010706020507" pitchFamily="18" charset="2"/>
              </a:rPr>
              <a:t></a:t>
            </a:r>
            <a:r>
              <a:rPr lang="en-US" altLang="en-US" sz="2600">
                <a:sym typeface="Monotype Sorts" charset="2"/>
              </a:rPr>
              <a:t> </a:t>
            </a:r>
            <a:r>
              <a:rPr lang="en-US" altLang="en-US" sz="2600" i="1">
                <a:sym typeface="Monotype Sorts" charset="2"/>
              </a:rPr>
              <a:t>I   </a:t>
            </a:r>
            <a:r>
              <a:rPr lang="en-US" altLang="en-US" sz="2600" smtClean="0">
                <a:sym typeface="Monotype Sorts" charset="2"/>
              </a:rPr>
              <a:t>(Thêm G vào A </a:t>
            </a:r>
            <a:r>
              <a:rPr lang="en-US" altLang="en-US" sz="2600" smtClean="0">
                <a:sym typeface="Wingdings" panose="05000000000000000000" pitchFamily="2" charset="2"/>
              </a:rPr>
              <a:t> C để có </a:t>
            </a:r>
            <a:r>
              <a:rPr lang="en-US" altLang="en-US" sz="2600">
                <a:sym typeface="Iconic Symbols Ext" pitchFamily="2" charset="2"/>
              </a:rPr>
              <a:t>AG </a:t>
            </a:r>
            <a:r>
              <a:rPr lang="en-US" altLang="en-US" sz="2600">
                <a:sym typeface="Symbol" panose="05050102010706020507" pitchFamily="18" charset="2"/>
              </a:rPr>
              <a:t></a:t>
            </a:r>
            <a:r>
              <a:rPr lang="en-US" altLang="en-US" sz="2600">
                <a:sym typeface="Monotype Sorts" charset="2"/>
              </a:rPr>
              <a:t> </a:t>
            </a:r>
            <a:r>
              <a:rPr lang="en-US" altLang="en-US" sz="2600" smtClean="0">
                <a:sym typeface="Monotype Sorts" charset="2"/>
              </a:rPr>
              <a:t>CG (1), ngoài ra ta có </a:t>
            </a:r>
            <a:br>
              <a:rPr lang="en-US" altLang="en-US" sz="2600" smtClean="0">
                <a:sym typeface="Monotype Sorts" charset="2"/>
              </a:rPr>
            </a:br>
            <a:r>
              <a:rPr lang="en-US" altLang="en-US" sz="2600" smtClean="0">
                <a:sym typeface="Monotype Sorts" charset="2"/>
              </a:rPr>
              <a:t>                </a:t>
            </a:r>
            <a:r>
              <a:rPr lang="en-US" altLang="en-US" sz="2600" smtClean="0">
                <a:sym typeface="Iconic Symbols Ext" pitchFamily="2" charset="2"/>
              </a:rPr>
              <a:t>CG </a:t>
            </a:r>
            <a:r>
              <a:rPr lang="en-US" altLang="en-US" sz="2600">
                <a:sym typeface="Symbol" panose="05050102010706020507" pitchFamily="18" charset="2"/>
              </a:rPr>
              <a:t></a:t>
            </a:r>
            <a:r>
              <a:rPr lang="en-US" altLang="en-US" sz="2600">
                <a:sym typeface="Monotype Sorts" charset="2"/>
              </a:rPr>
              <a:t> </a:t>
            </a:r>
            <a:r>
              <a:rPr lang="en-US" altLang="en-US" sz="2600" smtClean="0">
                <a:sym typeface="Monotype Sorts" charset="2"/>
              </a:rPr>
              <a:t>I (2). Từ (1) và (2) suy ra kết quả)</a:t>
            </a:r>
          </a:p>
          <a:p>
            <a:pPr lvl="1">
              <a:tabLst>
                <a:tab pos="803275" algn="l"/>
              </a:tabLst>
              <a:defRPr/>
            </a:pPr>
            <a:r>
              <a:rPr lang="en-US" altLang="en-US" sz="2600" i="1">
                <a:sym typeface="Monotype Sorts" charset="2"/>
              </a:rPr>
              <a:t>CG </a:t>
            </a:r>
            <a:r>
              <a:rPr lang="en-US" altLang="en-US" sz="2600">
                <a:sym typeface="Symbol" panose="05050102010706020507" pitchFamily="18" charset="2"/>
              </a:rPr>
              <a:t></a:t>
            </a:r>
            <a:r>
              <a:rPr lang="en-US" altLang="en-US" sz="2600">
                <a:sym typeface="Monotype Sorts" charset="2"/>
              </a:rPr>
              <a:t> </a:t>
            </a:r>
            <a:r>
              <a:rPr lang="en-US" altLang="en-US" sz="2600" i="1">
                <a:sym typeface="Monotype Sorts" charset="2"/>
              </a:rPr>
              <a:t>HI </a:t>
            </a:r>
            <a:r>
              <a:rPr lang="en-US" altLang="en-US" sz="2600" smtClean="0">
                <a:sym typeface="Monotype Sorts" charset="2"/>
              </a:rPr>
              <a:t>(Thêm CG vào </a:t>
            </a:r>
            <a:r>
              <a:rPr lang="en-US" altLang="en-US" sz="2600">
                <a:sym typeface="Iconic Symbols Ext" pitchFamily="2" charset="2"/>
              </a:rPr>
              <a:t>CG </a:t>
            </a:r>
            <a:r>
              <a:rPr lang="en-US" altLang="en-US" sz="2600">
                <a:sym typeface="Symbol" panose="05050102010706020507" pitchFamily="18" charset="2"/>
              </a:rPr>
              <a:t></a:t>
            </a:r>
            <a:r>
              <a:rPr lang="en-US" altLang="en-US" sz="2600">
                <a:sym typeface="Monotype Sorts" charset="2"/>
              </a:rPr>
              <a:t> </a:t>
            </a:r>
            <a:r>
              <a:rPr lang="en-US" altLang="en-US" sz="2600" smtClean="0">
                <a:sym typeface="Monotype Sorts" charset="2"/>
              </a:rPr>
              <a:t>I để có </a:t>
            </a:r>
            <a:r>
              <a:rPr lang="en-US" altLang="en-US" sz="2600">
                <a:sym typeface="Iconic Symbols Ext" pitchFamily="2" charset="2"/>
              </a:rPr>
              <a:t>CG </a:t>
            </a:r>
            <a:r>
              <a:rPr lang="en-US" altLang="en-US" sz="2600">
                <a:sym typeface="Symbol" panose="05050102010706020507" pitchFamily="18" charset="2"/>
              </a:rPr>
              <a:t></a:t>
            </a:r>
            <a:r>
              <a:rPr lang="en-US" altLang="en-US" sz="2600">
                <a:sym typeface="Monotype Sorts" charset="2"/>
              </a:rPr>
              <a:t> </a:t>
            </a:r>
            <a:r>
              <a:rPr lang="en-US" altLang="en-US" sz="2600" smtClean="0">
                <a:sym typeface="Monotype Sorts" charset="2"/>
              </a:rPr>
              <a:t>CGI (1), thêm I vào</a:t>
            </a:r>
            <a:br>
              <a:rPr lang="en-US" altLang="en-US" sz="2600" smtClean="0">
                <a:sym typeface="Monotype Sorts" charset="2"/>
              </a:rPr>
            </a:br>
            <a:r>
              <a:rPr lang="en-US" altLang="en-US" sz="2600" smtClean="0">
                <a:sym typeface="Monotype Sorts" charset="2"/>
              </a:rPr>
              <a:t>                 </a:t>
            </a:r>
            <a:r>
              <a:rPr lang="en-US" altLang="en-US" sz="2600">
                <a:sym typeface="Iconic Symbols Ext" pitchFamily="2" charset="2"/>
              </a:rPr>
              <a:t>CG </a:t>
            </a:r>
            <a:r>
              <a:rPr lang="en-US" altLang="en-US" sz="2600">
                <a:sym typeface="Symbol" panose="05050102010706020507" pitchFamily="18" charset="2"/>
              </a:rPr>
              <a:t></a:t>
            </a:r>
            <a:r>
              <a:rPr lang="en-US" altLang="en-US" sz="2600">
                <a:sym typeface="Monotype Sorts" charset="2"/>
              </a:rPr>
              <a:t> H </a:t>
            </a:r>
            <a:r>
              <a:rPr lang="en-US" altLang="en-US" sz="2600" smtClean="0">
                <a:sym typeface="Monotype Sorts" charset="2"/>
              </a:rPr>
              <a:t> để có </a:t>
            </a:r>
            <a:r>
              <a:rPr lang="en-US" altLang="en-US" sz="2600">
                <a:sym typeface="Iconic Symbols Ext" pitchFamily="2" charset="2"/>
              </a:rPr>
              <a:t>CGI </a:t>
            </a:r>
            <a:r>
              <a:rPr lang="en-US" altLang="en-US" sz="2600">
                <a:sym typeface="Symbol" panose="05050102010706020507" pitchFamily="18" charset="2"/>
              </a:rPr>
              <a:t></a:t>
            </a:r>
            <a:r>
              <a:rPr lang="en-US" altLang="en-US" sz="2600">
                <a:sym typeface="Monotype Sorts" charset="2"/>
              </a:rPr>
              <a:t> </a:t>
            </a:r>
            <a:r>
              <a:rPr lang="en-US" altLang="en-US" sz="2600" smtClean="0">
                <a:sym typeface="Monotype Sorts" charset="2"/>
              </a:rPr>
              <a:t>HI (2). Từ (1) và (2) suy ra kết quả)</a:t>
            </a:r>
            <a:endParaRPr lang="en-US" altLang="en-US" sz="2600">
              <a:sym typeface="Monotype Sorts" charset="2"/>
            </a:endParaRPr>
          </a:p>
          <a:p>
            <a:pPr marL="457200" lvl="1" indent="0">
              <a:buNone/>
              <a:tabLst>
                <a:tab pos="803275" algn="l"/>
              </a:tabLst>
              <a:defRPr/>
            </a:pPr>
            <a:endParaRPr lang="en-US" altLang="en-US" sz="2600" i="1">
              <a:sym typeface="Monotype Sorts" charset="2"/>
            </a:endParaRPr>
          </a:p>
          <a:p>
            <a:pPr lvl="1">
              <a:tabLst>
                <a:tab pos="803275" algn="l"/>
              </a:tabLst>
              <a:defRPr/>
            </a:pPr>
            <a:endParaRPr lang="en-US" altLang="en-US" sz="2600" i="1">
              <a:sym typeface="Monotype Sort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073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45233"/>
            <a:ext cx="11699298" cy="6260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altLang="en-US" b="1" smtClean="0"/>
          </a:p>
          <a:p>
            <a:pPr marL="0" indent="0">
              <a:buNone/>
              <a:defRPr/>
            </a:pPr>
            <a:r>
              <a:rPr lang="en-US" altLang="en-US" b="1" smtClean="0"/>
              <a:t>3. Bao đóng của tập PTH F (tt.)</a:t>
            </a:r>
            <a:endParaRPr lang="en-US" alt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altLang="en-US" smtClean="0"/>
              <a:t>Trong </a:t>
            </a:r>
            <a:r>
              <a:rPr lang="vi-VN" altLang="en-US"/>
              <a:t>thực tế việc tính toán bao đóng của F là không khả thi vì sẽ dẫn đến sự bùng nổ về tổ hợp khi số thuộc tính và tập F lớn. Vì vậy, vấn đề này được đưa về một bài toán khác, đó là  “Kiểm tra 1 PTH </a:t>
            </a:r>
            <a:r>
              <a:rPr lang="vi-VN" altLang="en-US" i="1"/>
              <a:t>f</a:t>
            </a:r>
            <a:r>
              <a:rPr lang="vi-VN" altLang="en-US"/>
              <a:t> có thuộc </a:t>
            </a:r>
            <a:r>
              <a:rPr lang="vi-VN" altLang="en-US" i="1"/>
              <a:t>F</a:t>
            </a:r>
            <a:r>
              <a:rPr lang="vi-VN" altLang="en-US" i="1" baseline="30000"/>
              <a:t>+</a:t>
            </a:r>
            <a:r>
              <a:rPr lang="vi-VN" altLang="en-US"/>
              <a:t> không ?” bằng cách dựa vào khái niệm : “ Bao đóng của một tập thuộc tính </a:t>
            </a:r>
            <a:r>
              <a:rPr lang="vi-VN" altLang="en-US" i="1"/>
              <a:t>X</a:t>
            </a:r>
            <a:r>
              <a:rPr lang="vi-VN" altLang="en-US"/>
              <a:t> đối với </a:t>
            </a:r>
            <a:r>
              <a:rPr lang="vi-VN" altLang="en-US" i="1" smtClean="0"/>
              <a:t>F</a:t>
            </a:r>
            <a:r>
              <a:rPr lang="en-US" altLang="en-US" i="1" smtClean="0"/>
              <a:t> </a:t>
            </a:r>
            <a:r>
              <a:rPr lang="en-US" altLang="en-US" smtClean="0"/>
              <a:t>”</a:t>
            </a:r>
            <a:endParaRPr lang="en-US" altLang="en-US"/>
          </a:p>
          <a:p>
            <a:pPr>
              <a:buFont typeface="Wingdings" panose="05000000000000000000" pitchFamily="2" charset="2"/>
              <a:buChar char="§"/>
            </a:pPr>
            <a:endParaRPr lang="en-US" altLang="en-US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en-US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en-US" baseline="300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695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axpoint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FFAB03"/>
      </a:accent1>
      <a:accent2>
        <a:srgbClr val="FC7F03"/>
      </a:accent2>
      <a:accent3>
        <a:srgbClr val="FC3903"/>
      </a:accent3>
      <a:accent4>
        <a:srgbClr val="D1024E"/>
      </a:accent4>
      <a:accent5>
        <a:srgbClr val="A6026C"/>
      </a:accent5>
      <a:accent6>
        <a:srgbClr val="0F6193"/>
      </a:accent6>
      <a:hlink>
        <a:srgbClr val="0563C1"/>
      </a:hlink>
      <a:folHlink>
        <a:srgbClr val="954F72"/>
      </a:folHlink>
    </a:clrScheme>
    <a:fontScheme name="Custom 41">
      <a:majorFont>
        <a:latin typeface="Robo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3494</TotalTime>
  <Words>831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Courier New</vt:lpstr>
      <vt:lpstr>Greek Symbols</vt:lpstr>
      <vt:lpstr>Iconic Symbols Ext</vt:lpstr>
      <vt:lpstr>Monotype Sorts</vt:lpstr>
      <vt:lpstr>Open Sans</vt:lpstr>
      <vt:lpstr>Roboto</vt:lpstr>
      <vt:lpstr>Symbol</vt:lpstr>
      <vt:lpstr>Times New Roman</vt:lpstr>
      <vt:lpstr>Wingdings</vt:lpstr>
      <vt:lpstr>Office Theme</vt:lpstr>
      <vt:lpstr>PowerPoint Presentation</vt:lpstr>
      <vt:lpstr>WELCOME MESSAGES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</dc:title>
  <dc:creator>Musedsmh</dc:creator>
  <cp:lastModifiedBy>Admin</cp:lastModifiedBy>
  <cp:revision>238</cp:revision>
  <dcterms:created xsi:type="dcterms:W3CDTF">2017-01-10T11:09:36Z</dcterms:created>
  <dcterms:modified xsi:type="dcterms:W3CDTF">2021-04-25T22:04:19Z</dcterms:modified>
</cp:coreProperties>
</file>