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90" r:id="rId5"/>
    <p:sldId id="291" r:id="rId6"/>
    <p:sldId id="292" r:id="rId7"/>
    <p:sldId id="293" r:id="rId8"/>
    <p:sldId id="294" r:id="rId9"/>
    <p:sldId id="295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7" autoAdjust="0"/>
    <p:restoredTop sz="93956" autoAdjust="0"/>
  </p:normalViewPr>
  <p:slideViewPr>
    <p:cSldViewPr snapToGrid="0" showGuides="1">
      <p:cViewPr varScale="1">
        <p:scale>
          <a:sx n="82" d="100"/>
          <a:sy n="82" d="100"/>
        </p:scale>
        <p:origin x="821" y="7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11/12/2021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F2BB-1219-E64A-8D58-AF2C8A6AD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86D-E59D-F044-9C6A-CE55AC387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2FC83-02D9-0044-8504-A38A8B911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52D1-EFC6-C44A-B994-D4234683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3DAFE-860B-6F45-8784-31E154F97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2EEAB-C4D0-4040-B9CF-5EFAE08F06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D4C4F-1CDC-FE40-AB90-9027A8001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1F0DE-8E43-3F44-A379-F7763A3AE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8DFB7-D816-3949-AE6B-76FB988F8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D4CD7-697F-6D43-A07E-57DD939B72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FEEF-8C03-3540-9178-3FBE72EAA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7FE6C-918F-DD4F-877B-B804CF2C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3BB8-D672-9349-A510-597412AF8D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BCE90E-A60C-7949-8B71-68AE2854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622DE-BF82-E549-9051-132805BD3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1A709-F799-6540-AB36-D103691AF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346352-EC24-634E-A07B-8678EFB27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6E97E-4841-244B-8C0F-AC84D5BB8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36BCC-1883-674C-BBD1-FF3C56ED8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EC3C3-3F8A-5044-9BBC-3DACD06B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363C9-4316-3940-AD93-83F81B9AE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3BEB-79BF-654F-8A73-71411B77825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5400" b="1" smtClean="0">
                <a:solidFill>
                  <a:schemeClr val="bg2"/>
                </a:solidFill>
                <a:latin typeface="+mj-lt"/>
              </a:rPr>
              <a:t>Hết phần 2 chương 6</a:t>
            </a:r>
            <a:endParaRPr lang="id-ID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sonnt</a:t>
            </a:r>
            <a:r>
              <a:rPr lang="id-ID" sz="1400" smtClean="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</a:t>
            </a:r>
            <a:r>
              <a:rPr lang="id-ID" sz="1400" smtClean="0">
                <a:solidFill>
                  <a:schemeClr val="bg1"/>
                </a:solidFill>
              </a:rPr>
              <a:t>849</a:t>
            </a:r>
            <a:r>
              <a:rPr lang="en-US" sz="1400" smtClean="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20" grpId="0"/>
      <p:bldP spid="13" grpId="0"/>
      <p:bldP spid="15" grpId="0"/>
      <p:bldP spid="16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8150" y="805748"/>
            <a:ext cx="8504853" cy="205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6: </a:t>
            </a:r>
            <a:r>
              <a:rPr lang="en-US" alt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hàm &amp; </a:t>
            </a:r>
          </a:p>
          <a:p>
            <a:pPr>
              <a:defRPr/>
            </a:pPr>
            <a:r>
              <a:rPr lang="en-US" alt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quan hệ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2108" y="3001738"/>
            <a:ext cx="9011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2- Thuật toán tìm tất cả các khóa ứng viên 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307456"/>
            <a:ext cx="78867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45003" y="954916"/>
            <a:ext cx="9260049" cy="45874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/>
              <a:t>1- </a:t>
            </a:r>
            <a:r>
              <a:rPr lang="en-US" altLang="en-US" smtClean="0"/>
              <a:t>Định nghĩa khóa dựa vào phụ thuộc hàm</a:t>
            </a:r>
            <a:endParaRPr lang="en-US" altLang="en-US"/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2- </a:t>
            </a:r>
            <a:r>
              <a:rPr lang="en-US" altLang="en-US" sz="2800" smtClean="0"/>
              <a:t>Thuật toán tìm tất cả khóa ứng viên của một lược đồ</a:t>
            </a:r>
            <a:br>
              <a:rPr lang="en-US" altLang="en-US" sz="2800" smtClean="0"/>
            </a:br>
            <a:r>
              <a:rPr lang="en-US" altLang="en-US" sz="2800" smtClean="0"/>
              <a:t>     quan hệ</a:t>
            </a:r>
            <a:endParaRPr lang="en-US" altLang="en-US" sz="2800"/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07788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en-US" b="1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 smtClean="0"/>
              <a:t>Định nghĩa khóa dựa vào p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hụ thuộc hàm: </a:t>
            </a:r>
          </a:p>
          <a:p>
            <a:r>
              <a:rPr lang="pt-BR" altLang="en-US" smtClean="0"/>
              <a:t>Cho </a:t>
            </a:r>
            <a:r>
              <a:rPr lang="pt-BR" altLang="en-US" i="1"/>
              <a:t>Q(R</a:t>
            </a:r>
            <a:r>
              <a:rPr lang="pt-BR" altLang="en-US" i="1" smtClean="0"/>
              <a:t>) với </a:t>
            </a:r>
            <a:r>
              <a:rPr lang="pt-BR" altLang="en-US" i="1"/>
              <a:t>R = </a:t>
            </a:r>
            <a:r>
              <a:rPr lang="pt-BR" altLang="en-US"/>
              <a:t>{</a:t>
            </a:r>
            <a:r>
              <a:rPr lang="pt-BR" altLang="en-US" i="1"/>
              <a:t>A</a:t>
            </a:r>
            <a:r>
              <a:rPr lang="pt-BR" altLang="en-US" i="1" baseline="-25000"/>
              <a:t>1</a:t>
            </a:r>
            <a:r>
              <a:rPr lang="pt-BR" altLang="en-US" i="1"/>
              <a:t>, A</a:t>
            </a:r>
            <a:r>
              <a:rPr lang="pt-BR" altLang="en-US" i="1" baseline="-25000"/>
              <a:t>2</a:t>
            </a:r>
            <a:r>
              <a:rPr lang="pt-BR" altLang="en-US" i="1"/>
              <a:t>, . . ., A</a:t>
            </a:r>
            <a:r>
              <a:rPr lang="pt-BR" altLang="en-US" i="1" baseline="-25000"/>
              <a:t>n</a:t>
            </a:r>
            <a:r>
              <a:rPr lang="pt-BR" altLang="en-US"/>
              <a:t>}</a:t>
            </a:r>
            <a:r>
              <a:rPr lang="pt-BR" altLang="en-US" i="1"/>
              <a:t> </a:t>
            </a:r>
            <a:r>
              <a:rPr lang="pt-BR" altLang="en-US" smtClean="0"/>
              <a:t>và một tập PTH </a:t>
            </a:r>
            <a:r>
              <a:rPr lang="pt-BR" altLang="en-US" i="1" smtClean="0"/>
              <a:t>F</a:t>
            </a:r>
            <a:endParaRPr lang="pt-BR" altLang="en-US" i="1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i="1"/>
              <a:t>+ </a:t>
            </a:r>
            <a:r>
              <a:rPr lang="vi-VN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vi-VN" altLang="en-US" sz="2800" i="1"/>
              <a:t> </a:t>
            </a:r>
            <a:r>
              <a:rPr lang="vi-VN" altLang="en-US" sz="2800">
                <a:sym typeface="Symbol" panose="05050102010706020507" pitchFamily="18" charset="2"/>
              </a:rPr>
              <a:t></a:t>
            </a:r>
            <a:r>
              <a:rPr lang="vi-VN" altLang="en-US" sz="2800" i="1">
                <a:sym typeface="Symbol" panose="05050102010706020507" pitchFamily="18" charset="2"/>
              </a:rPr>
              <a:t> </a:t>
            </a:r>
            <a:r>
              <a:rPr lang="vi-VN" altLang="en-US" sz="28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800" i="1">
                <a:sym typeface="Symbol" panose="05050102010706020507" pitchFamily="18" charset="2"/>
              </a:rPr>
              <a:t>, S </a:t>
            </a:r>
            <a:r>
              <a:rPr lang="en-US" altLang="en-US" sz="2800" smtClean="0">
                <a:sym typeface="Symbol" panose="05050102010706020507" pitchFamily="18" charset="2"/>
              </a:rPr>
              <a:t>là siêu khóa của </a:t>
            </a:r>
            <a:r>
              <a:rPr lang="en-US" altLang="en-US" sz="2800" i="1">
                <a:sym typeface="Symbol" panose="05050102010706020507" pitchFamily="18" charset="2"/>
              </a:rPr>
              <a:t>Q</a:t>
            </a:r>
            <a:r>
              <a:rPr lang="vi-VN" altLang="en-US" sz="2800">
                <a:sym typeface="Symbol" panose="05050102010706020507" pitchFamily="18" charset="2"/>
              </a:rPr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nếu</a:t>
            </a:r>
            <a:r>
              <a:rPr lang="vi-VN" altLang="en-US" sz="2800" smtClean="0">
                <a:sym typeface="Symbol" panose="05050102010706020507" pitchFamily="18" charset="2"/>
              </a:rPr>
              <a:t> </a:t>
            </a:r>
            <a:r>
              <a:rPr lang="vi-VN" altLang="en-US" sz="28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2800" i="1">
                <a:sym typeface="Wingdings" panose="05000000000000000000" pitchFamily="2" charset="2"/>
              </a:rPr>
              <a:t> R </a:t>
            </a:r>
            <a:r>
              <a:rPr lang="en-US" altLang="en-US" sz="2800">
                <a:sym typeface="Symbol" panose="05050102010706020507" pitchFamily="18" charset="2"/>
              </a:rPr>
              <a:t></a:t>
            </a:r>
            <a:r>
              <a:rPr lang="en-US" altLang="en-US" sz="2800" i="1">
                <a:sym typeface="Symbol" panose="05050102010706020507" pitchFamily="18" charset="2"/>
              </a:rPr>
              <a:t> F</a:t>
            </a:r>
            <a:r>
              <a:rPr lang="en-US" altLang="en-US" sz="2800" i="1" baseline="30000" smtClean="0">
                <a:sym typeface="Symbol" panose="05050102010706020507" pitchFamily="18" charset="2"/>
              </a:rPr>
              <a:t>+</a:t>
            </a:r>
          </a:p>
          <a:p>
            <a:pPr lvl="1">
              <a:spcBef>
                <a:spcPct val="0"/>
              </a:spcBef>
              <a:buNone/>
              <a:defRPr/>
            </a:pPr>
            <a:r>
              <a:rPr lang="en-US" altLang="en-US" sz="2800" smtClean="0"/>
              <a:t>+ </a:t>
            </a:r>
            <a:r>
              <a:rPr lang="vi-VN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vi-VN" altLang="en-US" sz="2800" i="1"/>
              <a:t> </a:t>
            </a:r>
            <a:r>
              <a:rPr lang="vi-VN" altLang="en-US" sz="2800" i="1">
                <a:sym typeface="Symbol" panose="05050102010706020507" pitchFamily="18" charset="2"/>
              </a:rPr>
              <a:t> </a:t>
            </a:r>
            <a:r>
              <a:rPr lang="vi-VN" altLang="en-US" sz="28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, K</a:t>
            </a:r>
            <a:r>
              <a:rPr lang="vi-VN" altLang="en-US" sz="2800" i="1">
                <a:sym typeface="Symbol" panose="05050102010706020507" pitchFamily="18" charset="2"/>
              </a:rPr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là một trong các khóa ứng viên của </a:t>
            </a:r>
            <a:r>
              <a:rPr lang="en-US" altLang="en-US" sz="2800" i="1" smtClean="0">
                <a:sym typeface="Symbol" panose="05050102010706020507" pitchFamily="18" charset="2"/>
              </a:rPr>
              <a:t>R</a:t>
            </a:r>
            <a:r>
              <a:rPr lang="vi-VN" altLang="en-US" sz="2800" smtClean="0">
                <a:sym typeface="Symbol" panose="05050102010706020507" pitchFamily="18" charset="2"/>
              </a:rPr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nếu</a:t>
            </a:r>
            <a:r>
              <a:rPr lang="en-US" altLang="en-US" sz="280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/>
              <a:t>K là tập siêu khóa nhỏ </a:t>
            </a:r>
            <a:r>
              <a:rPr lang="en-US" altLang="en-US" sz="2800" smtClean="0"/>
              <a:t>nhất.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861" y="3147533"/>
            <a:ext cx="115813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Ví dụ: SV(MaSV, HoTen, NgSinh, SoCM)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- Ta có tập các siêu khóa:</a:t>
            </a:r>
            <a:endParaRPr lang="vi-V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S = { </a:t>
            </a:r>
            <a:r>
              <a:rPr lang="en-US" altLang="en-US" sz="2800" b="1" i="1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en-US" sz="2800" b="1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MaSV</a:t>
            </a:r>
            <a:r>
              <a:rPr lang="en-US" altLang="en-US" sz="2800" b="1" i="1" smtClean="0">
                <a:latin typeface="Arial" panose="020B0604020202020204" pitchFamily="34" charset="0"/>
                <a:cs typeface="Arial" panose="020B0604020202020204" pitchFamily="34" charset="0"/>
              </a:rPr>
              <a:t>}, {</a:t>
            </a:r>
            <a:r>
              <a:rPr lang="en-US" altLang="en-US" sz="2800" b="1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SoCM</a:t>
            </a:r>
            <a:r>
              <a:rPr lang="en-US" altLang="en-US" sz="2800" b="1" i="1" smtClean="0"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{MaSV, HoTen}, {MaSV, </a:t>
            </a:r>
            <a:r>
              <a:rPr lang="en-US" altLang="en-US" sz="2800" b="1" i="1" smtClean="0">
                <a:latin typeface="Arial" panose="020B0604020202020204" pitchFamily="34" charset="0"/>
                <a:cs typeface="Arial" panose="020B0604020202020204" pitchFamily="34" charset="0"/>
              </a:rPr>
              <a:t>HoTen, NgSinh},</a:t>
            </a: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 {MaSV, HoTen, </a:t>
            </a:r>
            <a:r>
              <a:rPr lang="en-US" altLang="en-US" sz="2800" b="1" i="1" smtClean="0">
                <a:latin typeface="Arial" panose="020B0604020202020204" pitchFamily="34" charset="0"/>
                <a:cs typeface="Arial" panose="020B0604020202020204" pitchFamily="34" charset="0"/>
              </a:rPr>
              <a:t>NgSinh, SoCM}, {SoCM. HoTen}, {SoCM, </a:t>
            </a: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HoTen, NgSinh}</a:t>
            </a:r>
            <a:r>
              <a:rPr lang="en-US" altLang="en-US" sz="2800" b="1" i="1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- Tập các khóa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ứ</a:t>
            </a:r>
            <a:r>
              <a:rPr lang="en-US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ng viên:</a:t>
            </a:r>
            <a:endParaRPr lang="vi-V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 i="1" smtClean="0">
                <a:latin typeface="Arial" panose="020B0604020202020204" pitchFamily="34" charset="0"/>
                <a:cs typeface="Arial" panose="020B0604020202020204" pitchFamily="34" charset="0"/>
              </a:rPr>
              <a:t>		K </a:t>
            </a: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en-US" sz="2800" b="1" i="1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MaSV</a:t>
            </a:r>
            <a:r>
              <a:rPr lang="en-US" altLang="en-US" sz="2800" b="1" i="1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SoCM</a:t>
            </a:r>
            <a:r>
              <a:rPr lang="en-US" altLang="en-US" sz="2800" b="1" i="1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07788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 smtClean="0"/>
              <a:t>2. Thuật toán tìm tất cả các khóa ứng viên của 1 lược đồ</a:t>
            </a:r>
            <a:br>
              <a:rPr lang="en-US" altLang="en-US" b="1" smtClean="0"/>
            </a:br>
            <a:r>
              <a:rPr lang="en-US" altLang="en-US" b="1" smtClean="0"/>
              <a:t> quan hệ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28600" lvl="1">
              <a:spcBef>
                <a:spcPts val="1000"/>
              </a:spcBef>
              <a:defRPr/>
            </a:pPr>
            <a:r>
              <a:rPr lang="en-US" altLang="en-US" sz="2800"/>
              <a:t>Cho một tập thuộc tính R, A </a:t>
            </a:r>
            <a:r>
              <a:rPr lang="en-US" altLang="en-US" sz="2800">
                <a:sym typeface="Symbol" panose="05050102010706020507" pitchFamily="18" charset="2"/>
              </a:rPr>
              <a:t> R</a:t>
            </a:r>
          </a:p>
          <a:p>
            <a:pPr marL="0" lvl="1" indent="0">
              <a:spcBef>
                <a:spcPts val="1000"/>
              </a:spcBef>
              <a:buNone/>
              <a:defRPr/>
            </a:pPr>
            <a:r>
              <a:rPr lang="en-US" altLang="en-US" sz="2800"/>
              <a:t>    + A được gọi là </a:t>
            </a:r>
            <a:r>
              <a:rPr lang="en-US" altLang="en-US" sz="2800">
                <a:solidFill>
                  <a:schemeClr val="accent3"/>
                </a:solidFill>
              </a:rPr>
              <a:t>thuộc tính nguồn</a:t>
            </a:r>
            <a:r>
              <a:rPr lang="en-US" altLang="en-US" sz="2800"/>
              <a:t> nếu A </a:t>
            </a:r>
            <a:r>
              <a:rPr lang="en-US" altLang="en-US" sz="2800">
                <a:solidFill>
                  <a:schemeClr val="accent3"/>
                </a:solidFill>
              </a:rPr>
              <a:t>không nằm ở vế phải</a:t>
            </a:r>
            <a:r>
              <a:rPr lang="en-US" altLang="en-US" sz="2800"/>
              <a:t> của bất kỳ </a:t>
            </a:r>
            <a:r>
              <a:rPr lang="en-US" altLang="en-US" sz="2800">
                <a:solidFill>
                  <a:schemeClr val="accent3"/>
                </a:solidFill>
              </a:rPr>
              <a:t>PTH không hiển nhiên </a:t>
            </a:r>
            <a:r>
              <a:rPr lang="en-US" altLang="en-US" sz="2800"/>
              <a:t>nào của F. Tập tất cả thuộc tính nguồn ký hiệu: </a:t>
            </a:r>
            <a:r>
              <a:rPr lang="en-US" altLang="en-US" sz="2800" b="1" i="1">
                <a:latin typeface="Viner Hand ITC" panose="03070502030502020203" pitchFamily="66" charset="0"/>
              </a:rPr>
              <a:t>N</a:t>
            </a:r>
          </a:p>
          <a:p>
            <a:pPr marL="0" lvl="1" indent="0">
              <a:spcBef>
                <a:spcPts val="1000"/>
              </a:spcBef>
              <a:buNone/>
              <a:defRPr/>
            </a:pPr>
            <a:r>
              <a:rPr lang="en-US" altLang="en-US" sz="2800"/>
              <a:t>    + A được gọi là thuộc tính </a:t>
            </a:r>
            <a:r>
              <a:rPr lang="en-US" altLang="en-US" sz="2800">
                <a:solidFill>
                  <a:schemeClr val="accent3"/>
                </a:solidFill>
              </a:rPr>
              <a:t>đích</a:t>
            </a:r>
            <a:r>
              <a:rPr lang="en-US" altLang="en-US" sz="2800"/>
              <a:t> nếu A </a:t>
            </a:r>
            <a:r>
              <a:rPr lang="en-US" altLang="en-US" sz="2800">
                <a:solidFill>
                  <a:schemeClr val="accent3"/>
                </a:solidFill>
              </a:rPr>
              <a:t>không nằm ở vế trái</a:t>
            </a:r>
            <a:r>
              <a:rPr lang="en-US" altLang="en-US" sz="2800"/>
              <a:t> của bất kỳ </a:t>
            </a:r>
            <a:r>
              <a:rPr lang="en-US" altLang="en-US" sz="2800">
                <a:solidFill>
                  <a:schemeClr val="accent3"/>
                </a:solidFill>
              </a:rPr>
              <a:t>PTH không hiển nhiên </a:t>
            </a:r>
            <a:r>
              <a:rPr lang="en-US" altLang="en-US" sz="2800"/>
              <a:t>nào của F. Tập tất cả thuộc tính </a:t>
            </a:r>
            <a:r>
              <a:rPr lang="en-US" altLang="en-US" sz="2800" smtClean="0"/>
              <a:t>đích </a:t>
            </a:r>
            <a:r>
              <a:rPr lang="en-US" altLang="en-US" sz="2800"/>
              <a:t>ký hiệu: </a:t>
            </a:r>
            <a:r>
              <a:rPr lang="en-US" altLang="en-US" sz="2800" b="1" i="1">
                <a:latin typeface="Viner Hand ITC" panose="03070502030502020203" pitchFamily="66" charset="0"/>
              </a:rPr>
              <a:t>D</a:t>
            </a:r>
          </a:p>
          <a:p>
            <a:pPr marL="0" lvl="1" indent="0">
              <a:spcBef>
                <a:spcPts val="1000"/>
              </a:spcBef>
              <a:buNone/>
              <a:defRPr/>
            </a:pPr>
            <a:r>
              <a:rPr lang="en-US" altLang="en-US" sz="2800">
                <a:sym typeface="Symbol" panose="05050102010706020507" pitchFamily="18" charset="2"/>
              </a:rPr>
              <a:t>    + Tập các thuộc tính không phải nguồn, không phải đích ký hiệu là </a:t>
            </a:r>
            <a:r>
              <a:rPr lang="en-US" altLang="en-US" sz="2800" b="1" i="1">
                <a:latin typeface="Viner Hand ITC" panose="03070502030502020203" pitchFamily="66" charset="0"/>
                <a:sym typeface="Symbol" panose="05050102010706020507" pitchFamily="18" charset="2"/>
              </a:rPr>
              <a:t>L</a:t>
            </a:r>
          </a:p>
          <a:p>
            <a:pPr marL="0" indent="0">
              <a:buNone/>
            </a:pPr>
            <a:endParaRPr lang="en-US" altLang="en-US" smtClean="0"/>
          </a:p>
          <a:p>
            <a:r>
              <a:rPr lang="en-US" altLang="en-US" smtClean="0"/>
              <a:t>Ta có </a:t>
            </a:r>
            <a:r>
              <a:rPr lang="vi-VN" altLang="en-US" i="1"/>
              <a:t>R</a:t>
            </a:r>
            <a:r>
              <a:rPr lang="vi-VN" altLang="en-US"/>
              <a:t> = </a:t>
            </a:r>
            <a:r>
              <a:rPr lang="vi-VN" altLang="en-US" b="1" i="1">
                <a:latin typeface="Viner Hand ITC" panose="03070502030502020203" pitchFamily="66" charset="0"/>
              </a:rPr>
              <a:t>N</a:t>
            </a:r>
            <a:r>
              <a:rPr lang="vi-VN" altLang="en-US" b="1" i="1"/>
              <a:t>  U </a:t>
            </a:r>
            <a:r>
              <a:rPr lang="vi-VN" altLang="en-US" b="1" i="1">
                <a:latin typeface="Viner Hand ITC" panose="03070502030502020203" pitchFamily="66" charset="0"/>
              </a:rPr>
              <a:t>D</a:t>
            </a:r>
            <a:r>
              <a:rPr lang="vi-VN" altLang="en-US" b="1" i="1"/>
              <a:t> U </a:t>
            </a:r>
            <a:r>
              <a:rPr lang="vi-VN" altLang="en-US" b="1" i="1">
                <a:latin typeface="Viner Hand ITC" panose="03070502030502020203" pitchFamily="66" charset="0"/>
              </a:rPr>
              <a:t>L </a:t>
            </a:r>
            <a:r>
              <a:rPr lang="vi-VN" altLang="en-US" b="1" i="1"/>
              <a:t> </a:t>
            </a:r>
            <a:r>
              <a:rPr lang="vi-VN" altLang="en-US"/>
              <a:t>và </a:t>
            </a:r>
            <a:r>
              <a:rPr lang="vi-VN" altLang="en-US" b="1" i="1">
                <a:latin typeface="Viner Hand ITC" panose="03070502030502020203" pitchFamily="66" charset="0"/>
              </a:rPr>
              <a:t>N</a:t>
            </a:r>
            <a:r>
              <a:rPr lang="en-US" altLang="en-US" b="1" i="1">
                <a:latin typeface="Viner Hand ITC" panose="03070502030502020203" pitchFamily="66" charset="0"/>
              </a:rPr>
              <a:t> ,</a:t>
            </a:r>
            <a:r>
              <a:rPr lang="vi-VN" altLang="en-US" b="1" i="1">
                <a:latin typeface="Viner Hand ITC" panose="03070502030502020203" pitchFamily="66" charset="0"/>
              </a:rPr>
              <a:t> D</a:t>
            </a:r>
            <a:r>
              <a:rPr lang="en-US" altLang="en-US" b="1" i="1">
                <a:latin typeface="Viner Hand ITC" panose="03070502030502020203" pitchFamily="66" charset="0"/>
              </a:rPr>
              <a:t> ,</a:t>
            </a:r>
            <a:r>
              <a:rPr lang="vi-VN" altLang="en-US" b="1" i="1">
                <a:latin typeface="Viner Hand ITC" panose="03070502030502020203" pitchFamily="66" charset="0"/>
              </a:rPr>
              <a:t> L</a:t>
            </a:r>
            <a:r>
              <a:rPr lang="en-US" altLang="en-US" b="1" i="1">
                <a:latin typeface="Viner Hand ITC" panose="03070502030502020203" pitchFamily="66" charset="0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là đôi một không giao nhau</a:t>
            </a:r>
            <a:endParaRPr lang="en-US" altLang="en-US" sz="2800" b="1" i="1">
              <a:latin typeface="Viner Hand ITC" panose="03070502030502020203" pitchFamily="66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234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07788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 smtClean="0"/>
              <a:t>2. Thuật toán tìm tất cả các khóa ứng viên của 1 lược đồ</a:t>
            </a:r>
            <a:br>
              <a:rPr lang="en-US" altLang="en-US" b="1" smtClean="0"/>
            </a:br>
            <a:r>
              <a:rPr lang="en-US" altLang="en-US" b="1" smtClean="0"/>
              <a:t> quan hệ (tt.)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28600" lvl="1">
              <a:spcBef>
                <a:spcPts val="1000"/>
              </a:spcBef>
              <a:defRPr/>
            </a:pPr>
            <a:r>
              <a:rPr lang="en-US" altLang="en-US" sz="2800" smtClean="0"/>
              <a:t>Nhận xét: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800" b="1" smtClean="0">
                <a:sym typeface="Symbol" panose="05050102010706020507" pitchFamily="18" charset="2"/>
              </a:rPr>
              <a:t>+</a:t>
            </a:r>
            <a:r>
              <a:rPr lang="en-US" altLang="en-US" sz="2800" b="1" i="1" smtClean="0">
                <a:sym typeface="Symbol" panose="05050102010706020507" pitchFamily="18" charset="2"/>
              </a:rPr>
              <a:t> </a:t>
            </a:r>
            <a:r>
              <a:rPr lang="en-US" altLang="en-US" smtClean="0"/>
              <a:t>Nếu</a:t>
            </a:r>
            <a:r>
              <a:rPr lang="vi-VN" altLang="en-US" smtClean="0"/>
              <a:t> </a:t>
            </a:r>
            <a:r>
              <a:rPr lang="vi-VN" altLang="en-US" i="1"/>
              <a:t>K</a:t>
            </a:r>
            <a:r>
              <a:rPr lang="vi-VN" altLang="en-US"/>
              <a:t> </a:t>
            </a:r>
            <a:r>
              <a:rPr lang="vi-VN" altLang="en-US">
                <a:sym typeface="Symbol" panose="05050102010706020507" pitchFamily="18" charset="2"/>
              </a:rPr>
              <a:t> </a:t>
            </a:r>
            <a:r>
              <a:rPr lang="vi-VN" altLang="en-US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 </a:t>
            </a:r>
            <a:r>
              <a:rPr lang="en-US" altLang="en-US" smtClean="0"/>
              <a:t>là một khóa ứng viên của </a:t>
            </a:r>
            <a:r>
              <a:rPr lang="vi-VN" altLang="en-US" i="1" smtClean="0"/>
              <a:t>Q</a:t>
            </a:r>
            <a:r>
              <a:rPr lang="en-US" altLang="en-US" smtClean="0"/>
              <a:t> thì</a:t>
            </a:r>
            <a:r>
              <a:rPr lang="vi-VN" altLang="en-US" smtClean="0"/>
              <a:t> </a:t>
            </a:r>
            <a:r>
              <a:rPr lang="vi-VN" altLang="en-US" i="1"/>
              <a:t>K</a:t>
            </a:r>
            <a:r>
              <a:rPr lang="vi-VN" altLang="en-US"/>
              <a:t> </a:t>
            </a:r>
            <a:r>
              <a:rPr lang="en-US" altLang="en-US" smtClean="0"/>
              <a:t>phải chứa tất cả các thuộc tính nguồn và không chứa bất kỳ thuộc tính đích nào. </a:t>
            </a:r>
            <a:endParaRPr lang="vi-VN" altLang="en-US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altLang="en-US"/>
              <a:t>    </a:t>
            </a:r>
            <a:r>
              <a:rPr lang="it-IT" altLang="en-US" smtClean="0"/>
              <a:t>Vì thế</a:t>
            </a:r>
            <a:r>
              <a:rPr lang="it-IT" altLang="en-US"/>
              <a:t>	   </a:t>
            </a:r>
            <a:r>
              <a:rPr lang="it-IT" altLang="en-US" i="1"/>
              <a:t>K</a:t>
            </a:r>
            <a:r>
              <a:rPr lang="it-IT" altLang="en-US"/>
              <a:t> = </a:t>
            </a:r>
            <a:r>
              <a:rPr lang="it-IT" altLang="en-US" b="1" i="1">
                <a:latin typeface="Viner Hand ITC" panose="03070502030502020203" pitchFamily="66" charset="0"/>
              </a:rPr>
              <a:t>N</a:t>
            </a:r>
            <a:r>
              <a:rPr lang="it-IT" altLang="en-US" b="1" i="1"/>
              <a:t>  U </a:t>
            </a:r>
            <a:r>
              <a:rPr lang="it-IT" altLang="en-US" b="1" i="1">
                <a:latin typeface="Viner Hand ITC" panose="03070502030502020203" pitchFamily="66" charset="0"/>
              </a:rPr>
              <a:t>L</a:t>
            </a:r>
            <a:r>
              <a:rPr lang="it-IT" altLang="en-US" b="1" i="1">
                <a:latin typeface="VNI-Script" pitchFamily="2" charset="0"/>
              </a:rPr>
              <a:t>i </a:t>
            </a:r>
            <a:r>
              <a:rPr lang="it-IT" altLang="en-US" b="1" i="1"/>
              <a:t>, </a:t>
            </a:r>
            <a:r>
              <a:rPr lang="it-IT" altLang="en-US" b="1" i="1">
                <a:latin typeface="Viner Hand ITC" panose="03070502030502020203" pitchFamily="66" charset="0"/>
              </a:rPr>
              <a:t>L</a:t>
            </a:r>
            <a:r>
              <a:rPr lang="it-IT" altLang="en-US" b="1" i="1">
                <a:latin typeface="VNI-Script" pitchFamily="2" charset="0"/>
              </a:rPr>
              <a:t>i</a:t>
            </a:r>
            <a:r>
              <a:rPr lang="it-IT" altLang="en-US" b="1" i="1"/>
              <a:t> </a:t>
            </a:r>
            <a:r>
              <a:rPr lang="it-IT" altLang="en-US" b="1" i="1">
                <a:sym typeface="Symbol" panose="05050102010706020507" pitchFamily="18" charset="2"/>
              </a:rPr>
              <a:t> </a:t>
            </a:r>
            <a:r>
              <a:rPr lang="it-IT" altLang="en-US" b="1" i="1">
                <a:latin typeface="Viner Hand ITC" panose="03070502030502020203" pitchFamily="66" charset="0"/>
                <a:sym typeface="Symbol" panose="05050102010706020507" pitchFamily="18" charset="2"/>
              </a:rPr>
              <a:t>L</a:t>
            </a:r>
            <a:r>
              <a:rPr lang="it-IT" altLang="en-US" b="1" i="1"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/>
              <a:t>		   </a:t>
            </a:r>
            <a:r>
              <a:rPr lang="en-US" altLang="en-US" smtClean="0"/>
              <a:t>	   </a:t>
            </a:r>
            <a:r>
              <a:rPr lang="it-IT" altLang="en-US" i="1" smtClean="0"/>
              <a:t>K</a:t>
            </a:r>
            <a:r>
              <a:rPr lang="en-US" altLang="en-US" smtClean="0"/>
              <a:t> </a:t>
            </a:r>
            <a:r>
              <a:rPr lang="en-US" altLang="en-US">
                <a:sym typeface="Symbol" panose="05050102010706020507" pitchFamily="18" charset="2"/>
              </a:rPr>
              <a:t> </a:t>
            </a:r>
            <a:r>
              <a:rPr lang="en-US" altLang="en-US" b="1" i="1">
                <a:latin typeface="Viner Hand ITC" panose="03070502030502020203" pitchFamily="66" charset="0"/>
                <a:sym typeface="Symbol" panose="05050102010706020507" pitchFamily="18" charset="2"/>
              </a:rPr>
              <a:t>D</a:t>
            </a:r>
            <a:r>
              <a:rPr lang="en-US" altLang="en-US" b="1" i="1">
                <a:sym typeface="Symbol" panose="05050102010706020507" pitchFamily="18" charset="2"/>
              </a:rPr>
              <a:t> = 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/>
              <a:t>+ </a:t>
            </a:r>
            <a:r>
              <a:rPr lang="en-US" altLang="en-US" smtClean="0"/>
              <a:t>Nếu </a:t>
            </a:r>
            <a:r>
              <a:rPr lang="vi-VN" altLang="en-US" i="1"/>
              <a:t>X</a:t>
            </a:r>
            <a:r>
              <a:rPr lang="vi-VN" altLang="en-US" i="1" baseline="-25000"/>
              <a:t>i</a:t>
            </a:r>
            <a:r>
              <a:rPr lang="vi-VN" altLang="en-US"/>
              <a:t> </a:t>
            </a:r>
            <a:r>
              <a:rPr lang="en-US" altLang="en-US" smtClean="0"/>
              <a:t>là một siêu khóa của Q và </a:t>
            </a:r>
            <a:r>
              <a:rPr lang="vi-VN" altLang="en-US" i="1"/>
              <a:t>X</a:t>
            </a:r>
            <a:r>
              <a:rPr lang="vi-VN" altLang="en-US" i="1" baseline="-25000"/>
              <a:t>i</a:t>
            </a:r>
            <a:r>
              <a:rPr lang="vi-VN" altLang="en-US"/>
              <a:t> </a:t>
            </a:r>
            <a:r>
              <a:rPr lang="vi-VN" altLang="en-US">
                <a:sym typeface="Symbol" panose="05050102010706020507" pitchFamily="18" charset="2"/>
              </a:rPr>
              <a:t> </a:t>
            </a:r>
            <a:r>
              <a:rPr lang="vi-VN" altLang="en-US" i="1">
                <a:sym typeface="Symbol" panose="05050102010706020507" pitchFamily="18" charset="2"/>
              </a:rPr>
              <a:t>X</a:t>
            </a:r>
            <a:r>
              <a:rPr lang="vi-VN" altLang="en-US" i="1" baseline="-25000">
                <a:sym typeface="Symbol" panose="05050102010706020507" pitchFamily="18" charset="2"/>
              </a:rPr>
              <a:t>j</a:t>
            </a:r>
            <a:r>
              <a:rPr lang="vi-VN" altLang="en-US">
                <a:sym typeface="Symbol" panose="05050102010706020507" pitchFamily="18" charset="2"/>
              </a:rPr>
              <a:t>,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vi-VN" altLang="en-US" i="1">
                <a:sym typeface="Symbol" panose="05050102010706020507" pitchFamily="18" charset="2"/>
              </a:rPr>
              <a:t>X</a:t>
            </a:r>
            <a:r>
              <a:rPr lang="vi-VN" altLang="en-US" i="1" baseline="-25000">
                <a:sym typeface="Symbol" panose="05050102010706020507" pitchFamily="18" charset="2"/>
              </a:rPr>
              <a:t>j 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cũng là một siêu khóa của </a:t>
            </a:r>
            <a:r>
              <a:rPr lang="en-US" altLang="en-US">
                <a:sym typeface="Symbol" panose="05050102010706020507" pitchFamily="18" charset="2"/>
              </a:rPr>
              <a:t>Q.</a:t>
            </a:r>
            <a:endParaRPr lang="en-US" altLang="en-US"/>
          </a:p>
          <a:p>
            <a:pPr marL="0" lvl="1" indent="0">
              <a:spcBef>
                <a:spcPts val="1000"/>
              </a:spcBef>
              <a:buNone/>
              <a:defRPr/>
            </a:pPr>
            <a:endParaRPr lang="en-US" altLang="en-US" sz="2800" b="1" i="1">
              <a:latin typeface="Viner Hand ITC" panose="03070502030502020203" pitchFamily="66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01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0" y="298580"/>
            <a:ext cx="11139319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 smtClean="0"/>
              <a:t>2. Thuật toán tìm tất cả các khóa ứng viên của R (tt.)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buNone/>
              <a:defRPr/>
            </a:pPr>
            <a:r>
              <a:rPr lang="en-US" altLang="en-US" i="1"/>
              <a:t>Input</a:t>
            </a:r>
            <a:r>
              <a:rPr lang="en-US" altLang="en-US"/>
              <a:t>: </a:t>
            </a:r>
            <a:r>
              <a:rPr lang="en-US" altLang="en-US" smtClean="0"/>
              <a:t>Tập thuộc tính </a:t>
            </a:r>
            <a:r>
              <a:rPr lang="en-US" altLang="en-US" i="1" smtClean="0"/>
              <a:t>R</a:t>
            </a:r>
            <a:r>
              <a:rPr lang="en-US" altLang="en-US" smtClean="0"/>
              <a:t> và 1 tập PTH </a:t>
            </a:r>
            <a:r>
              <a:rPr lang="en-US" altLang="en-US" i="1" smtClean="0"/>
              <a:t>F</a:t>
            </a:r>
            <a:r>
              <a:rPr lang="en-US" altLang="en-US" smtClean="0"/>
              <a:t> </a:t>
            </a:r>
          </a:p>
          <a:p>
            <a:pPr>
              <a:buNone/>
              <a:defRPr/>
            </a:pPr>
            <a:r>
              <a:rPr lang="en-US" altLang="en-US" i="1" smtClean="0"/>
              <a:t>Output</a:t>
            </a:r>
            <a:r>
              <a:rPr lang="en-US" altLang="en-US"/>
              <a:t>: </a:t>
            </a:r>
            <a:r>
              <a:rPr lang="en-US" altLang="en-US" smtClean="0"/>
              <a:t>Một tập </a:t>
            </a:r>
            <a:r>
              <a:rPr lang="en-US" altLang="en-US" i="1" smtClean="0"/>
              <a:t>K</a:t>
            </a:r>
            <a:r>
              <a:rPr lang="en-US" altLang="en-US" smtClean="0"/>
              <a:t> chứa các khóa ứng viên của </a:t>
            </a:r>
            <a:r>
              <a:rPr lang="en-US" altLang="en-US" i="1" smtClean="0"/>
              <a:t>R</a:t>
            </a:r>
          </a:p>
          <a:p>
            <a:pPr>
              <a:defRPr/>
            </a:pPr>
            <a:r>
              <a:rPr lang="en-US" altLang="en-US" u="sng" smtClean="0"/>
              <a:t>Giai đoạn</a:t>
            </a:r>
            <a:r>
              <a:rPr lang="vi-VN" altLang="en-US" u="sng" smtClean="0"/>
              <a:t> </a:t>
            </a:r>
            <a:r>
              <a:rPr lang="vi-VN" altLang="en-US" u="sng"/>
              <a:t>1</a:t>
            </a:r>
            <a:r>
              <a:rPr lang="vi-VN" altLang="en-US"/>
              <a:t>:</a:t>
            </a:r>
            <a:endParaRPr lang="en-US" altLang="en-US"/>
          </a:p>
          <a:p>
            <a:pPr marL="0" indent="0">
              <a:buNone/>
              <a:defRPr/>
            </a:pPr>
            <a:r>
              <a:rPr lang="en-US" altLang="en-US"/>
              <a:t>  - </a:t>
            </a:r>
            <a:r>
              <a:rPr lang="en-US" altLang="en-US" smtClean="0"/>
              <a:t>Tìm các tập </a:t>
            </a:r>
            <a:r>
              <a:rPr lang="vi-VN" altLang="en-US" b="1" i="1" smtClean="0">
                <a:latin typeface="Viner Hand ITC" panose="03070502030502020203" pitchFamily="66" charset="0"/>
              </a:rPr>
              <a:t>N</a:t>
            </a:r>
            <a:r>
              <a:rPr lang="en-US" altLang="en-US" b="1" i="1" smtClean="0">
                <a:latin typeface="Viner Hand ITC" panose="03070502030502020203" pitchFamily="66" charset="0"/>
              </a:rPr>
              <a:t> </a:t>
            </a:r>
            <a:r>
              <a:rPr lang="en-US" altLang="en-US" b="1" i="1">
                <a:latin typeface="Viner Hand ITC" panose="03070502030502020203" pitchFamily="66" charset="0"/>
              </a:rPr>
              <a:t>,</a:t>
            </a:r>
            <a:r>
              <a:rPr lang="vi-VN" altLang="en-US" b="1" i="1">
                <a:latin typeface="Viner Hand ITC" panose="03070502030502020203" pitchFamily="66" charset="0"/>
              </a:rPr>
              <a:t> D</a:t>
            </a:r>
            <a:r>
              <a:rPr lang="en-US" altLang="en-US" b="1" i="1">
                <a:latin typeface="Viner Hand ITC" panose="03070502030502020203" pitchFamily="66" charset="0"/>
              </a:rPr>
              <a:t> ,</a:t>
            </a:r>
            <a:r>
              <a:rPr lang="vi-VN" altLang="en-US" b="1" i="1">
                <a:latin typeface="Viner Hand ITC" panose="03070502030502020203" pitchFamily="66" charset="0"/>
              </a:rPr>
              <a:t> L</a:t>
            </a:r>
            <a:r>
              <a:rPr lang="en-US" altLang="en-US" b="1" i="1">
                <a:latin typeface="Viner Hand ITC" panose="03070502030502020203" pitchFamily="66" charset="0"/>
              </a:rPr>
              <a:t> </a:t>
            </a:r>
            <a:r>
              <a:rPr lang="en-US" altLang="en-US"/>
              <a:t>. </a:t>
            </a:r>
            <a:endParaRPr lang="vi-VN" altLang="en-US"/>
          </a:p>
          <a:p>
            <a:pPr>
              <a:buNone/>
              <a:defRPr/>
            </a:pPr>
            <a:r>
              <a:rPr lang="en-US" altLang="en-US"/>
              <a:t>	- </a:t>
            </a:r>
            <a:r>
              <a:rPr lang="en-US" altLang="en-US" smtClean="0"/>
              <a:t>Tìm tập tất cả các siêu khóa </a:t>
            </a:r>
            <a:r>
              <a:rPr lang="en-US" altLang="en-US" i="1" smtClean="0"/>
              <a:t>S</a:t>
            </a:r>
            <a:r>
              <a:rPr lang="en-US" altLang="en-US" smtClean="0"/>
              <a:t> của </a:t>
            </a:r>
            <a:r>
              <a:rPr lang="en-US" altLang="en-US" i="1" smtClean="0"/>
              <a:t>R</a:t>
            </a:r>
            <a:r>
              <a:rPr lang="en-US" altLang="en-US" i="1"/>
              <a:t>:  S = {s</a:t>
            </a:r>
            <a:r>
              <a:rPr lang="en-US" altLang="en-US" i="1" baseline="-25000"/>
              <a:t>i</a:t>
            </a:r>
            <a:r>
              <a:rPr lang="en-US" altLang="en-US" i="1"/>
              <a:t> / s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 i="1">
                <a:sym typeface="Wingdings" panose="05000000000000000000" pitchFamily="2" charset="2"/>
              </a:rPr>
              <a:t> R </a:t>
            </a:r>
            <a:r>
              <a:rPr lang="en-US" altLang="en-US" i="1" smtClean="0">
                <a:sym typeface="Wingdings" panose="05000000000000000000" pitchFamily="2" charset="2"/>
              </a:rPr>
              <a:t>} </a:t>
            </a:r>
            <a:r>
              <a:rPr lang="en-US" altLang="en-US" smtClean="0">
                <a:sym typeface="Wingdings" panose="05000000000000000000" pitchFamily="2" charset="2"/>
              </a:rPr>
              <a:t>bằng cách tính các bao đóng của </a:t>
            </a:r>
            <a:r>
              <a:rPr lang="en-US" altLang="en-US"/>
              <a:t>X</a:t>
            </a:r>
            <a:r>
              <a:rPr lang="en-US" altLang="en-US" baseline="-25000"/>
              <a:t>i</a:t>
            </a:r>
            <a:r>
              <a:rPr lang="en-US" altLang="en-US"/>
              <a:t>, 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X</a:t>
            </a:r>
            <a:r>
              <a:rPr lang="en-US" altLang="en-US" baseline="-25000"/>
              <a:t>i</a:t>
            </a:r>
            <a:r>
              <a:rPr lang="en-US" altLang="en-US"/>
              <a:t>= </a:t>
            </a:r>
            <a:r>
              <a:rPr lang="it-IT" altLang="en-US" b="1" i="1">
                <a:latin typeface="Viner Hand ITC" panose="03070502030502020203" pitchFamily="66" charset="0"/>
              </a:rPr>
              <a:t>N</a:t>
            </a:r>
            <a:r>
              <a:rPr lang="it-IT" altLang="en-US" b="1" i="1"/>
              <a:t>  U </a:t>
            </a:r>
            <a:r>
              <a:rPr lang="it-IT" altLang="en-US" b="1" i="1">
                <a:latin typeface="Viner Hand ITC" panose="03070502030502020203" pitchFamily="66" charset="0"/>
              </a:rPr>
              <a:t>L</a:t>
            </a:r>
            <a:r>
              <a:rPr lang="it-IT" altLang="en-US" b="1" i="1">
                <a:latin typeface="VNI-Script" pitchFamily="2" charset="0"/>
              </a:rPr>
              <a:t>i </a:t>
            </a:r>
            <a:r>
              <a:rPr lang="it-IT" altLang="en-US" b="1" i="1"/>
              <a:t>, </a:t>
            </a:r>
            <a:r>
              <a:rPr lang="it-IT" altLang="en-US" b="1" i="1">
                <a:latin typeface="Viner Hand ITC" panose="03070502030502020203" pitchFamily="66" charset="0"/>
              </a:rPr>
              <a:t>L</a:t>
            </a:r>
            <a:r>
              <a:rPr lang="it-IT" altLang="en-US" b="1" i="1">
                <a:latin typeface="VNI-Script" pitchFamily="2" charset="0"/>
              </a:rPr>
              <a:t>i</a:t>
            </a:r>
            <a:r>
              <a:rPr lang="it-IT" altLang="en-US" b="1" i="1"/>
              <a:t> </a:t>
            </a:r>
            <a:r>
              <a:rPr lang="it-IT" altLang="en-US" b="1" i="1">
                <a:sym typeface="Symbol" panose="05050102010706020507" pitchFamily="18" charset="2"/>
              </a:rPr>
              <a:t> </a:t>
            </a:r>
            <a:r>
              <a:rPr lang="it-IT" altLang="en-US" b="1" i="1">
                <a:latin typeface="Viner Hand ITC" panose="03070502030502020203" pitchFamily="66" charset="0"/>
                <a:sym typeface="Symbol" panose="05050102010706020507" pitchFamily="18" charset="2"/>
              </a:rPr>
              <a:t>L</a:t>
            </a:r>
            <a:r>
              <a:rPr lang="it-IT" altLang="en-US" b="1" i="1">
                <a:sym typeface="Symbol" panose="05050102010706020507" pitchFamily="18" charset="2"/>
              </a:rPr>
              <a:t> </a:t>
            </a:r>
            <a:r>
              <a:rPr lang="it-IT" altLang="en-US" b="1" i="1" smtClean="0">
                <a:sym typeface="Symbol" panose="05050102010706020507" pitchFamily="18" charset="2"/>
              </a:rPr>
              <a:t>.</a:t>
            </a:r>
            <a:endParaRPr lang="en-US" altLang="en-US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mtClean="0">
                <a:sym typeface="Wingdings" panose="05000000000000000000" pitchFamily="2" charset="2"/>
              </a:rPr>
              <a:t>     Nếu một bao đóng bất kỳ của </a:t>
            </a:r>
            <a:r>
              <a:rPr lang="en-US" altLang="en-US"/>
              <a:t>X</a:t>
            </a:r>
            <a:r>
              <a:rPr lang="en-US" altLang="en-US" baseline="-25000"/>
              <a:t>i</a:t>
            </a:r>
            <a:r>
              <a:rPr lang="en-US" altLang="en-US"/>
              <a:t> </a:t>
            </a:r>
            <a:r>
              <a:rPr lang="en-US" altLang="en-US" smtClean="0"/>
              <a:t>bằng R thì </a:t>
            </a:r>
            <a:r>
              <a:rPr lang="en-US" altLang="en-US"/>
              <a:t>X</a:t>
            </a:r>
            <a:r>
              <a:rPr lang="en-US" altLang="en-US" baseline="-25000"/>
              <a:t>i</a:t>
            </a:r>
            <a:r>
              <a:rPr lang="en-US" altLang="en-US"/>
              <a:t> </a:t>
            </a:r>
            <a:r>
              <a:rPr lang="en-US" altLang="en-US" smtClean="0"/>
              <a:t>là siêu khóa của R</a:t>
            </a:r>
            <a:endParaRPr lang="en-US" altLang="en-US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en-US" u="sng" smtClean="0"/>
              <a:t>Giai đoạn </a:t>
            </a:r>
            <a:r>
              <a:rPr lang="vi-VN" altLang="en-US" u="sng" smtClean="0"/>
              <a:t>2</a:t>
            </a:r>
            <a:r>
              <a:rPr lang="vi-VN" altLang="en-US" smtClean="0"/>
              <a:t>:</a:t>
            </a:r>
            <a:endParaRPr lang="vi-VN" altLang="en-US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/>
              <a:t>	</a:t>
            </a:r>
            <a:r>
              <a:rPr lang="en-US" altLang="en-US" smtClean="0"/>
              <a:t>Tìm tập </a:t>
            </a:r>
            <a:r>
              <a:rPr lang="en-US" altLang="en-US" i="1" smtClean="0"/>
              <a:t>K</a:t>
            </a:r>
            <a:r>
              <a:rPr lang="en-US" altLang="en-US" smtClean="0"/>
              <a:t> chứa tất cả các khóa ứng viên từ tập siêu khóa tìm được ở giai đoạn 1 bằng cách chọn các siêu khóa là tập nhỏ nhất trong tập các siêu khóa tìm được ở giai đoạn 1.</a:t>
            </a:r>
            <a:endParaRPr lang="en-US" altLang="en-US"/>
          </a:p>
          <a:p>
            <a:pPr>
              <a:buNone/>
              <a:defRPr/>
            </a:pPr>
            <a:endParaRPr lang="en-US" altLang="en-US" i="1"/>
          </a:p>
          <a:p>
            <a:pPr marL="0" lvl="1" indent="0">
              <a:spcBef>
                <a:spcPts val="1000"/>
              </a:spcBef>
              <a:buNone/>
              <a:defRPr/>
            </a:pPr>
            <a:endParaRPr lang="en-US" altLang="en-US" sz="2800" b="1" i="1">
              <a:latin typeface="Viner Hand ITC" panose="03070502030502020203" pitchFamily="66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5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16921"/>
            <a:ext cx="11139319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 smtClean="0"/>
              <a:t>2. Thuật toán tìm tất cả các khóa ứng viên của R (tt.)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mtClean="0"/>
              <a:t>Ví dụ. </a:t>
            </a:r>
            <a:r>
              <a:rPr lang="pt-BR" altLang="en-US" smtClean="0"/>
              <a:t>Cho </a:t>
            </a:r>
            <a:r>
              <a:rPr lang="pt-BR" altLang="en-US"/>
              <a:t>R = {A, B, C, D, E, G} </a:t>
            </a:r>
            <a:r>
              <a:rPr lang="pt-BR" altLang="en-US" smtClean="0"/>
              <a:t>và </a:t>
            </a:r>
            <a:r>
              <a:rPr lang="en-US" altLang="en-US" smtClean="0"/>
              <a:t>F </a:t>
            </a:r>
            <a:r>
              <a:rPr lang="en-US" altLang="en-US"/>
              <a:t>= {AE </a:t>
            </a:r>
            <a:r>
              <a:rPr lang="en-US" altLang="en-US">
                <a:sym typeface="Wingdings" panose="05000000000000000000" pitchFamily="2" charset="2"/>
              </a:rPr>
              <a:t> C, CG  A, BD  G, GA  E</a:t>
            </a:r>
            <a:r>
              <a:rPr lang="en-US" altLang="en-US" smtClean="0">
                <a:sym typeface="Wingdings" panose="05000000000000000000" pitchFamily="2" charset="2"/>
              </a:rPr>
              <a:t>}. Tìm tất cả khóa ứng viên của R.</a:t>
            </a:r>
            <a:endParaRPr lang="en-US" altLang="en-US">
              <a:sym typeface="Wingdings" panose="05000000000000000000" pitchFamily="2" charset="2"/>
            </a:endParaRPr>
          </a:p>
          <a:p>
            <a:pPr>
              <a:buNone/>
              <a:defRPr/>
            </a:pPr>
            <a:r>
              <a:rPr lang="en-US" altLang="en-US" smtClean="0"/>
              <a:t>- Giai đoạn </a:t>
            </a:r>
            <a:r>
              <a:rPr lang="vi-VN" altLang="en-US"/>
              <a:t>1: </a:t>
            </a:r>
          </a:p>
          <a:p>
            <a:pPr marL="0" indent="0">
              <a:buNone/>
              <a:defRPr/>
            </a:pPr>
            <a:r>
              <a:rPr lang="en-US" altLang="en-US" sz="3200" b="1" i="1" smtClean="0">
                <a:latin typeface="Viner Hand ITC" panose="03070502030502020203" pitchFamily="66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en-US" smtClean="0">
                <a:sym typeface="Symbol" panose="05050102010706020507" pitchFamily="18" charset="2"/>
              </a:rPr>
              <a:t> </a:t>
            </a:r>
            <a:endParaRPr lang="en-US" altLang="en-US" smtClean="0"/>
          </a:p>
          <a:p>
            <a:pPr>
              <a:defRPr/>
            </a:pPr>
            <a:r>
              <a:rPr lang="en-US" altLang="en-US" smtClean="0"/>
              <a:t>  Tính các bao đóng của X</a:t>
            </a:r>
            <a:r>
              <a:rPr lang="en-US" altLang="en-US" baseline="-25000" smtClean="0"/>
              <a:t>i</a:t>
            </a:r>
            <a:r>
              <a:rPr lang="en-US" altLang="en-US" smtClean="0"/>
              <a:t>= </a:t>
            </a:r>
            <a:r>
              <a:rPr lang="it-IT" altLang="en-US" b="1" i="1" smtClean="0">
                <a:latin typeface="Viner Hand ITC" panose="03070502030502020203" pitchFamily="66" charset="0"/>
              </a:rPr>
              <a:t>N</a:t>
            </a:r>
            <a:r>
              <a:rPr lang="it-IT" altLang="en-US" b="1" i="1" smtClean="0"/>
              <a:t>  U </a:t>
            </a:r>
            <a:r>
              <a:rPr lang="it-IT" altLang="en-US" b="1" i="1" smtClean="0">
                <a:latin typeface="Viner Hand ITC" panose="03070502030502020203" pitchFamily="66" charset="0"/>
              </a:rPr>
              <a:t>L</a:t>
            </a:r>
            <a:r>
              <a:rPr lang="it-IT" altLang="en-US" b="1" i="1" smtClean="0">
                <a:latin typeface="VNI-Script" pitchFamily="2" charset="0"/>
              </a:rPr>
              <a:t>i </a:t>
            </a:r>
            <a:r>
              <a:rPr lang="it-IT" altLang="en-US" smtClean="0"/>
              <a:t>, với </a:t>
            </a:r>
            <a:r>
              <a:rPr lang="it-IT" altLang="en-US" b="1" i="1" smtClean="0">
                <a:latin typeface="Viner Hand ITC" panose="03070502030502020203" pitchFamily="66" charset="0"/>
              </a:rPr>
              <a:t>L</a:t>
            </a:r>
            <a:r>
              <a:rPr lang="it-IT" altLang="en-US" b="1" i="1" smtClean="0">
                <a:latin typeface="VNI-Script" pitchFamily="2" charset="0"/>
              </a:rPr>
              <a:t>i </a:t>
            </a:r>
            <a:r>
              <a:rPr lang="it-IT" altLang="en-US" smtClean="0">
                <a:sym typeface="Symbol" panose="05050102010706020507" pitchFamily="18" charset="2"/>
              </a:rPr>
              <a:t> </a:t>
            </a:r>
            <a:r>
              <a:rPr lang="en-US" altLang="en-US" b="1" i="1" smtClean="0">
                <a:latin typeface="Viner Hand ITC" panose="03070502030502020203" pitchFamily="66" charset="0"/>
                <a:sym typeface="Symbol" panose="05050102010706020507" pitchFamily="18" charset="2"/>
              </a:rPr>
              <a:t>L</a:t>
            </a:r>
            <a:r>
              <a:rPr lang="vi-VN" altLang="en-US" smtClean="0"/>
              <a:t>.</a:t>
            </a:r>
          </a:p>
          <a:p>
            <a:pPr>
              <a:buNone/>
              <a:defRPr/>
            </a:pPr>
            <a:endParaRPr lang="en-US" altLang="en-US"/>
          </a:p>
          <a:p>
            <a:pPr>
              <a:buNone/>
              <a:defRPr/>
            </a:pPr>
            <a:endParaRPr lang="en-US" altLang="en-US" i="1"/>
          </a:p>
          <a:p>
            <a:pPr marL="0" lvl="1" indent="0">
              <a:spcBef>
                <a:spcPts val="1000"/>
              </a:spcBef>
              <a:buNone/>
              <a:defRPr/>
            </a:pPr>
            <a:endParaRPr lang="en-US" altLang="en-US" sz="2800" b="1" i="1">
              <a:latin typeface="Viner Hand ITC" panose="03070502030502020203" pitchFamily="66" charset="0"/>
              <a:sym typeface="Symbol" panose="05050102010706020507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3861" y="2046227"/>
            <a:ext cx="366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sz="2800" baseline="-2500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= {ABCDEG},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2833" y="2057896"/>
            <a:ext cx="3023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/>
              <a:t>U</a:t>
            </a:r>
            <a:r>
              <a:rPr lang="en-US" altLang="en-US" sz="2800" baseline="-25000"/>
              <a:t>right</a:t>
            </a:r>
            <a:r>
              <a:rPr lang="en-US" altLang="en-US" sz="2800"/>
              <a:t> = {ACEG}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861" y="2697251"/>
            <a:ext cx="3920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b="1" i="1">
                <a:latin typeface="Viner Hand ITC" panose="03070502030502020203" pitchFamily="66" charset="0"/>
              </a:rPr>
              <a:t>N</a:t>
            </a:r>
            <a:r>
              <a:rPr lang="en-US" altLang="en-US" sz="2800"/>
              <a:t> = R - U</a:t>
            </a:r>
            <a:r>
              <a:rPr lang="en-US" altLang="en-US" sz="2800" baseline="-25000"/>
              <a:t>right</a:t>
            </a:r>
            <a:r>
              <a:rPr lang="en-US" altLang="en-US" sz="2800"/>
              <a:t> = {BD</a:t>
            </a:r>
            <a:r>
              <a:rPr lang="en-US" altLang="en-US" sz="2800" smtClean="0"/>
              <a:t>},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0782" y="2679074"/>
            <a:ext cx="304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i="1">
                <a:latin typeface="Viner Hand ITC" panose="03070502030502020203" pitchFamily="66" charset="0"/>
              </a:rPr>
              <a:t>D</a:t>
            </a:r>
            <a:r>
              <a:rPr lang="en-US" altLang="en-US" sz="2800"/>
              <a:t> = R - U</a:t>
            </a:r>
            <a:r>
              <a:rPr lang="en-US" altLang="en-US" sz="2800" baseline="-25000"/>
              <a:t>left </a:t>
            </a:r>
            <a:r>
              <a:rPr lang="en-US" altLang="en-US" sz="2800"/>
              <a:t>= </a:t>
            </a:r>
            <a:r>
              <a:rPr lang="en-US" altLang="en-US" sz="2800">
                <a:sym typeface="Symbol" panose="05050102010706020507" pitchFamily="18" charset="2"/>
              </a:rPr>
              <a:t></a:t>
            </a:r>
            <a:r>
              <a:rPr lang="en-US" altLang="en-US" sz="2800" smtClean="0"/>
              <a:t>,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1453" y="2641971"/>
            <a:ext cx="434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i="1">
                <a:latin typeface="Viner Hand ITC" panose="03070502030502020203" pitchFamily="66" charset="0"/>
                <a:sym typeface="Symbol" panose="05050102010706020507" pitchFamily="18" charset="2"/>
              </a:rPr>
              <a:t>L</a:t>
            </a:r>
            <a:r>
              <a:rPr lang="en-US" altLang="en-US" sz="2800">
                <a:sym typeface="Symbol" panose="05050102010706020507" pitchFamily="18" charset="2"/>
              </a:rPr>
              <a:t> = </a:t>
            </a:r>
            <a:r>
              <a:rPr lang="en-US" altLang="en-US" sz="2800"/>
              <a:t>U</a:t>
            </a:r>
            <a:r>
              <a:rPr lang="en-US" altLang="en-US" sz="2800" baseline="-25000"/>
              <a:t>left</a:t>
            </a:r>
            <a:r>
              <a:rPr lang="en-US" altLang="en-US" sz="2800">
                <a:sym typeface="Symbol" panose="05050102010706020507" pitchFamily="18" charset="2"/>
              </a:rPr>
              <a:t>  </a:t>
            </a:r>
            <a:r>
              <a:rPr lang="en-US" altLang="en-US" sz="2800"/>
              <a:t>U</a:t>
            </a:r>
            <a:r>
              <a:rPr lang="en-US" altLang="en-US" sz="2800" baseline="-25000"/>
              <a:t>right</a:t>
            </a:r>
            <a:r>
              <a:rPr lang="en-US" altLang="en-US" sz="2800"/>
              <a:t>= </a:t>
            </a:r>
            <a:r>
              <a:rPr lang="en-US" altLang="en-US" sz="2800">
                <a:sym typeface="Symbol" panose="05050102010706020507" pitchFamily="18" charset="2"/>
              </a:rPr>
              <a:t>{ACEG}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52290"/>
              </p:ext>
            </p:extLst>
          </p:nvPr>
        </p:nvGraphicFramePr>
        <p:xfrm>
          <a:off x="2183362" y="3645782"/>
          <a:ext cx="6842124" cy="307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06">
                <a:tc>
                  <a:txBody>
                    <a:bodyPr/>
                    <a:lstStyle/>
                    <a:p>
                      <a:pPr algn="ctr"/>
                      <a:r>
                        <a:rPr lang="vi-VN" sz="2400" b="1" i="1" kern="1200" dirty="0" smtClean="0">
                          <a:solidFill>
                            <a:schemeClr val="tx1"/>
                          </a:solidFill>
                          <a:latin typeface="Viner Hand ITC" panose="03070502030502020203" pitchFamily="66" charset="0"/>
                          <a:ea typeface="+mn-ea"/>
                          <a:cs typeface="+mn-cs"/>
                        </a:rPr>
                        <a:t>L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 = ACEG</a:t>
                      </a:r>
                      <a:endParaRPr lang="vi-V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X= </a:t>
                      </a:r>
                      <a:r>
                        <a:rPr lang="vi-VN" sz="2800" b="1" i="1" kern="1200" dirty="0" smtClean="0">
                          <a:solidFill>
                            <a:schemeClr val="tx1"/>
                          </a:solidFill>
                          <a:latin typeface="Viner Hand ITC" panose="03070502030502020203" pitchFamily="66" charset="0"/>
                          <a:ea typeface="+mn-ea"/>
                          <a:cs typeface="+mn-cs"/>
                        </a:rPr>
                        <a:t>N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 U</a:t>
                      </a:r>
                      <a:r>
                        <a:rPr lang="vi-VN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z="2800" b="1" i="1" kern="1200" smtClean="0">
                          <a:solidFill>
                            <a:schemeClr val="tx1"/>
                          </a:solidFill>
                          <a:latin typeface="Viner Hand ITC" panose="03070502030502020203" pitchFamily="66" charset="0"/>
                          <a:ea typeface="+mn-ea"/>
                          <a:cs typeface="+mn-cs"/>
                        </a:rPr>
                        <a:t>l</a:t>
                      </a:r>
                      <a:r>
                        <a:rPr lang="vi-VN" sz="1800" baseline="0" smtClean="0">
                          <a:solidFill>
                            <a:schemeClr val="tx1"/>
                          </a:solidFill>
                        </a:rPr>
                        <a:t>i </a:t>
                      </a:r>
                      <a:endParaRPr lang="vi-VN" sz="2800" b="1" i="1" kern="1200" dirty="0">
                        <a:solidFill>
                          <a:schemeClr val="tx1"/>
                        </a:solidFill>
                        <a:latin typeface="Viner Hand ITC" panose="03070502030502020203" pitchFamily="66" charset="0"/>
                        <a:ea typeface="+mn-ea"/>
                        <a:cs typeface="+mn-cs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vi-VN" sz="1800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vi-VN" sz="1800" baseline="-250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vi-VN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Siêu</a:t>
                      </a:r>
                      <a:r>
                        <a:rPr lang="vi-VN" sz="1800" baseline="0" dirty="0" smtClean="0">
                          <a:solidFill>
                            <a:schemeClr val="tx1"/>
                          </a:solidFill>
                        </a:rPr>
                        <a:t> khóa</a:t>
                      </a:r>
                      <a:endParaRPr lang="vi-V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08"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vi-VN" sz="2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08"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22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6"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08"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2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08"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2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2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595952"/>
                  </a:ext>
                </a:extLst>
              </a:tr>
              <a:tr h="370608"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2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2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0767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52422"/>
              </p:ext>
            </p:extLst>
          </p:nvPr>
        </p:nvGraphicFramePr>
        <p:xfrm>
          <a:off x="2183357" y="6294963"/>
          <a:ext cx="6842124" cy="42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0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2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2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07672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93748"/>
              </p:ext>
            </p:extLst>
          </p:nvPr>
        </p:nvGraphicFramePr>
        <p:xfrm>
          <a:off x="2183360" y="4158560"/>
          <a:ext cx="6842124" cy="42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08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</a:t>
                      </a:r>
                      <a:r>
                        <a:rPr lang="vi-VN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BD</a:t>
                      </a:r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BDG</a:t>
                      </a:r>
                      <a:endParaRPr lang="vi-VN" sz="2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46668"/>
              </p:ext>
            </p:extLst>
          </p:nvPr>
        </p:nvGraphicFramePr>
        <p:xfrm>
          <a:off x="2183360" y="4593581"/>
          <a:ext cx="6842124" cy="42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08">
                <a:tc>
                  <a:txBody>
                    <a:bodyPr/>
                    <a:lstStyle/>
                    <a:p>
                      <a:pPr algn="ctr"/>
                      <a:r>
                        <a:rPr lang="en-US" sz="2200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lang="vi-VN" sz="2200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200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BDG</a:t>
                      </a:r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BDG</a:t>
                      </a:r>
                      <a:endParaRPr lang="vi-VN" sz="22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74556"/>
              </p:ext>
            </p:extLst>
          </p:nvPr>
        </p:nvGraphicFramePr>
        <p:xfrm>
          <a:off x="2183357" y="5018829"/>
          <a:ext cx="6842124" cy="42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0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</a:t>
                      </a:r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25070"/>
              </p:ext>
            </p:extLst>
          </p:nvPr>
        </p:nvGraphicFramePr>
        <p:xfrm>
          <a:off x="2183357" y="5445246"/>
          <a:ext cx="6842124" cy="42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08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1000</a:t>
                      </a:r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ABD</a:t>
                      </a:r>
                      <a:endParaRPr lang="vi-VN" sz="22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ABCDGE = R</a:t>
                      </a:r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ABD</a:t>
                      </a:r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09906"/>
              </p:ext>
            </p:extLst>
          </p:nvPr>
        </p:nvGraphicFramePr>
        <p:xfrm>
          <a:off x="2183357" y="5867576"/>
          <a:ext cx="6842124" cy="42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08">
                <a:tc>
                  <a:txBody>
                    <a:bodyPr/>
                    <a:lstStyle/>
                    <a:p>
                      <a:pPr algn="ctr"/>
                      <a:r>
                        <a:rPr lang="en-US" sz="2200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1001</a:t>
                      </a:r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ABDG</a:t>
                      </a:r>
                      <a:endParaRPr lang="vi-VN" sz="22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vi-V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ABDG</a:t>
                      </a:r>
                      <a:endParaRPr lang="vi-VN" sz="22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2" marR="91422"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595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07788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en-US" b="1" smtClean="0"/>
          </a:p>
          <a:p>
            <a:pPr marL="0" indent="0">
              <a:buNone/>
              <a:defRPr/>
            </a:pPr>
            <a:r>
              <a:rPr lang="en-US" altLang="en-US" b="1"/>
              <a:t>2. Thuật toán tìm tất cả các khóa ứng viên của R (tt.): </a:t>
            </a:r>
            <a:r>
              <a:rPr lang="pt-BR" altLang="en-US" smtClean="0"/>
              <a:t>Cho </a:t>
            </a:r>
            <a:r>
              <a:rPr lang="pt-BR" altLang="en-US" i="1"/>
              <a:t>Q(R</a:t>
            </a:r>
            <a:r>
              <a:rPr lang="pt-BR" altLang="en-US" i="1" smtClean="0"/>
              <a:t>)</a:t>
            </a:r>
            <a:endParaRPr lang="en-US" altLang="en-US" sz="2800" smtClean="0"/>
          </a:p>
        </p:txBody>
      </p:sp>
      <p:sp>
        <p:nvSpPr>
          <p:cNvPr id="2" name="Rectangle 1"/>
          <p:cNvSpPr/>
          <p:nvPr/>
        </p:nvSpPr>
        <p:spPr>
          <a:xfrm>
            <a:off x="855306" y="1682628"/>
            <a:ext cx="97162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result of phase </a:t>
            </a:r>
            <a:r>
              <a:rPr lang="vi-VN" altLang="en-US" sz="280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S = {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</a:t>
            </a: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BCD</a:t>
            </a: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, ABCD, ABDE, BCDE, ABCDE,  ABDG, BCDG, ABCDG, ABDEG, BCDEG, ABCDEG</a:t>
            </a:r>
            <a:r>
              <a:rPr lang="en-US" altLang="en-US" sz="2800" b="1" i="1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Giai đoạn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280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chọn </a:t>
            </a:r>
            <a:r>
              <a:rPr lang="en-US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các tập </a:t>
            </a:r>
            <a:r>
              <a:rPr lang="en-US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nhỏ nhất trong </a:t>
            </a:r>
            <a:r>
              <a:rPr lang="en-US" altLang="en-US" sz="2800" i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altLang="en-US" sz="2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 i="1" smtClean="0">
                <a:latin typeface="Arial" panose="020B0604020202020204" pitchFamily="34" charset="0"/>
                <a:cs typeface="Arial" panose="020B0604020202020204" pitchFamily="34" charset="0"/>
              </a:rPr>
              <a:t>		K </a:t>
            </a:r>
            <a:r>
              <a:rPr lang="en-US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= { ABD, BDC}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1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</TotalTime>
  <Words>523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Open Sans</vt:lpstr>
      <vt:lpstr>Roboto</vt:lpstr>
      <vt:lpstr>Symbol</vt:lpstr>
      <vt:lpstr>Times New Roman</vt:lpstr>
      <vt:lpstr>Viner Hand ITC</vt:lpstr>
      <vt:lpstr>VNI-Script</vt:lpstr>
      <vt:lpstr>Wingdings</vt:lpstr>
      <vt:lpstr>Office Theme</vt:lpstr>
      <vt:lpstr>PowerPoint Presentation</vt:lpstr>
      <vt:lpstr>WELCOME MESSAGES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Admin</cp:lastModifiedBy>
  <cp:revision>252</cp:revision>
  <dcterms:created xsi:type="dcterms:W3CDTF">2017-01-10T11:09:36Z</dcterms:created>
  <dcterms:modified xsi:type="dcterms:W3CDTF">2021-12-11T04:06:53Z</dcterms:modified>
</cp:coreProperties>
</file>