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90" r:id="rId5"/>
    <p:sldId id="291" r:id="rId6"/>
    <p:sldId id="302" r:id="rId7"/>
    <p:sldId id="303" r:id="rId8"/>
    <p:sldId id="293" r:id="rId9"/>
    <p:sldId id="294" r:id="rId10"/>
    <p:sldId id="295" r:id="rId11"/>
    <p:sldId id="296" r:id="rId12"/>
    <p:sldId id="297" r:id="rId13"/>
    <p:sldId id="298" r:id="rId14"/>
    <p:sldId id="301" r:id="rId15"/>
    <p:sldId id="299" r:id="rId16"/>
    <p:sldId id="300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7" autoAdjust="0"/>
    <p:restoredTop sz="93956" autoAdjust="0"/>
  </p:normalViewPr>
  <p:slideViewPr>
    <p:cSldViewPr snapToGrid="0" showGuides="1">
      <p:cViewPr varScale="1">
        <p:scale>
          <a:sx n="82" d="100"/>
          <a:sy n="82" d="100"/>
        </p:scale>
        <p:origin x="821" y="7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11/12/2021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sz="3600" b="1"/>
              <a:t>Các dạng chuẩn (tt.): </a:t>
            </a:r>
            <a:endParaRPr lang="en-US" altLang="en-US" sz="3600" b="1" smtClean="0"/>
          </a:p>
          <a:p>
            <a:pPr algn="just">
              <a:spcBef>
                <a:spcPct val="0"/>
              </a:spcBef>
            </a:pPr>
            <a:r>
              <a:rPr lang="en-US" altLang="en-US" b="1" smtClean="0"/>
              <a:t>Dạng chuẩn 2 (2NF):</a:t>
            </a:r>
          </a:p>
          <a:p>
            <a:pPr lvl="1">
              <a:defRPr/>
            </a:pPr>
            <a:r>
              <a:rPr lang="en-US" sz="2800" smtClean="0"/>
              <a:t>Một lược đồ quan hệ R đạt </a:t>
            </a:r>
            <a:r>
              <a:rPr lang="en-US" sz="2800"/>
              <a:t>2NF </a:t>
            </a:r>
            <a:r>
              <a:rPr lang="en-US" sz="2800" smtClean="0"/>
              <a:t>nếu </a:t>
            </a:r>
            <a:endParaRPr lang="en-US" sz="2800"/>
          </a:p>
          <a:p>
            <a:pPr marL="342900" lvl="1" indent="0">
              <a:buNone/>
              <a:defRPr/>
            </a:pPr>
            <a:r>
              <a:rPr lang="en-US" sz="2800"/>
              <a:t>     - </a:t>
            </a:r>
            <a:r>
              <a:rPr lang="en-US" sz="2800" smtClean="0"/>
              <a:t>R đạt 1NF </a:t>
            </a:r>
            <a:endParaRPr lang="en-US" sz="2800"/>
          </a:p>
          <a:p>
            <a:pPr marL="342900" lvl="1" indent="0">
              <a:buNone/>
              <a:defRPr/>
            </a:pPr>
            <a:r>
              <a:rPr lang="en-US" sz="2800"/>
              <a:t>     - </a:t>
            </a:r>
            <a:r>
              <a:rPr lang="en-US" sz="2800" smtClean="0"/>
              <a:t>Mọi thuộc tính không khóa đều phụ thuộc hàm đầy đủ vào các khóa ứng viên của R.</a:t>
            </a:r>
            <a:endParaRPr lang="en-US" altLang="en-US" sz="2800"/>
          </a:p>
          <a:p>
            <a:pPr marL="171450" lvl="1">
              <a:spcBef>
                <a:spcPts val="750"/>
              </a:spcBef>
              <a:defRPr/>
            </a:pPr>
            <a:r>
              <a:rPr lang="en-US" altLang="en-US" sz="2800" smtClean="0"/>
              <a:t>Ví du. </a:t>
            </a:r>
            <a:endParaRPr lang="en-US" altLang="en-US" sz="2800"/>
          </a:p>
          <a:p>
            <a:pPr marL="342900" lvl="1" indent="0">
              <a:buNone/>
              <a:defRPr/>
            </a:pPr>
            <a:r>
              <a:rPr lang="en-US" altLang="en-US" b="1"/>
              <a:t>+ </a:t>
            </a:r>
            <a:r>
              <a:rPr lang="en-US" altLang="en-US" b="1" smtClean="0"/>
              <a:t>NHANVIEN</a:t>
            </a:r>
            <a:r>
              <a:rPr lang="en-US" altLang="en-US" smtClean="0"/>
              <a:t>(</a:t>
            </a:r>
            <a:r>
              <a:rPr lang="en-US" u="sng" smtClean="0"/>
              <a:t>MANV</a:t>
            </a:r>
            <a:r>
              <a:rPr lang="en-US" smtClean="0"/>
              <a:t>, Hoten, MaPB, TenPB, </a:t>
            </a:r>
            <a:r>
              <a:rPr lang="en-US" u="sng" smtClean="0"/>
              <a:t>Khoahoc</a:t>
            </a:r>
            <a:r>
              <a:rPr lang="en-US" smtClean="0"/>
              <a:t>, Diem</a:t>
            </a:r>
            <a:r>
              <a:rPr lang="en-US" altLang="en-US" smtClean="0"/>
              <a:t>)</a:t>
            </a:r>
            <a:endParaRPr lang="en-US" altLang="en-US"/>
          </a:p>
          <a:p>
            <a:pPr marL="342900" lvl="1" indent="0">
              <a:buNone/>
              <a:defRPr/>
            </a:pPr>
            <a:r>
              <a:rPr lang="en-US" altLang="en-US" smtClean="0"/>
              <a:t>Lược đồ quan hệ này không đạt </a:t>
            </a:r>
            <a:r>
              <a:rPr lang="en-US" altLang="en-US"/>
              <a:t>2NF </a:t>
            </a:r>
            <a:br>
              <a:rPr lang="en-US" altLang="en-US"/>
            </a:br>
            <a:r>
              <a:rPr lang="en-US" altLang="en-US" smtClean="0"/>
              <a:t>vì </a:t>
            </a:r>
            <a:r>
              <a:rPr lang="en-US" altLang="en-US" b="1" smtClean="0"/>
              <a:t>MaNV</a:t>
            </a:r>
            <a:r>
              <a:rPr lang="en-US" altLang="en-US" smtClean="0"/>
              <a:t>, </a:t>
            </a:r>
            <a:r>
              <a:rPr lang="en-US" altLang="en-US" b="1" smtClean="0"/>
              <a:t>Khoahoc</a:t>
            </a:r>
            <a:r>
              <a:rPr lang="en-US" altLang="en-US" smtClean="0"/>
              <a:t>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b="1" smtClean="0"/>
              <a:t>Hoten</a:t>
            </a:r>
            <a:r>
              <a:rPr lang="en-US" altLang="en-US" smtClean="0"/>
              <a:t> không phải là PTH đầy đủ</a:t>
            </a:r>
            <a:endParaRPr lang="en-US" altLang="en-US"/>
          </a:p>
          <a:p>
            <a:pPr marL="342900" lvl="1" indent="0">
              <a:buNone/>
              <a:defRPr/>
            </a:pPr>
            <a:endParaRPr lang="en-US" altLang="en-US"/>
          </a:p>
          <a:p>
            <a:pPr marL="91440" lvl="1" indent="0">
              <a:buNone/>
              <a:defRPr/>
            </a:pPr>
            <a:r>
              <a:rPr lang="en-US" altLang="en-US" b="1"/>
              <a:t>          </a:t>
            </a:r>
            <a:r>
              <a:rPr lang="en-US" altLang="en-US" b="1" smtClean="0"/>
              <a:t>NHANVIEN</a:t>
            </a:r>
            <a:r>
              <a:rPr lang="en-US" altLang="en-US" smtClean="0"/>
              <a:t>(</a:t>
            </a:r>
            <a:r>
              <a:rPr lang="en-US" u="sng" smtClean="0"/>
              <a:t>MaNV</a:t>
            </a:r>
            <a:r>
              <a:rPr lang="en-US" smtClean="0"/>
              <a:t>, Hoten, MaPB, TenPB)</a:t>
            </a:r>
            <a:endParaRPr lang="en-US"/>
          </a:p>
          <a:p>
            <a:pPr marL="342900" lvl="1" indent="0">
              <a:buNone/>
              <a:defRPr/>
            </a:pPr>
            <a:r>
              <a:rPr lang="en-US" altLang="en-US"/>
              <a:t>       </a:t>
            </a:r>
            <a:r>
              <a:rPr lang="en-US" altLang="en-US" b="1" smtClean="0"/>
              <a:t>NV_KHOAHOC</a:t>
            </a:r>
            <a:r>
              <a:rPr lang="en-US" altLang="en-US" smtClean="0"/>
              <a:t>(</a:t>
            </a:r>
            <a:r>
              <a:rPr lang="en-US" u="sng" smtClean="0"/>
              <a:t>MaNV, Khoahoc</a:t>
            </a:r>
            <a:r>
              <a:rPr lang="en-US" smtClean="0"/>
              <a:t>, Diem</a:t>
            </a:r>
            <a:r>
              <a:rPr lang="en-US" altLang="en-US" smtClean="0"/>
              <a:t>)</a:t>
            </a:r>
            <a:endParaRPr lang="en-US" altLang="en-US"/>
          </a:p>
          <a:p>
            <a:pPr marL="342900" lvl="1" indent="0">
              <a:buNone/>
              <a:defRPr/>
            </a:pPr>
            <a:r>
              <a:rPr lang="en-US" altLang="en-US" smtClean="0"/>
              <a:t>Cả 2 lược đồ quan hệ này đều đạt 2NF</a:t>
            </a:r>
            <a:endParaRPr lang="en-US" altLang="en-US"/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  <p:grpSp>
        <p:nvGrpSpPr>
          <p:cNvPr id="2" name="Group 1"/>
          <p:cNvGrpSpPr/>
          <p:nvPr/>
        </p:nvGrpSpPr>
        <p:grpSpPr>
          <a:xfrm>
            <a:off x="190499" y="3622869"/>
            <a:ext cx="938506" cy="1947684"/>
            <a:chOff x="190499" y="3622869"/>
            <a:chExt cx="938506" cy="1947684"/>
          </a:xfrm>
        </p:grpSpPr>
        <p:sp>
          <p:nvSpPr>
            <p:cNvPr id="4" name="Curved Right Arrow 3"/>
            <p:cNvSpPr/>
            <p:nvPr/>
          </p:nvSpPr>
          <p:spPr>
            <a:xfrm>
              <a:off x="190499" y="3622869"/>
              <a:ext cx="466725" cy="1584325"/>
            </a:xfrm>
            <a:prstGeom prst="curvedRightArrow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Left Brace 4"/>
            <p:cNvSpPr/>
            <p:nvPr/>
          </p:nvSpPr>
          <p:spPr>
            <a:xfrm>
              <a:off x="908537" y="4843835"/>
              <a:ext cx="220468" cy="72671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56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562670" cy="626084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sz="3600" b="1"/>
              <a:t>Các dạng chuẩn (tt.): </a:t>
            </a:r>
            <a:endParaRPr lang="en-US" altLang="en-US" sz="3600" b="1" smtClean="0"/>
          </a:p>
          <a:p>
            <a:pPr algn="just">
              <a:spcBef>
                <a:spcPct val="0"/>
              </a:spcBef>
            </a:pPr>
            <a:r>
              <a:rPr lang="en-US" altLang="en-US" b="1" smtClean="0"/>
              <a:t>Dạng chuẩn 3 (3NF):</a:t>
            </a:r>
          </a:p>
          <a:p>
            <a:pPr lvl="1">
              <a:defRPr/>
            </a:pPr>
            <a:r>
              <a:rPr lang="en-US" sz="2800" smtClean="0"/>
              <a:t>PTH bắc cầu: Nếu X </a:t>
            </a:r>
            <a:r>
              <a:rPr lang="en-US" sz="2800" smtClean="0">
                <a:sym typeface="Wingdings" panose="05000000000000000000" pitchFamily="2" charset="2"/>
              </a:rPr>
              <a:t> Z và Z  Y với Z không phải là khóa ứng viên và cũng không phải là tập con của bất kỳ khóa ứng viên nào thì X  Y là PTH bắc cầu. </a:t>
            </a:r>
            <a:endParaRPr lang="en-US" sz="2800" smtClean="0"/>
          </a:p>
          <a:p>
            <a:pPr lvl="1">
              <a:defRPr/>
            </a:pPr>
            <a:r>
              <a:rPr lang="en-US" sz="2800" smtClean="0"/>
              <a:t>Một lược đồ quan hệ R đạt 3NF nếu </a:t>
            </a:r>
            <a:endParaRPr lang="en-US" sz="2800"/>
          </a:p>
          <a:p>
            <a:pPr marL="342900" lvl="1" indent="0">
              <a:buNone/>
              <a:defRPr/>
            </a:pPr>
            <a:r>
              <a:rPr lang="en-US" sz="2800"/>
              <a:t>     - </a:t>
            </a:r>
            <a:r>
              <a:rPr lang="en-US" sz="2800" smtClean="0"/>
              <a:t>R đạt 2NF </a:t>
            </a:r>
            <a:endParaRPr lang="en-US" sz="2800"/>
          </a:p>
          <a:p>
            <a:pPr marL="342900" lvl="1" indent="0">
              <a:buNone/>
              <a:defRPr/>
            </a:pPr>
            <a:r>
              <a:rPr lang="en-US" sz="2800"/>
              <a:t>     - </a:t>
            </a:r>
            <a:r>
              <a:rPr lang="en-US" sz="2800" smtClean="0"/>
              <a:t>Mọi thuộc tính không khóa đều không phụ thuộc bắc cầu vào các khóa ứng viên của R.</a:t>
            </a:r>
            <a:endParaRPr lang="en-US" altLang="en-US" sz="2800"/>
          </a:p>
          <a:p>
            <a:pPr marL="171450" lvl="1">
              <a:spcBef>
                <a:spcPts val="750"/>
              </a:spcBef>
              <a:defRPr/>
            </a:pPr>
            <a:r>
              <a:rPr lang="en-US" altLang="en-US" sz="2800" smtClean="0"/>
              <a:t>Ví du. </a:t>
            </a:r>
            <a:endParaRPr lang="en-US" altLang="en-US" sz="2800"/>
          </a:p>
          <a:p>
            <a:pPr marL="342900" lvl="1" indent="0">
              <a:buNone/>
              <a:defRPr/>
            </a:pPr>
            <a:r>
              <a:rPr lang="en-US" altLang="en-US" b="1"/>
              <a:t>+ </a:t>
            </a:r>
            <a:r>
              <a:rPr lang="en-US" altLang="en-US" b="1" smtClean="0"/>
              <a:t>NHANVIEN</a:t>
            </a:r>
            <a:r>
              <a:rPr lang="en-US" altLang="en-US" smtClean="0"/>
              <a:t>(</a:t>
            </a:r>
            <a:r>
              <a:rPr lang="en-US" u="sng" smtClean="0"/>
              <a:t>MANV</a:t>
            </a:r>
            <a:r>
              <a:rPr lang="en-US" smtClean="0"/>
              <a:t>, Hoten, MaPB, TenPB</a:t>
            </a:r>
            <a:r>
              <a:rPr lang="en-US" altLang="en-US" smtClean="0"/>
              <a:t>)</a:t>
            </a:r>
            <a:endParaRPr lang="en-US" altLang="en-US"/>
          </a:p>
          <a:p>
            <a:pPr marL="342900" lvl="1" indent="0">
              <a:buNone/>
              <a:defRPr/>
            </a:pPr>
            <a:r>
              <a:rPr lang="en-US" altLang="en-US" smtClean="0"/>
              <a:t>Lược đồ quan hệ này đạt 2NF nhưng không đạt 3NF 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 smtClean="0"/>
              <a:t>vì </a:t>
            </a:r>
            <a:r>
              <a:rPr lang="en-US" altLang="en-US" b="1" smtClean="0"/>
              <a:t>MaNV</a:t>
            </a:r>
            <a:r>
              <a:rPr lang="en-US" altLang="en-US"/>
              <a:t>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b="1" smtClean="0"/>
              <a:t>MaPB </a:t>
            </a:r>
            <a:r>
              <a:rPr lang="en-US" smtClean="0"/>
              <a:t>và</a:t>
            </a:r>
            <a:r>
              <a:rPr lang="en-US" b="1" smtClean="0"/>
              <a:t> MaPB </a:t>
            </a:r>
            <a:r>
              <a:rPr lang="en-US" b="1" smtClean="0">
                <a:sym typeface="Wingdings" panose="05000000000000000000" pitchFamily="2" charset="2"/>
              </a:rPr>
              <a:t></a:t>
            </a:r>
            <a:r>
              <a:rPr lang="en-US" b="1" smtClean="0"/>
              <a:t>TenPB</a:t>
            </a:r>
            <a:r>
              <a:rPr lang="en-US" altLang="en-US" smtClean="0"/>
              <a:t> nên MaNV </a:t>
            </a:r>
            <a:r>
              <a:rPr lang="en-US" altLang="en-US" smtClean="0">
                <a:sym typeface="Wingdings" panose="05000000000000000000" pitchFamily="2" charset="2"/>
              </a:rPr>
              <a:t> TenPB là PTH bắc cầu</a:t>
            </a:r>
            <a:endParaRPr lang="en-US" altLang="en-US"/>
          </a:p>
          <a:p>
            <a:pPr marL="342900" lvl="1" indent="0">
              <a:buNone/>
              <a:defRPr/>
            </a:pPr>
            <a:endParaRPr lang="en-US" altLang="en-US"/>
          </a:p>
          <a:p>
            <a:pPr marL="91440" lvl="1" indent="0">
              <a:buNone/>
              <a:defRPr/>
            </a:pPr>
            <a:r>
              <a:rPr lang="en-US" altLang="en-US" b="1"/>
              <a:t>          </a:t>
            </a:r>
            <a:r>
              <a:rPr lang="en-US" altLang="en-US" b="1" smtClean="0"/>
              <a:t>NHANVIEN</a:t>
            </a:r>
            <a:r>
              <a:rPr lang="en-US" altLang="en-US" smtClean="0"/>
              <a:t>(</a:t>
            </a:r>
            <a:r>
              <a:rPr lang="en-US" u="sng" smtClean="0"/>
              <a:t>MaNV</a:t>
            </a:r>
            <a:r>
              <a:rPr lang="en-US" smtClean="0"/>
              <a:t>, Hoten, MaPB)</a:t>
            </a:r>
            <a:endParaRPr lang="en-US"/>
          </a:p>
          <a:p>
            <a:pPr marL="342900" lvl="1" indent="0">
              <a:buNone/>
              <a:defRPr/>
            </a:pPr>
            <a:r>
              <a:rPr lang="en-US" altLang="en-US"/>
              <a:t>       </a:t>
            </a:r>
            <a:r>
              <a:rPr lang="en-US" altLang="en-US" b="1" smtClean="0"/>
              <a:t>PHONGBAN</a:t>
            </a:r>
            <a:r>
              <a:rPr lang="en-US" altLang="en-US" smtClean="0"/>
              <a:t>(</a:t>
            </a:r>
            <a:r>
              <a:rPr lang="en-US" u="sng" smtClean="0"/>
              <a:t>MaPB,</a:t>
            </a:r>
            <a:r>
              <a:rPr lang="en-US" smtClean="0"/>
              <a:t> TenPB</a:t>
            </a:r>
            <a:r>
              <a:rPr lang="en-US" altLang="en-US" smtClean="0"/>
              <a:t>)</a:t>
            </a:r>
            <a:endParaRPr lang="en-US" altLang="en-US"/>
          </a:p>
          <a:p>
            <a:pPr marL="342900" lvl="1" indent="0">
              <a:buNone/>
              <a:defRPr/>
            </a:pPr>
            <a:r>
              <a:rPr lang="en-US" altLang="en-US" smtClean="0"/>
              <a:t>Cả 2 lược đồ quan hệ này đều đạt 3NF</a:t>
            </a:r>
            <a:endParaRPr lang="en-US" altLang="en-US"/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  <p:sp>
        <p:nvSpPr>
          <p:cNvPr id="4" name="Curved Right Arrow 3"/>
          <p:cNvSpPr/>
          <p:nvPr/>
        </p:nvSpPr>
        <p:spPr>
          <a:xfrm>
            <a:off x="190499" y="3986764"/>
            <a:ext cx="466725" cy="1406330"/>
          </a:xfrm>
          <a:prstGeom prst="curved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908537" y="5029735"/>
            <a:ext cx="220468" cy="7267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sz="3600" b="1"/>
              <a:t>Các dạng chuẩn (tt.): </a:t>
            </a:r>
            <a:endParaRPr lang="en-US" altLang="en-US" sz="3600" b="1" smtClean="0"/>
          </a:p>
          <a:p>
            <a:pPr algn="just">
              <a:spcBef>
                <a:spcPct val="0"/>
              </a:spcBef>
            </a:pPr>
            <a:r>
              <a:rPr lang="en-US" altLang="en-US" b="1" smtClean="0"/>
              <a:t>Dạng chuẩn 3 (3NF).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b="1" smtClean="0"/>
              <a:t>Định nghĩa khác của 3NF:</a:t>
            </a:r>
          </a:p>
          <a:p>
            <a:pPr lvl="1">
              <a:defRPr/>
            </a:pPr>
            <a:r>
              <a:rPr lang="vi-VN" altLang="en-US" sz="2800"/>
              <a:t>Lược đồ quan hệ </a:t>
            </a:r>
            <a:r>
              <a:rPr lang="vi-VN" altLang="en-US" sz="2800" smtClean="0"/>
              <a:t>R </a:t>
            </a:r>
            <a:r>
              <a:rPr lang="vi-VN" altLang="en-US" sz="2800"/>
              <a:t>được gọi là </a:t>
            </a:r>
            <a:r>
              <a:rPr lang="en-US" altLang="en-US" sz="2800" smtClean="0"/>
              <a:t>đạt</a:t>
            </a:r>
            <a:r>
              <a:rPr lang="vi-VN" altLang="en-US" sz="2800" smtClean="0"/>
              <a:t> </a:t>
            </a:r>
            <a:r>
              <a:rPr lang="vi-VN" altLang="en-US" sz="2800"/>
              <a:t>dạng chuẩn 3 với tập PTH F  nếu với mọi phụ thuộc hàm không hiển nhiên X </a:t>
            </a:r>
            <a:r>
              <a:rPr lang="vi-VN" altLang="en-US" sz="2800">
                <a:sym typeface="Wingdings" panose="05000000000000000000" pitchFamily="2" charset="2"/>
              </a:rPr>
              <a:t> A thuộc F</a:t>
            </a:r>
            <a:r>
              <a:rPr lang="vi-VN" altLang="en-US" sz="2800" baseline="30000">
                <a:sym typeface="Wingdings" panose="05000000000000000000" pitchFamily="2" charset="2"/>
              </a:rPr>
              <a:t>+</a:t>
            </a:r>
            <a:r>
              <a:rPr lang="vi-VN" altLang="en-US" sz="2800">
                <a:sym typeface="Wingdings" panose="05000000000000000000" pitchFamily="2" charset="2"/>
              </a:rPr>
              <a:t> thì hoặc X là siêu khóa của </a:t>
            </a:r>
            <a:r>
              <a:rPr lang="vi-VN" altLang="en-US" sz="2800" smtClean="0">
                <a:sym typeface="Wingdings" panose="05000000000000000000" pitchFamily="2" charset="2"/>
              </a:rPr>
              <a:t>R </a:t>
            </a:r>
            <a:r>
              <a:rPr lang="vi-VN" altLang="en-US" sz="2800">
                <a:sym typeface="Wingdings" panose="05000000000000000000" pitchFamily="2" charset="2"/>
              </a:rPr>
              <a:t>hay A là thuộc tính khóa.</a:t>
            </a:r>
            <a:endParaRPr lang="en-US" altLang="en-US" sz="2800"/>
          </a:p>
          <a:p>
            <a:pPr marL="171450" lvl="1">
              <a:spcBef>
                <a:spcPts val="750"/>
              </a:spcBef>
              <a:defRPr/>
            </a:pPr>
            <a:r>
              <a:rPr lang="en-US" altLang="en-US" sz="2800" smtClean="0"/>
              <a:t>Ví dụ. </a:t>
            </a:r>
            <a:endParaRPr lang="en-US" altLang="en-US" sz="2800"/>
          </a:p>
          <a:p>
            <a:pPr marL="342900" lvl="1" indent="0">
              <a:buNone/>
              <a:defRPr/>
            </a:pPr>
            <a:r>
              <a:rPr lang="en-US" altLang="en-US" b="1"/>
              <a:t>+ </a:t>
            </a:r>
            <a:r>
              <a:rPr lang="en-US" altLang="en-US" b="1" smtClean="0"/>
              <a:t>NHANVIEN</a:t>
            </a:r>
            <a:r>
              <a:rPr lang="en-US" altLang="en-US" smtClean="0"/>
              <a:t>(</a:t>
            </a:r>
            <a:r>
              <a:rPr lang="en-US" u="sng" smtClean="0"/>
              <a:t>MaNV</a:t>
            </a:r>
            <a:r>
              <a:rPr lang="en-US" smtClean="0"/>
              <a:t>, Hoten, MaPB, TenPB</a:t>
            </a:r>
            <a:r>
              <a:rPr lang="en-US" altLang="en-US" smtClean="0"/>
              <a:t>) không đạt 3NF vì </a:t>
            </a:r>
            <a:r>
              <a:rPr lang="en-US" altLang="en-US" b="1" smtClean="0"/>
              <a:t>MaPB </a:t>
            </a:r>
            <a:r>
              <a:rPr lang="en-US" altLang="en-US" b="1" smtClean="0">
                <a:sym typeface="Wingdings" panose="05000000000000000000" pitchFamily="2" charset="2"/>
              </a:rPr>
              <a:t> TenPB </a:t>
            </a:r>
            <a:r>
              <a:rPr lang="en-US" altLang="en-US" smtClean="0">
                <a:sym typeface="Wingdings" panose="05000000000000000000" pitchFamily="2" charset="2"/>
              </a:rPr>
              <a:t>là PTH không hiển nhiên có MaPB không phải là siêu khóa và TenPB không phải là thuộc tính khóa</a:t>
            </a:r>
            <a:endParaRPr lang="en-US" altLang="en-US"/>
          </a:p>
          <a:p>
            <a:pPr marL="342900" lvl="1" indent="0">
              <a:buNone/>
              <a:defRPr/>
            </a:pPr>
            <a:endParaRPr lang="en-US" altLang="en-US"/>
          </a:p>
          <a:p>
            <a:pPr marL="91440" lvl="1" indent="0">
              <a:buNone/>
              <a:defRPr/>
            </a:pPr>
            <a:r>
              <a:rPr lang="en-US" altLang="en-US" b="1" smtClean="0"/>
              <a:t>   + NV_KHOAHOC</a:t>
            </a:r>
            <a:r>
              <a:rPr lang="en-US" altLang="en-US" smtClean="0"/>
              <a:t>(</a:t>
            </a:r>
            <a:r>
              <a:rPr lang="en-US" u="sng" smtClean="0"/>
              <a:t>MaNV, Khoahoc</a:t>
            </a:r>
            <a:r>
              <a:rPr lang="en-US" smtClean="0"/>
              <a:t>, Diem</a:t>
            </a:r>
            <a:r>
              <a:rPr lang="en-US" altLang="en-US" smtClean="0"/>
              <a:t>) đạt 3NF vì PTH </a:t>
            </a:r>
            <a:br>
              <a:rPr lang="en-US" altLang="en-US" smtClean="0"/>
            </a:br>
            <a:r>
              <a:rPr lang="en-US" altLang="en-US" b="1" smtClean="0"/>
              <a:t>MaNV, Khoahoc </a:t>
            </a:r>
            <a:r>
              <a:rPr lang="en-US" altLang="en-US" b="1" smtClean="0">
                <a:sym typeface="Wingdings" panose="05000000000000000000" pitchFamily="2" charset="2"/>
              </a:rPr>
              <a:t> Diem</a:t>
            </a:r>
            <a:r>
              <a:rPr lang="en-US" altLang="en-US" smtClean="0">
                <a:sym typeface="Wingdings" panose="05000000000000000000" pitchFamily="2" charset="2"/>
              </a:rPr>
              <a:t> có {maNV, Khoahoc} là siêu khóa của lược đồ quan hệ NV_KHOAHOC</a:t>
            </a:r>
            <a:endParaRPr lang="en-US" altLang="en-US"/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48559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84266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sz="3600" b="1"/>
              <a:t>Các dạng chuẩn (tt.): </a:t>
            </a:r>
            <a:endParaRPr lang="en-US" altLang="en-US" sz="3600" b="1" smtClean="0"/>
          </a:p>
          <a:p>
            <a:pPr algn="just">
              <a:spcBef>
                <a:spcPct val="0"/>
              </a:spcBef>
            </a:pPr>
            <a:r>
              <a:rPr lang="en-US" altLang="en-US" b="1" smtClean="0"/>
              <a:t>Dạng chuẩn </a:t>
            </a:r>
            <a:r>
              <a:rPr lang="en-US" b="1"/>
              <a:t>Boyce-Codd</a:t>
            </a:r>
            <a:r>
              <a:rPr lang="en-US" altLang="en-US" b="1" smtClean="0"/>
              <a:t> (BCNF).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b="1" smtClean="0"/>
              <a:t>- </a:t>
            </a:r>
            <a:r>
              <a:rPr lang="en-US" altLang="en-US" smtClean="0"/>
              <a:t>Định nghĩa:</a:t>
            </a:r>
          </a:p>
          <a:p>
            <a:pPr lvl="1">
              <a:defRPr/>
            </a:pPr>
            <a:r>
              <a:rPr lang="vi-VN" altLang="en-US" sz="2800"/>
              <a:t>Lược đồ quan hệ </a:t>
            </a:r>
            <a:r>
              <a:rPr lang="vi-VN" altLang="en-US" sz="2800" smtClean="0"/>
              <a:t>R </a:t>
            </a:r>
            <a:r>
              <a:rPr lang="vi-VN" altLang="en-US" sz="2800"/>
              <a:t>được gọi là </a:t>
            </a:r>
            <a:r>
              <a:rPr lang="en-US" altLang="en-US" sz="2800" smtClean="0"/>
              <a:t>đạt</a:t>
            </a:r>
            <a:r>
              <a:rPr lang="vi-VN" altLang="en-US" sz="2800" smtClean="0"/>
              <a:t> </a:t>
            </a:r>
            <a:r>
              <a:rPr lang="vi-VN" altLang="en-US" sz="2800"/>
              <a:t>dạng chuẩn </a:t>
            </a:r>
            <a:r>
              <a:rPr lang="en-US" altLang="en-US" sz="2800" smtClean="0"/>
              <a:t>BCNF</a:t>
            </a:r>
            <a:r>
              <a:rPr lang="vi-VN" altLang="en-US" sz="2800" smtClean="0"/>
              <a:t> nếu </a:t>
            </a:r>
            <a:r>
              <a:rPr lang="vi-VN" altLang="en-US" sz="2800"/>
              <a:t>với mọi phụ thuộc hàm không hiển nhiên X </a:t>
            </a:r>
            <a:r>
              <a:rPr lang="vi-VN" altLang="en-US" sz="2800">
                <a:sym typeface="Wingdings" panose="05000000000000000000" pitchFamily="2" charset="2"/>
              </a:rPr>
              <a:t> A thuộc F</a:t>
            </a:r>
            <a:r>
              <a:rPr lang="vi-VN" altLang="en-US" sz="2800" baseline="30000">
                <a:sym typeface="Wingdings" panose="05000000000000000000" pitchFamily="2" charset="2"/>
              </a:rPr>
              <a:t>+</a:t>
            </a:r>
            <a:r>
              <a:rPr lang="vi-VN" altLang="en-US" sz="2800">
                <a:sym typeface="Wingdings" panose="05000000000000000000" pitchFamily="2" charset="2"/>
              </a:rPr>
              <a:t> thì </a:t>
            </a:r>
            <a:r>
              <a:rPr lang="vi-VN" altLang="en-US" sz="2800" smtClean="0">
                <a:sym typeface="Wingdings" panose="05000000000000000000" pitchFamily="2" charset="2"/>
              </a:rPr>
              <a:t>X </a:t>
            </a:r>
            <a:r>
              <a:rPr lang="vi-VN" altLang="en-US" sz="2800">
                <a:sym typeface="Wingdings" panose="05000000000000000000" pitchFamily="2" charset="2"/>
              </a:rPr>
              <a:t>là siêu khóa của </a:t>
            </a:r>
            <a:r>
              <a:rPr lang="vi-VN" altLang="en-US" sz="2800" smtClean="0">
                <a:sym typeface="Wingdings" panose="05000000000000000000" pitchFamily="2" charset="2"/>
              </a:rPr>
              <a:t>R</a:t>
            </a:r>
            <a:r>
              <a:rPr lang="en-US" altLang="en-US" sz="2800" smtClean="0">
                <a:sym typeface="Wingdings" panose="05000000000000000000" pitchFamily="2" charset="2"/>
              </a:rPr>
              <a:t>.</a:t>
            </a:r>
            <a:r>
              <a:rPr lang="vi-VN" altLang="en-US" sz="2800" smtClean="0">
                <a:sym typeface="Wingdings" panose="05000000000000000000" pitchFamily="2" charset="2"/>
              </a:rPr>
              <a:t> </a:t>
            </a:r>
            <a:endParaRPr lang="en-US" altLang="en-US" sz="2800">
              <a:sym typeface="Wingdings" panose="05000000000000000000" pitchFamily="2" charset="2"/>
            </a:endParaRPr>
          </a:p>
          <a:p>
            <a:pPr marL="0" lvl="1" indent="0" algn="just">
              <a:spcBef>
                <a:spcPct val="0"/>
              </a:spcBef>
              <a:buNone/>
              <a:defRPr/>
            </a:pPr>
            <a:r>
              <a:rPr lang="en-US" altLang="en-US" sz="2800" smtClean="0">
                <a:sym typeface="Wingdings" panose="05000000000000000000" pitchFamily="2" charset="2"/>
              </a:rPr>
              <a:t>- Một </a:t>
            </a:r>
            <a:r>
              <a:rPr lang="en-US" altLang="en-US" sz="2800">
                <a:sym typeface="Wingdings" panose="05000000000000000000" pitchFamily="2" charset="2"/>
              </a:rPr>
              <a:t>quan hệ đạt BCNF thì cũng đạt 3NF</a:t>
            </a:r>
          </a:p>
          <a:p>
            <a:pPr marL="457200" lvl="1" indent="0">
              <a:buNone/>
              <a:defRPr/>
            </a:pPr>
            <a:r>
              <a:rPr lang="en-US" altLang="en-US" sz="2800" smtClean="0"/>
              <a:t>Ví dụ. </a:t>
            </a:r>
            <a:r>
              <a:rPr lang="en-US" altLang="en-US" smtClean="0"/>
              <a:t>Cho </a:t>
            </a:r>
            <a:r>
              <a:rPr lang="en-US" altLang="en-US" b="1" smtClean="0"/>
              <a:t>NV_KHOAHOC</a:t>
            </a:r>
            <a:r>
              <a:rPr lang="en-US" altLang="en-US" smtClean="0"/>
              <a:t>(</a:t>
            </a:r>
            <a:r>
              <a:rPr lang="en-US" smtClean="0"/>
              <a:t>MaNV, Khoahoc, GiangVien</a:t>
            </a:r>
            <a:r>
              <a:rPr lang="en-US" altLang="en-US" smtClean="0"/>
              <a:t>) và </a:t>
            </a:r>
          </a:p>
          <a:p>
            <a:pPr marL="342900" lvl="1" indent="0">
              <a:buNone/>
              <a:defRPr/>
            </a:pPr>
            <a:r>
              <a:rPr lang="en-US" altLang="en-US"/>
              <a:t> </a:t>
            </a:r>
            <a:r>
              <a:rPr lang="en-US" altLang="en-US" smtClean="0"/>
              <a:t>            F= {MaNV, Khoahoc </a:t>
            </a:r>
            <a:r>
              <a:rPr lang="en-US" altLang="en-US" smtClean="0">
                <a:sym typeface="Wingdings" panose="05000000000000000000" pitchFamily="2" charset="2"/>
              </a:rPr>
              <a:t> GiangVien, GiangVien  Khoahoc}. </a:t>
            </a:r>
          </a:p>
          <a:p>
            <a:pPr marL="342900" lvl="1" indent="0">
              <a:buNone/>
              <a:defRPr/>
            </a:pPr>
            <a:r>
              <a:rPr lang="en-US" altLang="en-US" smtClean="0">
                <a:sym typeface="Wingdings" panose="05000000000000000000" pitchFamily="2" charset="2"/>
              </a:rPr>
              <a:t>Quan </a:t>
            </a:r>
            <a:r>
              <a:rPr lang="en-US" altLang="en-US">
                <a:sym typeface="Wingdings" panose="05000000000000000000" pitchFamily="2" charset="2"/>
              </a:rPr>
              <a:t>hệ này có 2 khóa </a:t>
            </a:r>
            <a:r>
              <a:rPr lang="en-US" altLang="en-US" smtClean="0">
                <a:sym typeface="Wingdings" panose="05000000000000000000" pitchFamily="2" charset="2"/>
              </a:rPr>
              <a:t>{</a:t>
            </a:r>
            <a:r>
              <a:rPr lang="en-US" altLang="en-US" b="1" i="1" smtClean="0"/>
              <a:t>MaNV, Khoahoc</a:t>
            </a:r>
            <a:r>
              <a:rPr lang="en-US" altLang="en-US" b="1" i="1" smtClean="0">
                <a:sym typeface="Wingdings" panose="05000000000000000000" pitchFamily="2" charset="2"/>
              </a:rPr>
              <a:t>}</a:t>
            </a:r>
            <a:r>
              <a:rPr lang="en-US" altLang="en-US" smtClean="0">
                <a:sym typeface="Wingdings" panose="05000000000000000000" pitchFamily="2" charset="2"/>
              </a:rPr>
              <a:t> </a:t>
            </a:r>
            <a:r>
              <a:rPr lang="en-US" altLang="en-US">
                <a:sym typeface="Wingdings" panose="05000000000000000000" pitchFamily="2" charset="2"/>
              </a:rPr>
              <a:t>và </a:t>
            </a:r>
            <a:r>
              <a:rPr lang="en-US" altLang="en-US" smtClean="0">
                <a:sym typeface="Wingdings" panose="05000000000000000000" pitchFamily="2" charset="2"/>
              </a:rPr>
              <a:t>{</a:t>
            </a:r>
            <a:r>
              <a:rPr lang="en-US" altLang="en-US" b="1" i="1" smtClean="0"/>
              <a:t>MaNV, GiangVien</a:t>
            </a:r>
            <a:r>
              <a:rPr lang="en-US" altLang="en-US" i="1" smtClean="0">
                <a:sym typeface="Wingdings" panose="05000000000000000000" pitchFamily="2" charset="2"/>
              </a:rPr>
              <a:t>}. </a:t>
            </a:r>
            <a:r>
              <a:rPr lang="en-US" altLang="en-US" smtClean="0"/>
              <a:t>Quan hệ đạt 3NF nhưng không đạt BCNF vì có </a:t>
            </a:r>
            <a:r>
              <a:rPr lang="en-US" altLang="en-US">
                <a:sym typeface="Wingdings" panose="05000000000000000000" pitchFamily="2" charset="2"/>
              </a:rPr>
              <a:t>GiangVien  </a:t>
            </a:r>
            <a:r>
              <a:rPr lang="en-US" altLang="en-US" smtClean="0">
                <a:sym typeface="Wingdings" panose="05000000000000000000" pitchFamily="2" charset="2"/>
              </a:rPr>
              <a:t>Khoahoc nhưng </a:t>
            </a:r>
            <a:r>
              <a:rPr lang="en-US" altLang="en-US">
                <a:sym typeface="Wingdings" panose="05000000000000000000" pitchFamily="2" charset="2"/>
              </a:rPr>
              <a:t>GiangVien </a:t>
            </a:r>
            <a:r>
              <a:rPr lang="en-US" altLang="en-US" smtClean="0">
                <a:sym typeface="Wingdings" panose="05000000000000000000" pitchFamily="2" charset="2"/>
              </a:rPr>
              <a:t>không phải là siêu khóa.</a:t>
            </a:r>
            <a:endParaRPr lang="en-US" altLang="en-US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800" smtClean="0"/>
              <a:t>   NV_GV(</a:t>
            </a:r>
            <a:r>
              <a:rPr lang="en-US" altLang="en-US" sz="2800" u="sng" smtClean="0"/>
              <a:t>MaNV, GiangVien</a:t>
            </a:r>
            <a:r>
              <a:rPr lang="en-US" altLang="en-US" sz="2800" smtClean="0"/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800"/>
              <a:t> </a:t>
            </a:r>
            <a:r>
              <a:rPr lang="en-US" altLang="en-US" sz="2800" smtClean="0"/>
              <a:t>  GV_KHOAHOC(</a:t>
            </a:r>
            <a:r>
              <a:rPr lang="en-US" altLang="en-US" sz="2800" u="sng" smtClean="0"/>
              <a:t>GiangVien</a:t>
            </a:r>
            <a:r>
              <a:rPr lang="en-US" altLang="en-US" sz="2800" smtClean="0"/>
              <a:t>, Khoahoc)</a:t>
            </a:r>
            <a:endParaRPr lang="en-US" altLang="en-US" sz="2800"/>
          </a:p>
        </p:txBody>
      </p:sp>
      <p:sp>
        <p:nvSpPr>
          <p:cNvPr id="2" name="Right Brace 1"/>
          <p:cNvSpPr/>
          <p:nvPr/>
        </p:nvSpPr>
        <p:spPr>
          <a:xfrm>
            <a:off x="6792686" y="5047861"/>
            <a:ext cx="326571" cy="105435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29804" y="5122506"/>
            <a:ext cx="3060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Cả 2 quan hệ đều đạt BCNF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3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448570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indent="-742950" eaLnBrk="1" hangingPunct="1">
              <a:buFont typeface="+mj-lt"/>
              <a:buAutoNum type="arabicPeriod" startAt="3"/>
              <a:defRPr/>
            </a:pPr>
            <a:r>
              <a:rPr lang="en-US" altLang="en-US" sz="3600" b="1" smtClean="0"/>
              <a:t>Chuẩn hóa quan hệ: </a:t>
            </a:r>
          </a:p>
          <a:p>
            <a:pPr algn="just">
              <a:spcBef>
                <a:spcPct val="0"/>
              </a:spcBef>
            </a:pPr>
            <a:r>
              <a:rPr lang="en-US" altLang="en-US" b="1"/>
              <a:t>Chuẩn hóa </a:t>
            </a:r>
            <a:r>
              <a:rPr lang="en-US" altLang="en-US" b="1" smtClean="0"/>
              <a:t>quan hệ bằng phương pháp phân rã </a:t>
            </a:r>
            <a:r>
              <a:rPr lang="en-US" altLang="en-US" smtClean="0"/>
              <a:t>là </a:t>
            </a:r>
            <a:r>
              <a:rPr lang="en-US" altLang="en-US"/>
              <a:t>một quá trình thay thế </a:t>
            </a:r>
            <a:r>
              <a:rPr lang="en-US" altLang="en-US" smtClean="0"/>
              <a:t>quan </a:t>
            </a:r>
            <a:r>
              <a:rPr lang="en-US" altLang="en-US"/>
              <a:t>hệ cho trước </a:t>
            </a:r>
            <a:r>
              <a:rPr lang="en-US" altLang="en-US" smtClean="0"/>
              <a:t>bằng các </a:t>
            </a:r>
            <a:r>
              <a:rPr lang="en-US" altLang="en-US"/>
              <a:t>quan hệ </a:t>
            </a:r>
            <a:r>
              <a:rPr lang="en-US" altLang="en-US" smtClean="0"/>
              <a:t>nhỏ hơn theo </a:t>
            </a:r>
            <a:r>
              <a:rPr lang="en-US" altLang="en-US"/>
              <a:t>đúng dạng chuẩn nhằm cải tiến một thiết kế CSDL mức logic thỏa mãn các RBTV </a:t>
            </a:r>
            <a:r>
              <a:rPr lang="en-US" altLang="en-US" smtClean="0"/>
              <a:t>và </a:t>
            </a:r>
            <a:r>
              <a:rPr lang="en-US" altLang="en-US"/>
              <a:t>tránh dư thừa dữ liệu không cần thiết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smtClean="0"/>
              <a:t>Chuẩn hóa quan hệ cần đảm bảo:</a:t>
            </a:r>
          </a:p>
          <a:p>
            <a:pPr marL="457200" lvl="1" indent="-457200">
              <a:spcBef>
                <a:spcPts val="1000"/>
              </a:spcBef>
              <a:buFont typeface="Calibri" panose="020F0502020204030204" pitchFamily="34" charset="0"/>
              <a:buChar char="―"/>
            </a:pP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i="1" smtClean="0">
                <a:latin typeface="Calibri" panose="020F0502020204030204" pitchFamily="34" charset="0"/>
                <a:cs typeface="Calibri" panose="020F0502020204030204" pitchFamily="34" charset="0"/>
              </a:rPr>
              <a:t> Các quan hệ sau phân rã đều đạt dạng chuẩn (tối thiểu là dạng chuẩn 3)</a:t>
            </a:r>
          </a:p>
          <a:p>
            <a:pPr marL="457200" lvl="1" indent="-457200">
              <a:spcBef>
                <a:spcPts val="1000"/>
              </a:spcBef>
              <a:buFont typeface="Calibri" panose="020F0502020204030204" pitchFamily="34" charset="0"/>
              <a:buChar char="―"/>
            </a:pP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i="1" smtClean="0">
                <a:latin typeface="Calibri" panose="020F0502020204030204" pitchFamily="34" charset="0"/>
                <a:cs typeface="Calibri" panose="020F0502020204030204" pitchFamily="34" charset="0"/>
              </a:rPr>
              <a:t> Phân rã quan hệ phải là phân rã bảo toàn thông tin</a:t>
            </a:r>
          </a:p>
          <a:p>
            <a:pPr marL="457200" lvl="1" indent="-457200">
              <a:spcBef>
                <a:spcPts val="1000"/>
              </a:spcBef>
              <a:buFont typeface="Calibri" panose="020F0502020204030204" pitchFamily="34" charset="0"/>
              <a:buChar char="―"/>
            </a:pP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i="1" smtClean="0">
                <a:latin typeface="Calibri" panose="020F0502020204030204" pitchFamily="34" charset="0"/>
                <a:cs typeface="Calibri" panose="020F0502020204030204" pitchFamily="34" charset="0"/>
              </a:rPr>
              <a:t> Tốt hơn, phân rã nên bảo toàn phụ thuộc hàm</a:t>
            </a:r>
            <a:endParaRPr lang="en-US" altLang="en-US" sz="28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endParaRPr lang="en-US" altLang="en-US" sz="28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42602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84266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sz="3600" b="1" smtClean="0"/>
              <a:t>Chuẩn hóa quan hệ (tt.):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b="1" smtClean="0"/>
              <a:t>Chuẩn hóa bằng phương pháp phân rã.</a:t>
            </a:r>
          </a:p>
          <a:p>
            <a:pPr>
              <a:defRPr/>
            </a:pPr>
            <a:r>
              <a:rPr lang="en-US" altLang="en-US"/>
              <a:t>Input: </a:t>
            </a:r>
            <a:r>
              <a:rPr lang="en-US" altLang="en-US" smtClean="0"/>
              <a:t>1 lược đồ quan hệ Q(R</a:t>
            </a:r>
            <a:r>
              <a:rPr lang="en-US" altLang="en-US"/>
              <a:t>), K </a:t>
            </a:r>
            <a:r>
              <a:rPr lang="en-US" altLang="en-US">
                <a:sym typeface="Symbol" panose="05050102010706020507" pitchFamily="18" charset="2"/>
              </a:rPr>
              <a:t> R </a:t>
            </a:r>
            <a:r>
              <a:rPr lang="en-US" altLang="en-US" smtClean="0">
                <a:sym typeface="Symbol" panose="05050102010706020507" pitchFamily="18" charset="2"/>
              </a:rPr>
              <a:t>là khóa của Q và tập PTH</a:t>
            </a:r>
            <a:r>
              <a:rPr lang="en-US" altLang="en-US" smtClean="0"/>
              <a:t> </a:t>
            </a:r>
            <a:r>
              <a:rPr lang="en-US" altLang="en-US"/>
              <a:t>F.</a:t>
            </a:r>
          </a:p>
          <a:p>
            <a:pPr>
              <a:defRPr/>
            </a:pPr>
            <a:r>
              <a:rPr lang="en-US" altLang="en-US"/>
              <a:t>Output: </a:t>
            </a:r>
            <a:r>
              <a:rPr lang="en-US" altLang="en-US" smtClean="0"/>
              <a:t>Tất cả lược đồ quan hệ đều đạt BCNF (hoặc </a:t>
            </a:r>
            <a:r>
              <a:rPr lang="en-US" altLang="en-US"/>
              <a:t>3NF</a:t>
            </a:r>
            <a:r>
              <a:rPr lang="en-US" altLang="en-US" smtClean="0"/>
              <a:t>)</a:t>
            </a:r>
          </a:p>
          <a:p>
            <a:pPr>
              <a:buFontTx/>
              <a:buChar char="-"/>
              <a:defRPr/>
            </a:pPr>
            <a:r>
              <a:rPr lang="en-US" altLang="en-US" smtClean="0"/>
              <a:t>B1. Chọn 1 PTH X</a:t>
            </a:r>
            <a:r>
              <a:rPr lang="en-US" altLang="en-US" smtClean="0">
                <a:sym typeface="Wingdings" panose="05000000000000000000" pitchFamily="2" charset="2"/>
              </a:rPr>
              <a:t> Y gây cho Q(R) vi phạm dạng chuẩn</a:t>
            </a:r>
          </a:p>
          <a:p>
            <a:pPr>
              <a:buFontTx/>
              <a:buChar char="-"/>
              <a:defRPr/>
            </a:pPr>
            <a:r>
              <a:rPr lang="en-US" altLang="en-US" smtClean="0">
                <a:sym typeface="Wingdings" panose="05000000000000000000" pitchFamily="2" charset="2"/>
              </a:rPr>
              <a:t>B2. Phân rã Q(R) thành 2 lược đồ con Q1(R1) với tập PTH F1 và Q2(R2) với tập PTH F2. Trong đó,</a:t>
            </a:r>
          </a:p>
          <a:p>
            <a:pPr lvl="1">
              <a:defRPr/>
            </a:pPr>
            <a:r>
              <a:rPr lang="en-US" altLang="en-US" sz="2600" smtClean="0">
                <a:sym typeface="Wingdings" panose="05000000000000000000" pitchFamily="2" charset="2"/>
              </a:rPr>
              <a:t>R</a:t>
            </a:r>
            <a:r>
              <a:rPr lang="en-US" altLang="en-US" sz="2600" baseline="-25000" smtClean="0">
                <a:sym typeface="Wingdings" panose="05000000000000000000" pitchFamily="2" charset="2"/>
              </a:rPr>
              <a:t>1</a:t>
            </a:r>
            <a:r>
              <a:rPr lang="en-US" altLang="en-US" sz="2600" smtClean="0"/>
              <a:t> </a:t>
            </a:r>
            <a:r>
              <a:rPr lang="en-US" altLang="en-US" sz="2600"/>
              <a:t>= X </a:t>
            </a:r>
            <a:r>
              <a:rPr lang="en-US" altLang="en-US" sz="2600">
                <a:sym typeface="Symbol" panose="05050102010706020507" pitchFamily="18" charset="2"/>
              </a:rPr>
              <a:t> Y, </a:t>
            </a:r>
            <a:r>
              <a:rPr lang="en-US" altLang="en-US" sz="2600" smtClean="0">
                <a:sym typeface="Symbol" panose="05050102010706020507" pitchFamily="18" charset="2"/>
              </a:rPr>
              <a:t>với khóa chính là X và F1</a:t>
            </a:r>
            <a:r>
              <a:rPr lang="en-US" altLang="en-US" sz="2600">
                <a:sym typeface="Symbol" panose="05050102010706020507" pitchFamily="18" charset="2"/>
              </a:rPr>
              <a:t>=</a:t>
            </a:r>
            <a:r>
              <a:rPr lang="en-US" altLang="en-US" sz="2600"/>
              <a:t> { f </a:t>
            </a:r>
            <a:r>
              <a:rPr lang="en-US" altLang="en-US" sz="2600">
                <a:sym typeface="Symbol" panose="05050102010706020507" pitchFamily="18" charset="2"/>
              </a:rPr>
              <a:t> F</a:t>
            </a:r>
            <a:r>
              <a:rPr lang="en-US" altLang="en-US" sz="2600" baseline="30000">
                <a:sym typeface="Symbol" panose="05050102010706020507" pitchFamily="18" charset="2"/>
              </a:rPr>
              <a:t>+</a:t>
            </a:r>
            <a:r>
              <a:rPr lang="en-US" altLang="en-US" sz="2600">
                <a:sym typeface="Symbol" panose="05050102010706020507" pitchFamily="18" charset="2"/>
              </a:rPr>
              <a:t> / </a:t>
            </a:r>
            <a:r>
              <a:rPr lang="en-US" altLang="en-US" sz="2600" smtClean="0">
                <a:sym typeface="Symbol" panose="05050102010706020507" pitchFamily="18" charset="2"/>
              </a:rPr>
              <a:t>Vếtrái(f</a:t>
            </a:r>
            <a:r>
              <a:rPr lang="en-US" altLang="en-US" sz="2600">
                <a:sym typeface="Symbol" panose="05050102010706020507" pitchFamily="18" charset="2"/>
              </a:rPr>
              <a:t>) U </a:t>
            </a:r>
            <a:r>
              <a:rPr lang="en-US" altLang="en-US" sz="2600" smtClean="0">
                <a:sym typeface="Symbol" panose="05050102010706020507" pitchFamily="18" charset="2"/>
              </a:rPr>
              <a:t>Vếphải(f) </a:t>
            </a:r>
            <a:r>
              <a:rPr lang="en-US" altLang="en-US" sz="2600">
                <a:sym typeface="Symbol" panose="05050102010706020507" pitchFamily="18" charset="2"/>
              </a:rPr>
              <a:t>R</a:t>
            </a:r>
            <a:r>
              <a:rPr lang="en-US" altLang="en-US" sz="2600" baseline="-25000">
                <a:sym typeface="Symbol" panose="05050102010706020507" pitchFamily="18" charset="2"/>
              </a:rPr>
              <a:t>1</a:t>
            </a:r>
            <a:r>
              <a:rPr lang="en-US" altLang="en-US" sz="2600">
                <a:sym typeface="Symbol" panose="05050102010706020507" pitchFamily="18" charset="2"/>
              </a:rPr>
              <a:t>}</a:t>
            </a:r>
            <a:r>
              <a:rPr lang="en-US" altLang="en-US" sz="2600"/>
              <a:t>.</a:t>
            </a:r>
          </a:p>
          <a:p>
            <a:pPr lvl="1">
              <a:defRPr/>
            </a:pPr>
            <a:r>
              <a:rPr lang="en-US" altLang="en-US" sz="2600">
                <a:sym typeface="Wingdings" panose="05000000000000000000" pitchFamily="2" charset="2"/>
              </a:rPr>
              <a:t>R</a:t>
            </a:r>
            <a:r>
              <a:rPr lang="en-US" altLang="en-US" sz="2600" baseline="-25000">
                <a:sym typeface="Wingdings" panose="05000000000000000000" pitchFamily="2" charset="2"/>
              </a:rPr>
              <a:t>2</a:t>
            </a:r>
            <a:r>
              <a:rPr lang="en-US" altLang="en-US" sz="2600"/>
              <a:t> =</a:t>
            </a:r>
            <a:r>
              <a:rPr lang="pt-BR" altLang="en-US" sz="2600"/>
              <a:t> R – Y, </a:t>
            </a:r>
            <a:r>
              <a:rPr lang="en-US" altLang="en-US" sz="2600" smtClean="0">
                <a:sym typeface="Symbol" panose="05050102010706020507" pitchFamily="18" charset="2"/>
              </a:rPr>
              <a:t>với khóa chính là K và </a:t>
            </a:r>
            <a:r>
              <a:rPr lang="en-US" altLang="en-US" sz="2600" smtClean="0"/>
              <a:t>F</a:t>
            </a:r>
            <a:r>
              <a:rPr lang="en-US" altLang="en-US" sz="2600" baseline="-25000" smtClean="0"/>
              <a:t>2</a:t>
            </a:r>
            <a:r>
              <a:rPr lang="en-US" altLang="en-US" sz="2600" smtClean="0"/>
              <a:t> </a:t>
            </a:r>
            <a:r>
              <a:rPr lang="en-US" altLang="en-US" sz="2600"/>
              <a:t>= { f </a:t>
            </a:r>
            <a:r>
              <a:rPr lang="en-US" altLang="en-US" sz="2600">
                <a:sym typeface="Symbol" panose="05050102010706020507" pitchFamily="18" charset="2"/>
              </a:rPr>
              <a:t> F</a:t>
            </a:r>
            <a:r>
              <a:rPr lang="en-US" altLang="en-US" sz="2600" baseline="30000">
                <a:sym typeface="Symbol" panose="05050102010706020507" pitchFamily="18" charset="2"/>
              </a:rPr>
              <a:t>+</a:t>
            </a:r>
            <a:r>
              <a:rPr lang="en-US" altLang="en-US" sz="2600">
                <a:sym typeface="Symbol" panose="05050102010706020507" pitchFamily="18" charset="2"/>
              </a:rPr>
              <a:t> / Vếtrái(f) U Vếphải(f) </a:t>
            </a:r>
            <a:r>
              <a:rPr lang="en-US" altLang="en-US" sz="2600" smtClean="0">
                <a:sym typeface="Symbol" panose="05050102010706020507" pitchFamily="18" charset="2"/>
              </a:rPr>
              <a:t> </a:t>
            </a:r>
            <a:r>
              <a:rPr lang="en-US" altLang="en-US" sz="2600">
                <a:sym typeface="Symbol" panose="05050102010706020507" pitchFamily="18" charset="2"/>
              </a:rPr>
              <a:t>R</a:t>
            </a:r>
            <a:r>
              <a:rPr lang="en-US" altLang="en-US" sz="2600" baseline="-25000">
                <a:sym typeface="Symbol" panose="05050102010706020507" pitchFamily="18" charset="2"/>
              </a:rPr>
              <a:t>2</a:t>
            </a:r>
            <a:r>
              <a:rPr lang="en-US" altLang="en-US" sz="2600">
                <a:sym typeface="Symbol" panose="05050102010706020507" pitchFamily="18" charset="2"/>
              </a:rPr>
              <a:t>}</a:t>
            </a:r>
            <a:endParaRPr lang="en-US" altLang="en-US" sz="2600"/>
          </a:p>
          <a:p>
            <a:pPr>
              <a:buFontTx/>
              <a:buChar char="-"/>
              <a:defRPr/>
            </a:pPr>
            <a:r>
              <a:rPr lang="en-US" altLang="en-US" smtClean="0"/>
              <a:t>B3. Nếu tất cả lược đồ con đều đạt BCNF hoặc 3NF thì ngưng</a:t>
            </a:r>
          </a:p>
          <a:p>
            <a:pPr marL="0" indent="0">
              <a:buNone/>
              <a:defRPr/>
            </a:pPr>
            <a:r>
              <a:rPr lang="en-US" altLang="en-US"/>
              <a:t> </a:t>
            </a:r>
            <a:r>
              <a:rPr lang="en-US" altLang="en-US" smtClean="0"/>
              <a:t>        Ngược lại, quay về B1 để phân rã lược đồ con nào chưa đạt dạng</a:t>
            </a:r>
            <a:br>
              <a:rPr lang="en-US" altLang="en-US" smtClean="0"/>
            </a:br>
            <a:r>
              <a:rPr lang="en-US" altLang="en-US" smtClean="0"/>
              <a:t>         chuẩn.</a:t>
            </a:r>
            <a:endParaRPr lang="en-US" altLang="en-US"/>
          </a:p>
          <a:p>
            <a:pPr marL="0" indent="0" algn="just">
              <a:spcBef>
                <a:spcPct val="0"/>
              </a:spcBef>
              <a:buNone/>
            </a:pPr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48318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84266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sz="3600" b="1" smtClean="0"/>
              <a:t>Chuẩn hóa quan hệ (tt.):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b="1" smtClean="0"/>
              <a:t>Chuẩn hóa bằng phương pháp phân rã.</a:t>
            </a:r>
          </a:p>
          <a:p>
            <a:pPr>
              <a:defRPr/>
            </a:pPr>
            <a:r>
              <a:rPr lang="en-US" altLang="en-US" smtClean="0"/>
              <a:t>Ví dụ. Cho </a:t>
            </a:r>
            <a:r>
              <a:rPr lang="pt-BR"/>
              <a:t>Q(</a:t>
            </a:r>
            <a:r>
              <a:rPr lang="pt-BR" u="sng"/>
              <a:t>A</a:t>
            </a:r>
            <a:r>
              <a:rPr lang="pt-BR"/>
              <a:t>, B, C, D, E, G) and F = {A </a:t>
            </a:r>
            <a:r>
              <a:rPr lang="vi-VN">
                <a:sym typeface="Wingdings"/>
              </a:rPr>
              <a:t></a:t>
            </a:r>
            <a:r>
              <a:rPr lang="en-US">
                <a:sym typeface="Wingdings"/>
              </a:rPr>
              <a:t> BDEG, </a:t>
            </a:r>
            <a:r>
              <a:rPr lang="en-US"/>
              <a:t>B </a:t>
            </a:r>
            <a:r>
              <a:rPr lang="vi-VN">
                <a:sym typeface="Wingdings"/>
              </a:rPr>
              <a:t></a:t>
            </a:r>
            <a:r>
              <a:rPr lang="en-US">
                <a:sym typeface="Wingdings"/>
              </a:rPr>
              <a:t> C, </a:t>
            </a:r>
            <a:r>
              <a:rPr lang="en-US"/>
              <a:t>DEG </a:t>
            </a:r>
            <a:r>
              <a:rPr lang="vi-VN">
                <a:sym typeface="Wingdings"/>
              </a:rPr>
              <a:t></a:t>
            </a:r>
            <a:r>
              <a:rPr lang="en-US">
                <a:sym typeface="Wingdings"/>
              </a:rPr>
              <a:t>B}</a:t>
            </a:r>
          </a:p>
          <a:p>
            <a:pPr marL="0" indent="0">
              <a:buNone/>
              <a:defRPr/>
            </a:pPr>
            <a:r>
              <a:rPr lang="en-US" altLang="en-US" smtClean="0"/>
              <a:t>Lược đồ này không đạt 3NF.</a:t>
            </a:r>
            <a:endParaRPr lang="en-US" altLang="en-US"/>
          </a:p>
          <a:p>
            <a:pPr marL="0" indent="0" algn="just">
              <a:spcBef>
                <a:spcPct val="0"/>
              </a:spcBef>
              <a:buNone/>
            </a:pPr>
            <a:endParaRPr lang="en-US" altLang="en-US" b="1" smtClean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427672" y="3129352"/>
            <a:ext cx="1255712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2084" y="3065852"/>
            <a:ext cx="876300" cy="527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84884" y="2630877"/>
            <a:ext cx="327433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</a:rPr>
              <a:t>Q(</a:t>
            </a:r>
            <a:r>
              <a:rPr lang="pt-BR" sz="2400" u="sng" dirty="0">
                <a:latin typeface="+mn-lt"/>
              </a:rPr>
              <a:t>A</a:t>
            </a:r>
            <a:r>
              <a:rPr lang="pt-BR" sz="2400" dirty="0">
                <a:latin typeface="+mn-lt"/>
              </a:rPr>
              <a:t>, B, C, D, E, G), 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3384" y="2994414"/>
            <a:ext cx="1399578" cy="46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rgbClr val="FF0000"/>
                </a:solidFill>
                <a:latin typeface="+mn-lt"/>
                <a:sym typeface="Wingdings"/>
              </a:rPr>
              <a:t>B </a:t>
            </a:r>
            <a:r>
              <a:rPr lang="pt-BR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C</a:t>
            </a:r>
            <a:endParaRPr lang="pt-BR" sz="2400" baseline="-25000" dirty="0">
              <a:solidFill>
                <a:srgbClr val="FF0000"/>
              </a:solidFill>
              <a:latin typeface="+mn-lt"/>
              <a:sym typeface="Wingding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922" y="3581789"/>
            <a:ext cx="3611747" cy="46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rgbClr val="FF0000"/>
                </a:solidFill>
                <a:latin typeface="+mn-lt"/>
                <a:sym typeface="Wingdings"/>
              </a:rPr>
              <a:t>Q</a:t>
            </a:r>
            <a:r>
              <a:rPr lang="pt-BR" sz="2400" baseline="-25000" dirty="0">
                <a:solidFill>
                  <a:srgbClr val="FF0000"/>
                </a:solidFill>
                <a:latin typeface="+mn-lt"/>
                <a:sym typeface="Wingdings"/>
              </a:rPr>
              <a:t>1</a:t>
            </a:r>
            <a:r>
              <a:rPr lang="pt-BR" sz="2400" dirty="0">
                <a:latin typeface="+mn-lt"/>
                <a:sym typeface="Wingdings"/>
              </a:rPr>
              <a:t>(</a:t>
            </a:r>
            <a:r>
              <a:rPr lang="pt-BR" sz="2400" u="sng" dirty="0">
                <a:latin typeface="+mn-lt"/>
                <a:sym typeface="Wingdings"/>
              </a:rPr>
              <a:t>B</a:t>
            </a:r>
            <a:r>
              <a:rPr lang="pt-BR" sz="2400" dirty="0">
                <a:latin typeface="+mn-lt"/>
                <a:sym typeface="Wingdings"/>
              </a:rPr>
              <a:t>, C),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2400" dirty="0">
                <a:latin typeface="+mn-lt"/>
              </a:rPr>
              <a:t> = {B </a:t>
            </a:r>
            <a:r>
              <a:rPr lang="vi-VN" sz="2400" dirty="0">
                <a:latin typeface="+mn-lt"/>
                <a:sym typeface="Wingdings"/>
              </a:rPr>
              <a:t></a:t>
            </a:r>
            <a:r>
              <a:rPr lang="en-US" sz="2400" dirty="0">
                <a:latin typeface="+mn-lt"/>
                <a:sym typeface="Wingdings"/>
              </a:rPr>
              <a:t> C}</a:t>
            </a:r>
            <a:endParaRPr lang="pt-BR" sz="2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9272" y="3521464"/>
            <a:ext cx="6790245" cy="46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rgbClr val="FF0000"/>
                </a:solidFill>
                <a:latin typeface="+mn-lt"/>
                <a:sym typeface="Wingdings"/>
              </a:rPr>
              <a:t>Q</a:t>
            </a:r>
            <a:r>
              <a:rPr lang="pt-BR" sz="2400" baseline="-25000" dirty="0">
                <a:solidFill>
                  <a:srgbClr val="FF0000"/>
                </a:solidFill>
                <a:latin typeface="+mn-lt"/>
                <a:sym typeface="Wingdings"/>
              </a:rPr>
              <a:t>2</a:t>
            </a:r>
            <a:r>
              <a:rPr lang="pt-BR" sz="2400" dirty="0">
                <a:latin typeface="+mn-lt"/>
                <a:sym typeface="Wingdings"/>
              </a:rPr>
              <a:t>(</a:t>
            </a:r>
            <a:r>
              <a:rPr lang="pt-BR" sz="2400" u="sng" dirty="0">
                <a:latin typeface="+mn-lt"/>
              </a:rPr>
              <a:t>A</a:t>
            </a:r>
            <a:r>
              <a:rPr lang="pt-BR" sz="2400" dirty="0">
                <a:latin typeface="+mn-lt"/>
              </a:rPr>
              <a:t>, B, D, E, G</a:t>
            </a:r>
            <a:r>
              <a:rPr lang="pt-BR" sz="2400" dirty="0">
                <a:latin typeface="+mn-lt"/>
                <a:sym typeface="Wingdings"/>
              </a:rPr>
              <a:t>),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>
                <a:latin typeface="+mn-lt"/>
              </a:rPr>
              <a:t>={</a:t>
            </a:r>
            <a:r>
              <a:rPr lang="pt-BR" sz="2400" dirty="0">
                <a:latin typeface="+mn-lt"/>
              </a:rPr>
              <a:t>A </a:t>
            </a:r>
            <a:r>
              <a:rPr lang="vi-VN" sz="2400" dirty="0">
                <a:latin typeface="+mn-lt"/>
                <a:sym typeface="Wingdings"/>
              </a:rPr>
              <a:t></a:t>
            </a:r>
            <a:r>
              <a:rPr lang="en-US" sz="2400" dirty="0">
                <a:latin typeface="+mn-lt"/>
                <a:sym typeface="Wingdings"/>
              </a:rPr>
              <a:t> BDEG, DEG </a:t>
            </a:r>
            <a:r>
              <a:rPr lang="vi-VN" sz="2400" dirty="0">
                <a:latin typeface="+mn-lt"/>
                <a:sym typeface="Wingdings"/>
              </a:rPr>
              <a:t></a:t>
            </a:r>
            <a:r>
              <a:rPr lang="en-US" sz="2400" dirty="0">
                <a:latin typeface="+mn-lt"/>
                <a:sym typeface="Wingdings"/>
              </a:rPr>
              <a:t>B}</a:t>
            </a:r>
            <a:endParaRPr lang="pt-BR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7572" y="3950089"/>
            <a:ext cx="1619196" cy="46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sym typeface="Wingdings"/>
              </a:rPr>
              <a:t>DEG </a:t>
            </a:r>
            <a:r>
              <a:rPr lang="vi-VN" sz="240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r>
              <a:rPr lang="en-US" sz="2400" dirty="0">
                <a:solidFill>
                  <a:srgbClr val="FF0000"/>
                </a:solidFill>
                <a:latin typeface="+mn-lt"/>
                <a:sym typeface="Wingdings"/>
              </a:rPr>
              <a:t>B</a:t>
            </a:r>
            <a:endParaRPr lang="pt-BR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4547" y="4847027"/>
            <a:ext cx="5073217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rgbClr val="FF0000"/>
                </a:solidFill>
                <a:latin typeface="+mn-lt"/>
                <a:sym typeface="Wingdings"/>
              </a:rPr>
              <a:t>Q</a:t>
            </a:r>
            <a:r>
              <a:rPr lang="pt-BR" sz="2400" baseline="-25000" dirty="0">
                <a:solidFill>
                  <a:srgbClr val="FF0000"/>
                </a:solidFill>
                <a:latin typeface="+mn-lt"/>
                <a:sym typeface="Wingdings"/>
              </a:rPr>
              <a:t>21</a:t>
            </a:r>
            <a:r>
              <a:rPr lang="pt-BR" sz="2400" dirty="0">
                <a:latin typeface="+mn-lt"/>
                <a:sym typeface="Wingdings"/>
              </a:rPr>
              <a:t>(B,</a:t>
            </a:r>
            <a:r>
              <a:rPr lang="pt-BR" sz="2400" u="sng" dirty="0">
                <a:latin typeface="+mn-lt"/>
                <a:sym typeface="Wingdings"/>
              </a:rPr>
              <a:t>D,E,G</a:t>
            </a:r>
            <a:r>
              <a:rPr lang="pt-BR" sz="2400" dirty="0">
                <a:latin typeface="+mn-lt"/>
                <a:sym typeface="Wingdings"/>
              </a:rPr>
              <a:t>),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</a:rPr>
              <a:t>21</a:t>
            </a:r>
            <a:r>
              <a:rPr lang="en-US" sz="2400" dirty="0">
                <a:latin typeface="+mn-lt"/>
              </a:rPr>
              <a:t>={</a:t>
            </a:r>
            <a:r>
              <a:rPr lang="en-US" sz="2400" dirty="0">
                <a:latin typeface="+mn-lt"/>
                <a:sym typeface="Wingdings"/>
              </a:rPr>
              <a:t>DEG </a:t>
            </a:r>
            <a:r>
              <a:rPr lang="vi-VN" sz="2400" dirty="0">
                <a:latin typeface="+mn-lt"/>
                <a:sym typeface="Wingdings"/>
              </a:rPr>
              <a:t></a:t>
            </a:r>
            <a:r>
              <a:rPr lang="en-US" sz="2400" dirty="0">
                <a:latin typeface="+mn-lt"/>
                <a:sym typeface="Wingdings"/>
              </a:rPr>
              <a:t>B}</a:t>
            </a:r>
            <a:endParaRPr lang="pt-BR" sz="24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2526" y="4835914"/>
            <a:ext cx="4673910" cy="46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</a:rPr>
              <a:t>22</a:t>
            </a:r>
            <a:r>
              <a:rPr lang="en-US" sz="2400" dirty="0">
                <a:latin typeface="+mn-lt"/>
              </a:rPr>
              <a:t>(</a:t>
            </a:r>
            <a:r>
              <a:rPr lang="en-US" sz="2400" u="sng" dirty="0">
                <a:latin typeface="+mn-lt"/>
              </a:rPr>
              <a:t>A</a:t>
            </a:r>
            <a:r>
              <a:rPr lang="en-US" sz="2400" dirty="0">
                <a:latin typeface="+mn-lt"/>
              </a:rPr>
              <a:t>,D,E,G),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</a:rPr>
              <a:t>22</a:t>
            </a:r>
            <a:r>
              <a:rPr lang="en-US" sz="2400" dirty="0">
                <a:latin typeface="+mn-lt"/>
              </a:rPr>
              <a:t>={A </a:t>
            </a:r>
            <a:r>
              <a:rPr lang="vi-VN" sz="2400" dirty="0">
                <a:latin typeface="+mn-lt"/>
                <a:sym typeface="Wingdings"/>
              </a:rPr>
              <a:t></a:t>
            </a:r>
            <a:r>
              <a:rPr lang="en-US" sz="2400" dirty="0">
                <a:latin typeface="+mn-lt"/>
                <a:sym typeface="Wingdings"/>
              </a:rPr>
              <a:t> DEG}</a:t>
            </a:r>
            <a:endParaRPr lang="pt-BR" sz="2400" dirty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512060" y="4043752"/>
            <a:ext cx="981075" cy="803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28038" y="4037402"/>
            <a:ext cx="1069975" cy="731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60984" y="5647127"/>
            <a:ext cx="8131694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smtClean="0">
                <a:latin typeface="+mn-lt"/>
                <a:sym typeface="Wingdings"/>
              </a:rPr>
              <a:t>Cả 3 quan hệ Q</a:t>
            </a:r>
            <a:r>
              <a:rPr lang="pt-BR" sz="2400" baseline="-25000" smtClean="0">
                <a:latin typeface="+mn-lt"/>
                <a:sym typeface="Wingdings"/>
              </a:rPr>
              <a:t>1</a:t>
            </a:r>
            <a:r>
              <a:rPr lang="pt-BR" sz="2400" dirty="0">
                <a:latin typeface="+mn-lt"/>
                <a:sym typeface="Wingdings"/>
              </a:rPr>
              <a:t>,</a:t>
            </a:r>
            <a:r>
              <a:rPr lang="en-US" sz="2400" dirty="0">
                <a:latin typeface="+mn-lt"/>
              </a:rPr>
              <a:t> </a:t>
            </a:r>
            <a:r>
              <a:rPr lang="pt-BR" sz="2400">
                <a:latin typeface="+mn-lt"/>
                <a:sym typeface="Wingdings"/>
              </a:rPr>
              <a:t>Q</a:t>
            </a:r>
            <a:r>
              <a:rPr lang="pt-BR" sz="2400" baseline="-25000">
                <a:latin typeface="+mn-lt"/>
                <a:sym typeface="Wingdings"/>
              </a:rPr>
              <a:t>21</a:t>
            </a:r>
            <a:r>
              <a:rPr lang="pt-BR" sz="2400">
                <a:latin typeface="+mn-lt"/>
                <a:sym typeface="Wingdings"/>
              </a:rPr>
              <a:t> </a:t>
            </a:r>
            <a:r>
              <a:rPr lang="en-US" sz="2400" smtClean="0">
                <a:latin typeface="+mn-lt"/>
              </a:rPr>
              <a:t>và </a:t>
            </a:r>
            <a:r>
              <a:rPr lang="pt-BR" sz="2400" smtClean="0">
                <a:latin typeface="+mn-lt"/>
                <a:sym typeface="Wingdings"/>
              </a:rPr>
              <a:t>Q</a:t>
            </a:r>
            <a:r>
              <a:rPr lang="pt-BR" sz="2400" baseline="-25000" smtClean="0">
                <a:latin typeface="+mn-lt"/>
                <a:sym typeface="Wingdings"/>
              </a:rPr>
              <a:t>22</a:t>
            </a:r>
            <a:r>
              <a:rPr lang="en-US" sz="2400" baseline="-25000" smtClean="0">
                <a:latin typeface="+mn-lt"/>
              </a:rPr>
              <a:t> </a:t>
            </a:r>
            <a:r>
              <a:rPr lang="en-US" sz="2400" smtClean="0"/>
              <a:t>đều đạt BC</a:t>
            </a:r>
            <a:r>
              <a:rPr lang="en-US" sz="2400" smtClean="0">
                <a:latin typeface="+mn-lt"/>
              </a:rPr>
              <a:t>NF</a:t>
            </a:r>
            <a:r>
              <a:rPr lang="en-US" sz="2400" dirty="0">
                <a:latin typeface="+mn-lt"/>
              </a:rPr>
              <a:t>: Stop</a:t>
            </a:r>
            <a:r>
              <a:rPr lang="en-US" sz="2400" baseline="-25000" dirty="0">
                <a:latin typeface="+mn-lt"/>
              </a:rPr>
              <a:t> </a:t>
            </a:r>
            <a:endParaRPr lang="pt-BR" sz="2400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90922" y="3521464"/>
            <a:ext cx="3308350" cy="52228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3734" y="4816864"/>
            <a:ext cx="4295646" cy="52228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02526" y="4805751"/>
            <a:ext cx="4295646" cy="52228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 smtClean="0">
                <a:solidFill>
                  <a:schemeClr val="bg2"/>
                </a:solidFill>
                <a:latin typeface="+mj-lt"/>
              </a:rPr>
              <a:t>Hết phần 3 chương 6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sonnt</a:t>
            </a:r>
            <a:r>
              <a:rPr lang="id-ID" sz="1400" smtClean="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</a:t>
            </a:r>
            <a:r>
              <a:rPr lang="id-ID" sz="1400" smtClean="0">
                <a:solidFill>
                  <a:schemeClr val="bg1"/>
                </a:solidFill>
              </a:rPr>
              <a:t>849</a:t>
            </a:r>
            <a:r>
              <a:rPr lang="en-US" sz="1400" smtClean="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20" grpId="0"/>
      <p:bldP spid="13" grpId="0"/>
      <p:bldP spid="15" grpId="0"/>
      <p:bldP spid="16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205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6: </a:t>
            </a:r>
            <a:r>
              <a:rPr lang="en-US" alt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hàm &amp; </a:t>
            </a:r>
          </a:p>
          <a:p>
            <a:pPr>
              <a:defRPr/>
            </a:pPr>
            <a:r>
              <a:rPr lang="en-US" alt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quan hệ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9011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3- Chuẩn hóa quan hệ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45003" y="954916"/>
            <a:ext cx="9260049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/>
              <a:t>1- </a:t>
            </a:r>
            <a:r>
              <a:rPr lang="en-US" altLang="en-US" smtClean="0"/>
              <a:t>Vấn đề dư thừa dữ liệu</a:t>
            </a:r>
            <a:endParaRPr lang="en-US" altLang="en-US"/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2- </a:t>
            </a:r>
            <a:r>
              <a:rPr lang="en-US" altLang="en-US" sz="2800" smtClean="0"/>
              <a:t>Các dạng chuẩn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 - Dạng chuẩn 1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 - Dạng chuẩn 2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 - Dạng chuẩn 3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 - Dạng chuẩn Boyce- Codd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 smtClean="0"/>
              <a:t>3. Chuẩn hóa quan hệ</a:t>
            </a:r>
            <a:endParaRPr lang="en-US" altLang="en-US" sz="2800"/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07788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 smtClean="0"/>
              <a:t>Vấn đề dư thừa dữ liệu trong quan hệ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pt-BR" altLang="en-US" smtClean="0"/>
              <a:t>Dữ liệu được lưu trữ dư thừa</a:t>
            </a:r>
            <a:endParaRPr lang="pt-BR" altLang="en-US" i="1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i="1"/>
              <a:t>+ </a:t>
            </a:r>
            <a:r>
              <a:rPr lang="en-US" altLang="en-US" sz="2800" i="1" smtClean="0">
                <a:latin typeface="Calibri" panose="020F0502020204030204" pitchFamily="34" charset="0"/>
                <a:cs typeface="Calibri" panose="020F0502020204030204" pitchFamily="34" charset="0"/>
              </a:rPr>
              <a:t>Lãng phí không gian lưu trữ</a:t>
            </a:r>
            <a:endParaRPr lang="en-US" altLang="en-US" sz="2800" i="1" baseline="30000" smtClean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None/>
              <a:defRPr/>
            </a:pPr>
            <a:r>
              <a:rPr lang="en-US" altLang="en-US" sz="2800" smtClean="0"/>
              <a:t>+ </a:t>
            </a:r>
            <a:r>
              <a:rPr lang="en-US" altLang="en-US" sz="2800" i="1" smtClean="0">
                <a:latin typeface="Calibri" panose="020F0502020204030204" pitchFamily="34" charset="0"/>
                <a:cs typeface="Calibri" panose="020F0502020204030204" pitchFamily="34" charset="0"/>
              </a:rPr>
              <a:t>Gây nên những bất thường khi thêm/ xóa hay sửa dữ liệu</a:t>
            </a:r>
            <a:r>
              <a:rPr lang="en-US" altLang="en-US" sz="2800" smtClean="0"/>
              <a:t>.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7526" t="56372" r="53989" b="13786"/>
          <a:stretch/>
        </p:blipFill>
        <p:spPr bwMode="auto">
          <a:xfrm>
            <a:off x="1875550" y="2637667"/>
            <a:ext cx="7599687" cy="3921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487818" y="1792081"/>
            <a:ext cx="3805152" cy="839187"/>
            <a:chOff x="7487818" y="1792081"/>
            <a:chExt cx="3805152" cy="839187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8318242" y="1474273"/>
              <a:ext cx="326571" cy="1987420"/>
            </a:xfrm>
            <a:prstGeom prst="rightBrace">
              <a:avLst>
                <a:gd name="adj1" fmla="val 8333"/>
                <a:gd name="adj2" fmla="val 542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790742" y="1792081"/>
              <a:ext cx="150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Dư thừa</a:t>
              </a:r>
              <a:endParaRPr lang="en-US" sz="240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9017170" y="2103772"/>
              <a:ext cx="773572" cy="3127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>
            <a:off x="2472612" y="2817845"/>
            <a:ext cx="485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 smtClean="0"/>
              <a:t>Vấn đề dư thừa dữ liệu trong quan hệ (tt.)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pt-BR" altLang="en-US" smtClean="0"/>
              <a:t>Bất thường khi sửa dữ liệu</a:t>
            </a:r>
            <a:endParaRPr lang="pt-BR" altLang="en-US" i="1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i="1"/>
              <a:t>+ </a:t>
            </a:r>
            <a:r>
              <a:rPr lang="en-US" altLang="en-US" sz="2800" i="1" smtClean="0">
                <a:latin typeface="Calibri" panose="020F0502020204030204" pitchFamily="34" charset="0"/>
                <a:cs typeface="Calibri" panose="020F0502020204030204" pitchFamily="34" charset="0"/>
              </a:rPr>
              <a:t>Sửa tên phòng “Nghiên cứu” thành “Nghiên cứu và phát triển” sẽ cần phải sửa ở tất cả các bộ của nhân  viên thuộc phòng Nghiên cứu</a:t>
            </a:r>
          </a:p>
          <a:p>
            <a:pPr lvl="1">
              <a:buNone/>
            </a:pPr>
            <a:endParaRPr lang="en-US" altLang="en-US" sz="28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  <p:grpSp>
        <p:nvGrpSpPr>
          <p:cNvPr id="11" name="Group 10"/>
          <p:cNvGrpSpPr/>
          <p:nvPr/>
        </p:nvGrpSpPr>
        <p:grpSpPr>
          <a:xfrm>
            <a:off x="1670277" y="1978807"/>
            <a:ext cx="9506333" cy="4455648"/>
            <a:chOff x="1670277" y="1978807"/>
            <a:chExt cx="9506333" cy="4455648"/>
          </a:xfrm>
        </p:grpSpPr>
        <p:pic>
          <p:nvPicPr>
            <p:cNvPr id="4" name="Picture 3"/>
            <p:cNvPicPr/>
            <p:nvPr/>
          </p:nvPicPr>
          <p:blipFill rotWithShape="1">
            <a:blip r:embed="rId2"/>
            <a:srcRect l="17526" t="56372" r="53989" b="13786"/>
            <a:stretch/>
          </p:blipFill>
          <p:spPr bwMode="auto">
            <a:xfrm>
              <a:off x="1670277" y="2512702"/>
              <a:ext cx="7599687" cy="39217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7282545" y="1978807"/>
              <a:ext cx="3894065" cy="527496"/>
              <a:chOff x="7487818" y="2103772"/>
              <a:chExt cx="3894065" cy="527496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8318242" y="1474273"/>
                <a:ext cx="326571" cy="1987420"/>
              </a:xfrm>
              <a:prstGeom prst="rightBrace">
                <a:avLst>
                  <a:gd name="adj1" fmla="val 8333"/>
                  <a:gd name="adj2" fmla="val 542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879655" y="2103772"/>
                <a:ext cx="1502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/>
                  <a:t>Dư thừa</a:t>
                </a:r>
                <a:endParaRPr lang="en-US" sz="240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9024138" y="2334605"/>
                <a:ext cx="855517" cy="12006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0835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 smtClean="0"/>
              <a:t>Vấn đề dư thừa dữ liệu trong quan hệ (tt.)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smtClean="0"/>
              <a:t>Bất thường </a:t>
            </a:r>
            <a:r>
              <a:rPr lang="en-US" altLang="en-US" sz="2800"/>
              <a:t>khi thêm dữ </a:t>
            </a:r>
            <a:r>
              <a:rPr lang="en-US" altLang="en-US" sz="2800" smtClean="0"/>
              <a:t>liệu</a:t>
            </a:r>
          </a:p>
          <a:p>
            <a:pPr lvl="1">
              <a:buNone/>
            </a:pPr>
            <a:r>
              <a:rPr lang="en-US" altLang="en-US" sz="2800" i="1" smtClean="0"/>
              <a:t> </a:t>
            </a:r>
            <a:r>
              <a:rPr lang="en-US" altLang="en-US" sz="2800" i="1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Không thể chèn thêm một phòng ban nếu phòng ban đó chưa có nhân </a:t>
            </a:r>
            <a:r>
              <a:rPr lang="en-US" altLang="en-US" sz="2800" i="1" smtClean="0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</a:p>
          <a:p>
            <a:pPr lvl="1">
              <a:buNone/>
            </a:pPr>
            <a:endParaRPr lang="en-US" altLang="en-US" sz="28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  <p:grpSp>
        <p:nvGrpSpPr>
          <p:cNvPr id="2" name="Group 1"/>
          <p:cNvGrpSpPr/>
          <p:nvPr/>
        </p:nvGrpSpPr>
        <p:grpSpPr>
          <a:xfrm>
            <a:off x="1819567" y="1867076"/>
            <a:ext cx="9417420" cy="4767339"/>
            <a:chOff x="1875550" y="1792081"/>
            <a:chExt cx="9417420" cy="4767339"/>
          </a:xfrm>
        </p:grpSpPr>
        <p:pic>
          <p:nvPicPr>
            <p:cNvPr id="4" name="Picture 3"/>
            <p:cNvPicPr/>
            <p:nvPr/>
          </p:nvPicPr>
          <p:blipFill rotWithShape="1">
            <a:blip r:embed="rId2"/>
            <a:srcRect l="17526" t="56372" r="53989" b="13786"/>
            <a:stretch/>
          </p:blipFill>
          <p:spPr bwMode="auto">
            <a:xfrm>
              <a:off x="1875550" y="2637667"/>
              <a:ext cx="7599687" cy="39217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7487818" y="1792081"/>
              <a:ext cx="3805152" cy="839187"/>
              <a:chOff x="7487818" y="1792081"/>
              <a:chExt cx="3805152" cy="839187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8318242" y="1474273"/>
                <a:ext cx="326571" cy="1987420"/>
              </a:xfrm>
              <a:prstGeom prst="rightBrace">
                <a:avLst>
                  <a:gd name="adj1" fmla="val 8333"/>
                  <a:gd name="adj2" fmla="val 542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790742" y="1792081"/>
                <a:ext cx="1502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/>
                  <a:t>Dư thừa</a:t>
                </a:r>
                <a:endParaRPr lang="en-US" sz="240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9017170" y="2103772"/>
                <a:ext cx="773572" cy="3127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422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 smtClean="0"/>
              <a:t>Vấn đề dư thừa dữ liệu trong quan hệ (tt.)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smtClean="0"/>
              <a:t>Bất </a:t>
            </a:r>
            <a:r>
              <a:rPr lang="en-US" altLang="en-US" sz="2800"/>
              <a:t>thường khi xóa dữ </a:t>
            </a:r>
            <a:r>
              <a:rPr lang="en-US" altLang="en-US" sz="2800" smtClean="0"/>
              <a:t>liệu</a:t>
            </a:r>
            <a:endParaRPr lang="en-US" altLang="en-US" sz="2800"/>
          </a:p>
          <a:p>
            <a:pPr lvl="1">
              <a:buNone/>
            </a:pPr>
            <a:r>
              <a:rPr lang="en-US" altLang="en-US" sz="2800" i="1" smtClean="0">
                <a:latin typeface="Calibri" panose="020F0502020204030204" pitchFamily="34" charset="0"/>
                <a:cs typeface="Calibri" panose="020F0502020204030204" pitchFamily="34" charset="0"/>
              </a:rPr>
              <a:t>  + Khi 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xóa một nhân viên thì phải xóa luôn thông tin phòng ban quản lý nhân viên đó. Nếu phòng ban chỉ có 1 nhân viên thì sẽ mất luôn thông tin về phòng ban</a:t>
            </a:r>
          </a:p>
          <a:p>
            <a:pPr lvl="1">
              <a:buNone/>
            </a:pPr>
            <a:endParaRPr lang="en-US" altLang="en-US" sz="28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  <p:grpSp>
        <p:nvGrpSpPr>
          <p:cNvPr id="2" name="Group 1"/>
          <p:cNvGrpSpPr/>
          <p:nvPr/>
        </p:nvGrpSpPr>
        <p:grpSpPr>
          <a:xfrm>
            <a:off x="1819567" y="2076884"/>
            <a:ext cx="9394164" cy="4557531"/>
            <a:chOff x="1875550" y="2001889"/>
            <a:chExt cx="9394164" cy="4557531"/>
          </a:xfrm>
        </p:grpSpPr>
        <p:pic>
          <p:nvPicPr>
            <p:cNvPr id="4" name="Picture 3"/>
            <p:cNvPicPr/>
            <p:nvPr/>
          </p:nvPicPr>
          <p:blipFill rotWithShape="1">
            <a:blip r:embed="rId2"/>
            <a:srcRect l="17526" t="56372" r="53989" b="13786"/>
            <a:stretch/>
          </p:blipFill>
          <p:spPr bwMode="auto">
            <a:xfrm>
              <a:off x="1875550" y="2637667"/>
              <a:ext cx="7599687" cy="39217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7487818" y="2001889"/>
              <a:ext cx="3781896" cy="629379"/>
              <a:chOff x="7487818" y="2001889"/>
              <a:chExt cx="3781896" cy="629379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8318242" y="1474273"/>
                <a:ext cx="326571" cy="1987420"/>
              </a:xfrm>
              <a:prstGeom prst="rightBrace">
                <a:avLst>
                  <a:gd name="adj1" fmla="val 8333"/>
                  <a:gd name="adj2" fmla="val 542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767486" y="2001889"/>
                <a:ext cx="1502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/>
                  <a:t>Dư thừa</a:t>
                </a:r>
                <a:endParaRPr lang="en-US" sz="240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9017170" y="2232722"/>
                <a:ext cx="750316" cy="18379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2574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sz="3600" b="1" smtClean="0"/>
              <a:t>Các dạng chuẩn: </a:t>
            </a:r>
          </a:p>
          <a:p>
            <a:pPr algn="just">
              <a:spcBef>
                <a:spcPct val="0"/>
              </a:spcBef>
            </a:pPr>
            <a:r>
              <a:rPr lang="en-US" altLang="en-US" b="1" smtClean="0"/>
              <a:t>Dạng chuẩn 1 (1NF- 1 Normal Form): </a:t>
            </a:r>
            <a:r>
              <a:rPr lang="en-US" altLang="en-US" smtClean="0"/>
              <a:t>Giá trị các thuộc tính trong quan hệ đều là giá trị nguyên tố.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/>
              <a:t> </a:t>
            </a:r>
            <a:r>
              <a:rPr lang="en-US" altLang="en-US" smtClean="0"/>
              <a:t>    </a:t>
            </a:r>
            <a:endParaRPr lang="en-US" altLang="en-US" sz="28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  <p:graphicFrame>
        <p:nvGraphicFramePr>
          <p:cNvPr id="4" name="Group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829428"/>
              </p:ext>
            </p:extLst>
          </p:nvPr>
        </p:nvGraphicFramePr>
        <p:xfrm>
          <a:off x="877078" y="1552510"/>
          <a:ext cx="8229600" cy="198636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MaNV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Hoten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MaPB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TenPB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Khoahoc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Diem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Margaret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Marketing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{CSDL, C++}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{10,9}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Alan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Accounting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LT Win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Chris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Info. System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{DBMS, C++}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{8, 7}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Davis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Finance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roup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426045"/>
              </p:ext>
            </p:extLst>
          </p:nvPr>
        </p:nvGraphicFramePr>
        <p:xfrm>
          <a:off x="877078" y="3798546"/>
          <a:ext cx="8229600" cy="277338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MaNV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Hoten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MaPB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TenPB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Khoahoc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Diem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Margaret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Marketing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CSDL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Margaret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Marketing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C++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Alan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Accounting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LT Win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Chris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Info. System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DBMS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Chris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Info. System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C++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Davis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Finance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74425" y="1714694"/>
            <a:ext cx="213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Quan hệ chưa đạt 1NF</a:t>
            </a:r>
            <a:endParaRPr lang="en-US" sz="2400"/>
          </a:p>
        </p:txBody>
      </p: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>
            <a:off x="9171992" y="2130193"/>
            <a:ext cx="802433" cy="174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99781" y="3779590"/>
            <a:ext cx="1651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Quan hệ đạt 1NF</a:t>
            </a:r>
            <a:endParaRPr lang="en-US" sz="240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9097349" y="4195089"/>
            <a:ext cx="802432" cy="174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3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0499" y="173615"/>
            <a:ext cx="11562670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sz="3600" b="1" smtClean="0"/>
              <a:t>Các dạng chuẩn (tt.): </a:t>
            </a:r>
          </a:p>
          <a:p>
            <a:pPr algn="just">
              <a:spcBef>
                <a:spcPct val="0"/>
              </a:spcBef>
            </a:pPr>
            <a:r>
              <a:rPr lang="en-US" altLang="en-US" b="1" smtClean="0"/>
              <a:t>Dạng chuẩn 2 (2NF):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b="1" smtClean="0"/>
              <a:t>Định nghĩa:</a:t>
            </a:r>
            <a:endParaRPr lang="en-US" altLang="en-US" smtClean="0"/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/>
              <a:t> </a:t>
            </a:r>
            <a:r>
              <a:rPr lang="en-US" altLang="en-US" smtClean="0"/>
              <a:t> - Thuộc tính khóa: là thuộc tính nằm trong khóa ứng viên của quan hệ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/>
              <a:t>  </a:t>
            </a:r>
            <a:r>
              <a:rPr lang="en-US" altLang="en-US" smtClean="0"/>
              <a:t>- PTH đầy đủ: PTH X </a:t>
            </a:r>
            <a:r>
              <a:rPr lang="en-US" altLang="en-US" smtClean="0">
                <a:sym typeface="Wingdings" panose="05000000000000000000" pitchFamily="2" charset="2"/>
              </a:rPr>
              <a:t> Y là PTH đầy đủ nếu X là tập nhỏ nhất xác</a:t>
            </a:r>
            <a:br>
              <a:rPr lang="en-US" altLang="en-US" smtClean="0">
                <a:sym typeface="Wingdings" panose="05000000000000000000" pitchFamily="2" charset="2"/>
              </a:rPr>
            </a:br>
            <a:r>
              <a:rPr lang="en-US" altLang="en-US" smtClean="0">
                <a:sym typeface="Wingdings" panose="05000000000000000000" pitchFamily="2" charset="2"/>
              </a:rPr>
              <a:t>    định hàm Y (i.e nếu bỏ bớt một thuộc tính bất kỳ trong X thì X không</a:t>
            </a:r>
            <a:br>
              <a:rPr lang="en-US" altLang="en-US" smtClean="0">
                <a:sym typeface="Wingdings" panose="05000000000000000000" pitchFamily="2" charset="2"/>
              </a:rPr>
            </a:br>
            <a:r>
              <a:rPr lang="en-US" altLang="en-US" smtClean="0">
                <a:sym typeface="Wingdings" panose="05000000000000000000" pitchFamily="2" charset="2"/>
              </a:rPr>
              <a:t>    còn xác định hàm Y)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>
                <a:sym typeface="Wingdings" panose="05000000000000000000" pitchFamily="2" charset="2"/>
              </a:rPr>
              <a:t> </a:t>
            </a:r>
            <a:r>
              <a:rPr lang="en-US" altLang="en-US" smtClean="0">
                <a:sym typeface="Wingdings" panose="05000000000000000000" pitchFamily="2" charset="2"/>
              </a:rPr>
              <a:t>Ví dụ: 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 sz="2400" b="1" smtClean="0"/>
              <a:t>    </a:t>
            </a:r>
            <a:r>
              <a:rPr lang="en-US" altLang="en-US" sz="2400" smtClean="0"/>
              <a:t>NHANVIEN(</a:t>
            </a:r>
            <a:r>
              <a:rPr lang="en-US" sz="2400" u="sng" smtClean="0"/>
              <a:t>MaNV</a:t>
            </a:r>
            <a:r>
              <a:rPr lang="en-US" sz="2400" smtClean="0"/>
              <a:t>, Hoten, MaPB, TenPB, </a:t>
            </a:r>
            <a:r>
              <a:rPr lang="en-US" sz="2400" u="sng" smtClean="0"/>
              <a:t>Khoahoc</a:t>
            </a:r>
            <a:r>
              <a:rPr lang="en-US" sz="2400" smtClean="0"/>
              <a:t>, Diem</a:t>
            </a:r>
            <a:r>
              <a:rPr lang="en-US" altLang="en-US" sz="2400" smtClean="0"/>
              <a:t>)</a:t>
            </a:r>
            <a:endParaRPr lang="en-US" altLang="en-US" sz="2400"/>
          </a:p>
          <a:p>
            <a:pPr lvl="1">
              <a:defRPr/>
            </a:pPr>
            <a:r>
              <a:rPr lang="en-US" b="1" smtClean="0"/>
              <a:t>MANV</a:t>
            </a:r>
            <a:r>
              <a:rPr lang="en-US" smtClean="0"/>
              <a:t> </a:t>
            </a:r>
            <a:r>
              <a:rPr lang="en-US"/>
              <a:t>and </a:t>
            </a:r>
            <a:r>
              <a:rPr lang="en-US" b="1" smtClean="0"/>
              <a:t>Khoahoc</a:t>
            </a:r>
            <a:r>
              <a:rPr lang="en-US" smtClean="0"/>
              <a:t> là 2 thuộc tính khóa</a:t>
            </a:r>
            <a:r>
              <a:rPr lang="en-US" altLang="en-US" smtClean="0"/>
              <a:t>, nhưng </a:t>
            </a:r>
            <a:r>
              <a:rPr lang="en-US" altLang="en-US" b="1" smtClean="0"/>
              <a:t>Hoten</a:t>
            </a:r>
            <a:r>
              <a:rPr lang="en-US" altLang="en-US" smtClean="0"/>
              <a:t> thì không phải thuộc tính khóa.</a:t>
            </a:r>
            <a:endParaRPr lang="en-US" altLang="en-US" sz="2200"/>
          </a:p>
          <a:p>
            <a:pPr lvl="1">
              <a:defRPr/>
            </a:pPr>
            <a:r>
              <a:rPr lang="en-US" altLang="en-US" sz="2200" smtClean="0"/>
              <a:t>{</a:t>
            </a:r>
            <a:r>
              <a:rPr lang="en-US" b="1" smtClean="0"/>
              <a:t>MaNV</a:t>
            </a:r>
            <a:r>
              <a:rPr lang="en-US" altLang="en-US" smtClean="0"/>
              <a:t>, </a:t>
            </a:r>
            <a:r>
              <a:rPr lang="en-US" b="1" smtClean="0"/>
              <a:t>Khoahoc</a:t>
            </a:r>
            <a:r>
              <a:rPr lang="en-US" altLang="en-US" sz="2200" smtClean="0"/>
              <a:t>} </a:t>
            </a:r>
            <a:r>
              <a:rPr lang="en-US" altLang="en-US" sz="2200">
                <a:sym typeface="Wingdings" panose="05000000000000000000" pitchFamily="2" charset="2"/>
              </a:rPr>
              <a:t></a:t>
            </a:r>
            <a:r>
              <a:rPr lang="en-US" altLang="en-US" sz="2200"/>
              <a:t> </a:t>
            </a:r>
            <a:r>
              <a:rPr lang="en-US" b="1" smtClean="0"/>
              <a:t>Diem</a:t>
            </a:r>
            <a:r>
              <a:rPr lang="en-US" altLang="en-US" sz="2200" smtClean="0"/>
              <a:t> là PTH đầy đủ </a:t>
            </a:r>
            <a:r>
              <a:rPr lang="en-US" altLang="en-US" sz="2200"/>
              <a:t/>
            </a:r>
            <a:br>
              <a:rPr lang="en-US" altLang="en-US" sz="2200"/>
            </a:br>
            <a:r>
              <a:rPr lang="en-US" altLang="en-US" sz="2200"/>
              <a:t>       </a:t>
            </a:r>
            <a:r>
              <a:rPr lang="en-US" altLang="en-US" sz="2200" smtClean="0"/>
              <a:t>vì ta không thể có các PTH </a:t>
            </a:r>
            <a:r>
              <a:rPr lang="en-US" altLang="en-US" sz="2200" b="1" smtClean="0"/>
              <a:t>MaNV</a:t>
            </a:r>
            <a:r>
              <a:rPr lang="en-US" altLang="en-US" sz="2200" smtClean="0"/>
              <a:t> </a:t>
            </a:r>
            <a:r>
              <a:rPr lang="en-US" altLang="en-US" sz="2200">
                <a:sym typeface="Wingdings" panose="05000000000000000000" pitchFamily="2" charset="2"/>
              </a:rPr>
              <a:t></a:t>
            </a:r>
            <a:r>
              <a:rPr lang="en-US" altLang="en-US" sz="2200"/>
              <a:t> </a:t>
            </a:r>
            <a:r>
              <a:rPr lang="en-US" altLang="en-US" sz="2200" b="1" smtClean="0"/>
              <a:t>Diem</a:t>
            </a:r>
            <a:r>
              <a:rPr lang="en-US" altLang="en-US" smtClean="0"/>
              <a:t> và </a:t>
            </a:r>
            <a:r>
              <a:rPr lang="en-US" b="1" smtClean="0"/>
              <a:t>Khoahoc</a:t>
            </a:r>
            <a:r>
              <a:rPr lang="en-US" altLang="en-US" smtClean="0"/>
              <a:t>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</a:t>
            </a:r>
            <a:r>
              <a:rPr lang="en-US" altLang="en-US" b="1" smtClean="0"/>
              <a:t>Diem</a:t>
            </a:r>
            <a:r>
              <a:rPr lang="en-US" altLang="en-US" sz="2200" smtClean="0"/>
              <a:t> </a:t>
            </a:r>
            <a:endParaRPr lang="en-US" altLang="en-US" sz="2200"/>
          </a:p>
          <a:p>
            <a:pPr lvl="1">
              <a:defRPr/>
            </a:pPr>
            <a:r>
              <a:rPr lang="en-US" altLang="en-US" sz="2200" smtClean="0"/>
              <a:t>{</a:t>
            </a:r>
            <a:r>
              <a:rPr lang="en-US" b="1"/>
              <a:t>MaNV</a:t>
            </a:r>
            <a:r>
              <a:rPr lang="en-US" altLang="en-US"/>
              <a:t>, </a:t>
            </a:r>
            <a:r>
              <a:rPr lang="en-US" b="1"/>
              <a:t>Khoahoc</a:t>
            </a:r>
            <a:r>
              <a:rPr lang="en-US" altLang="en-US" sz="2200" smtClean="0"/>
              <a:t>} </a:t>
            </a:r>
            <a:r>
              <a:rPr lang="en-US" altLang="en-US" sz="2200">
                <a:sym typeface="Wingdings" panose="05000000000000000000" pitchFamily="2" charset="2"/>
              </a:rPr>
              <a:t></a:t>
            </a:r>
            <a:r>
              <a:rPr lang="en-US" altLang="en-US" sz="2200"/>
              <a:t> </a:t>
            </a:r>
            <a:r>
              <a:rPr lang="en-US" altLang="en-US" sz="2200" b="1" smtClean="0"/>
              <a:t>Hoten</a:t>
            </a:r>
            <a:r>
              <a:rPr lang="en-US" altLang="en-US" sz="2200" smtClean="0"/>
              <a:t> không phải là PTH đầy đủ (nó được gọi là PTH riêng phần - </a:t>
            </a:r>
            <a:r>
              <a:rPr lang="en-US" altLang="en-US" sz="2200" smtClean="0">
                <a:solidFill>
                  <a:srgbClr val="FF0000"/>
                </a:solidFill>
              </a:rPr>
              <a:t>partial </a:t>
            </a:r>
            <a:r>
              <a:rPr lang="en-US" altLang="en-US" sz="2200">
                <a:solidFill>
                  <a:srgbClr val="FF0000"/>
                </a:solidFill>
              </a:rPr>
              <a:t>dependency</a:t>
            </a:r>
            <a:r>
              <a:rPr lang="en-US" altLang="en-US" sz="2200"/>
              <a:t>) </a:t>
            </a:r>
            <a:r>
              <a:rPr lang="en-US" altLang="en-US" sz="2200" smtClean="0"/>
              <a:t>vì ta có </a:t>
            </a:r>
            <a:r>
              <a:rPr lang="en-US" b="1" smtClean="0"/>
              <a:t>MaNV</a:t>
            </a:r>
            <a:r>
              <a:rPr lang="en-US" altLang="en-US" sz="2200" smtClean="0"/>
              <a:t> </a:t>
            </a:r>
            <a:r>
              <a:rPr lang="en-US" altLang="en-US" sz="2200">
                <a:sym typeface="Wingdings" panose="05000000000000000000" pitchFamily="2" charset="2"/>
              </a:rPr>
              <a:t></a:t>
            </a:r>
            <a:r>
              <a:rPr lang="en-US" altLang="en-US" sz="2200"/>
              <a:t> </a:t>
            </a:r>
            <a:r>
              <a:rPr lang="en-US" altLang="en-US" sz="2200" b="1" smtClean="0"/>
              <a:t>Hoten.</a:t>
            </a:r>
            <a:r>
              <a:rPr lang="en-US" altLang="en-US" sz="2200" smtClean="0"/>
              <a:t> </a:t>
            </a:r>
            <a:endParaRPr lang="en-US" altLang="en-US" sz="2200"/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19281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1330</Words>
  <Application>Microsoft Office PowerPoint</Application>
  <PresentationFormat>Widescreen</PresentationFormat>
  <Paragraphs>209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Open Sans</vt:lpstr>
      <vt:lpstr>Roboto</vt:lpstr>
      <vt:lpstr>Symbol</vt:lpstr>
      <vt:lpstr>Times New Roman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Admin</cp:lastModifiedBy>
  <cp:revision>291</cp:revision>
  <dcterms:created xsi:type="dcterms:W3CDTF">2017-01-10T11:09:36Z</dcterms:created>
  <dcterms:modified xsi:type="dcterms:W3CDTF">2021-12-11T06:59:40Z</dcterms:modified>
</cp:coreProperties>
</file>