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90" r:id="rId5"/>
    <p:sldId id="294" r:id="rId6"/>
    <p:sldId id="295" r:id="rId7"/>
    <p:sldId id="296" r:id="rId8"/>
    <p:sldId id="297" r:id="rId9"/>
    <p:sldId id="298" r:id="rId10"/>
    <p:sldId id="29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11/12/2021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3. Kiểm tra phân rã bảo toàn thông tin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  <a:defRPr/>
            </a:pPr>
            <a:r>
              <a:rPr lang="en-US" altLang="en-US" sz="2600" smtClean="0"/>
              <a:t>Ví dụ (tt.).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819" y="1541004"/>
            <a:ext cx="44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Sau khi áp dụng các PTH trong tập F ta được bảng kết quả. Trong bảng có dòng cuối chứa toàn giá trị a, vậy phân rã trên bảo toàn thông tin</a:t>
            </a:r>
            <a:endParaRPr lang="en-US" sz="240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37713"/>
              </p:ext>
            </p:extLst>
          </p:nvPr>
        </p:nvGraphicFramePr>
        <p:xfrm>
          <a:off x="5573389" y="1651196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20345"/>
              </p:ext>
            </p:extLst>
          </p:nvPr>
        </p:nvGraphicFramePr>
        <p:xfrm>
          <a:off x="5582715" y="2103422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49511"/>
              </p:ext>
            </p:extLst>
          </p:nvPr>
        </p:nvGraphicFramePr>
        <p:xfrm>
          <a:off x="5582710" y="2560313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88320"/>
              </p:ext>
            </p:extLst>
          </p:nvPr>
        </p:nvGraphicFramePr>
        <p:xfrm>
          <a:off x="5582725" y="3005541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baseline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4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901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4- Kiểm tra phân rã bảo toàn thông tin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26004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</a:t>
            </a:r>
            <a:r>
              <a:rPr lang="en-US" altLang="en-US" smtClean="0"/>
              <a:t>Phân rã không bảo toàn thông tin</a:t>
            </a:r>
            <a:endParaRPr lang="en-US" altLang="en-US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Phân rã </a:t>
            </a:r>
            <a:r>
              <a:rPr lang="en-US" altLang="en-US" sz="2800" smtClean="0"/>
              <a:t>bảo </a:t>
            </a:r>
            <a:r>
              <a:rPr lang="en-US" altLang="en-US" sz="2800"/>
              <a:t>toàn thông tin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3. Kiểm tra phân rã bảo toàn thông tin</a:t>
            </a: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2657497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/>
              <a:t>Phân rã không bảo toàn thông tin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53854"/>
              </p:ext>
            </p:extLst>
          </p:nvPr>
        </p:nvGraphicFramePr>
        <p:xfrm>
          <a:off x="5316375" y="204821"/>
          <a:ext cx="50126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11">
                  <a:extLst>
                    <a:ext uri="{9D8B030D-6E8A-4147-A177-3AD203B41FA5}">
                      <a16:colId xmlns:a16="http://schemas.microsoft.com/office/drawing/2014/main" val="405453774"/>
                    </a:ext>
                  </a:extLst>
                </a:gridCol>
                <a:gridCol w="982036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  <a:gridCol w="1362827">
                  <a:extLst>
                    <a:ext uri="{9D8B030D-6E8A-4147-A177-3AD203B41FA5}">
                      <a16:colId xmlns:a16="http://schemas.microsoft.com/office/drawing/2014/main" val="881940588"/>
                    </a:ext>
                  </a:extLst>
                </a:gridCol>
                <a:gridCol w="963983">
                  <a:extLst>
                    <a:ext uri="{9D8B030D-6E8A-4147-A177-3AD203B41FA5}">
                      <a16:colId xmlns:a16="http://schemas.microsoft.com/office/drawing/2014/main" val="1980504568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1624423262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MaNV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Hoten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NSinh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Đchỉ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Luong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13-08-1972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VVN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14-01-1080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THĐ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97746"/>
              </p:ext>
            </p:extLst>
          </p:nvPr>
        </p:nvGraphicFramePr>
        <p:xfrm>
          <a:off x="5111119" y="2228424"/>
          <a:ext cx="182154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89">
                  <a:extLst>
                    <a:ext uri="{9D8B030D-6E8A-4147-A177-3AD203B41FA5}">
                      <a16:colId xmlns:a16="http://schemas.microsoft.com/office/drawing/2014/main" val="40545377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MaNV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Hoten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217785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50377"/>
              </p:ext>
            </p:extLst>
          </p:nvPr>
        </p:nvGraphicFramePr>
        <p:xfrm>
          <a:off x="7608094" y="2228424"/>
          <a:ext cx="43014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053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88194058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1980504568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624423262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Hoten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NSinh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Đchỉ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Luong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13-08-1972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VVN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14-01-1080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THĐ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4392"/>
              </p:ext>
            </p:extLst>
          </p:nvPr>
        </p:nvGraphicFramePr>
        <p:xfrm>
          <a:off x="5387619" y="4301063"/>
          <a:ext cx="516190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89">
                  <a:extLst>
                    <a:ext uri="{9D8B030D-6E8A-4147-A177-3AD203B41FA5}">
                      <a16:colId xmlns:a16="http://schemas.microsoft.com/office/drawing/2014/main" val="40545377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88194058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1980504568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624423262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MaNV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Hoten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NSinh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Đchỉ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Luong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13-08-1972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VVN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14-01-1080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THĐ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4893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13-08-1972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VVN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nv112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Nguyen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14-01-1080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111 THĐ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2000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 smtClean="0"/>
                        <a:t>. . 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367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335487" y="1881221"/>
            <a:ext cx="0" cy="3472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</p:cNvCxnSpPr>
          <p:nvPr/>
        </p:nvCxnSpPr>
        <p:spPr>
          <a:xfrm>
            <a:off x="7822681" y="1881221"/>
            <a:ext cx="7778" cy="3472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259491" y="3906979"/>
            <a:ext cx="385957" cy="3940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39115" y="3906979"/>
            <a:ext cx="402262" cy="3940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1467" y="3901006"/>
            <a:ext cx="152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Kết tự nhiên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8756" y="2293738"/>
            <a:ext cx="2089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Ta không thể xây dựng lại bảng NV như ban đầu.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Như vậy là phân rã quan hệ đã không bảo toàn thông tin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1358" y="779838"/>
            <a:ext cx="1912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Quan hệ NV ban đầu</a:t>
            </a: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3147242" y="2553297"/>
            <a:ext cx="160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Phân rã quan hệ NV</a:t>
            </a:r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3147243" y="4684443"/>
            <a:ext cx="1601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Xây dựng lại quan hệ ban đầu bằng phép kết tự nhiên</a:t>
            </a:r>
            <a:endParaRPr lang="en-US" sz="2000"/>
          </a:p>
        </p:txBody>
      </p:sp>
      <p:cxnSp>
        <p:nvCxnSpPr>
          <p:cNvPr id="29" name="Straight Arrow Connector 28"/>
          <p:cNvCxnSpPr>
            <a:endCxn id="2" idx="1"/>
          </p:cNvCxnSpPr>
          <p:nvPr/>
        </p:nvCxnSpPr>
        <p:spPr>
          <a:xfrm>
            <a:off x="4534679" y="1043021"/>
            <a:ext cx="78169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7405" y="2797176"/>
            <a:ext cx="568122" cy="113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 flipV="1">
            <a:off x="4553141" y="5474543"/>
            <a:ext cx="834478" cy="2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51784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2. Phân rã bảo toàn thông tin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  <a:defRPr/>
            </a:pPr>
            <a:r>
              <a:rPr lang="en-US" altLang="en-US" b="1"/>
              <a:t> </a:t>
            </a:r>
            <a:r>
              <a:rPr lang="en-US" altLang="en-US" b="1" smtClean="0"/>
              <a:t>  </a:t>
            </a:r>
            <a:r>
              <a:rPr lang="en-US" altLang="en-US" sz="2600" smtClean="0"/>
              <a:t>Ví dụ: Phân rã Q(A, B, C) thành 2 quan hệ con như sau</a:t>
            </a:r>
          </a:p>
          <a:p>
            <a:pPr marL="0" indent="0" eaLnBrk="1" hangingPunct="1">
              <a:buNone/>
              <a:defRPr/>
            </a:pPr>
            <a:endParaRPr lang="en-US" altLang="en-US" sz="2600"/>
          </a:p>
          <a:p>
            <a:pPr marL="0" indent="0" eaLnBrk="1" hangingPunct="1">
              <a:buNone/>
              <a:defRPr/>
            </a:pPr>
            <a:endParaRPr lang="en-US" altLang="en-US" sz="2600" smtClean="0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403711" y="2772747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1800" baseline="-25000" smtClean="0">
                <a:sym typeface="Symbol" panose="05050102010706020507" pitchFamily="18" charset="2"/>
              </a:rPr>
              <a:t>B,C</a:t>
            </a:r>
            <a:r>
              <a:rPr lang="en-US" altLang="en-US" smtClean="0">
                <a:sym typeface="Symbol" panose="05050102010706020507" pitchFamily="18" charset="2"/>
              </a:rPr>
              <a:t>(Q)</a:t>
            </a:r>
            <a:endParaRPr lang="en-US" altLang="en-US">
              <a:sym typeface="Symbol" panose="05050102010706020507" pitchFamily="18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81461" y="1704395"/>
            <a:ext cx="1200150" cy="1068352"/>
            <a:chOff x="7181461" y="1704395"/>
            <a:chExt cx="1200150" cy="1068352"/>
          </a:xfrm>
        </p:grpSpPr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7181461" y="1704395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7181461" y="2086947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772011" y="1704395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C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7772011" y="2086947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5086" y="1704395"/>
            <a:ext cx="762000" cy="1068352"/>
            <a:chOff x="5705086" y="1704395"/>
            <a:chExt cx="762000" cy="1068352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5705086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</a:t>
              </a: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5705086" y="2086947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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6086086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6086086" y="2086947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1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38461" y="3466326"/>
            <a:ext cx="1219200" cy="997109"/>
            <a:chOff x="6038461" y="3466326"/>
            <a:chExt cx="1219200" cy="997109"/>
          </a:xfrm>
        </p:grpSpPr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6038461" y="3466326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6495661" y="3466326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6038461" y="3839547"/>
              <a:ext cx="4572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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495661" y="3839547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6876661" y="3466326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C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6876661" y="3839547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  <a:endParaRPr lang="en-US" altLang="en-US" sz="18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00061" y="1704395"/>
            <a:ext cx="1143000" cy="1000090"/>
            <a:chOff x="3600061" y="1704395"/>
            <a:chExt cx="1143000" cy="100009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600061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</a:t>
              </a: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3981061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3600061" y="2086947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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</a:t>
              </a:r>
              <a:endParaRPr lang="en-US" altLang="en-US" sz="1800">
                <a:sym typeface="Greek Symbols" pitchFamily="18" charset="2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981061" y="2086947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4362061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C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4362061" y="2086947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  <a:endParaRPr lang="en-US" altLang="en-US" sz="1800"/>
            </a:p>
          </p:txBody>
        </p:sp>
      </p:grp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5473311" y="2782272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1800" baseline="-25000" smtClean="0">
                <a:sym typeface="Symbol" panose="05050102010706020507" pitchFamily="18" charset="2"/>
              </a:rPr>
              <a:t>A,B</a:t>
            </a:r>
            <a:r>
              <a:rPr lang="en-US" altLang="en-US" sz="1800" smtClean="0">
                <a:sym typeface="Symbol" panose="05050102010706020507" pitchFamily="18" charset="2"/>
              </a:rPr>
              <a:t>(Q)</a:t>
            </a:r>
            <a:endParaRPr lang="en-US" altLang="en-US" sz="18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01301" y="3893522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1811" y="2396510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2989270" y="1718682"/>
            <a:ext cx="5548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smtClean="0">
                <a:sym typeface="Symbol" panose="05050102010706020507" pitchFamily="18" charset="2"/>
              </a:rPr>
              <a:t>Q</a:t>
            </a:r>
            <a:endParaRPr lang="en-US" altLang="en-US" sz="1800"/>
          </a:p>
        </p:txBody>
      </p:sp>
      <p:grpSp>
        <p:nvGrpSpPr>
          <p:cNvPr id="9" name="Group 8"/>
          <p:cNvGrpSpPr/>
          <p:nvPr/>
        </p:nvGrpSpPr>
        <p:grpSpPr>
          <a:xfrm>
            <a:off x="3266686" y="3627666"/>
            <a:ext cx="2514600" cy="866775"/>
            <a:chOff x="3485761" y="3627666"/>
            <a:chExt cx="2514600" cy="866775"/>
          </a:xfrm>
        </p:grpSpPr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485761" y="3627666"/>
              <a:ext cx="2514600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08585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42875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177165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2288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6860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1432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6004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None/>
              </a:pPr>
              <a:r>
                <a:rPr kumimoji="1"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</a:t>
              </a:r>
              <a:r>
                <a:rPr kumimoji="1" lang="en-US" altLang="en-US" sz="2000" baseline="-2500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A,B</a:t>
              </a:r>
              <a:r>
                <a:rPr kumimoji="1" lang="en-US" altLang="en-US" sz="200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(Q)     </a:t>
              </a:r>
              <a:r>
                <a:rPr kumimoji="1"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</a:t>
              </a:r>
              <a:r>
                <a:rPr kumimoji="1" lang="en-US" altLang="en-US" sz="2000" baseline="-2500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B,C</a:t>
              </a:r>
              <a:r>
                <a:rPr kumimoji="1" lang="en-US" altLang="en-US" sz="200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(Q)</a:t>
              </a:r>
              <a:endParaRPr kumimoji="1"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502996" y="3813856"/>
              <a:ext cx="142875" cy="142875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2147483646 h 182"/>
                <a:gd name="T4" fmla="*/ 2147483646 w 182"/>
                <a:gd name="T5" fmla="*/ 0 h 182"/>
                <a:gd name="T6" fmla="*/ 2147483646 w 182"/>
                <a:gd name="T7" fmla="*/ 2147483646 h 182"/>
                <a:gd name="T8" fmla="*/ 0 w 182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82">
                  <a:moveTo>
                    <a:pt x="0" y="0"/>
                  </a:moveTo>
                  <a:lnTo>
                    <a:pt x="0" y="182"/>
                  </a:lnTo>
                  <a:lnTo>
                    <a:pt x="182" y="0"/>
                  </a:lnTo>
                  <a:lnTo>
                    <a:pt x="182" y="1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6222" y="2085395"/>
            <a:ext cx="2299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Xây dựng lại được quan hệ Q ban đầu bằng phép kết tự nhiên. Vậy phân rã này là bảo toàn thông tin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8" grpId="0"/>
      <p:bldP spid="61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3. Kiểm tra phân rã bảo toàn thông tin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/>
              <a:t> </a:t>
            </a:r>
            <a:r>
              <a:rPr lang="en-US" altLang="en-US" b="1" smtClean="0"/>
              <a:t>  Cách 1. </a:t>
            </a:r>
            <a:r>
              <a:rPr lang="en-US" altLang="en-US" smtClean="0"/>
              <a:t>Cho </a:t>
            </a:r>
            <a:r>
              <a:rPr lang="en-US" altLang="en-US"/>
              <a:t>Q(R), tập PTH F, {Q</a:t>
            </a:r>
            <a:r>
              <a:rPr lang="en-US" altLang="en-US" baseline="-25000"/>
              <a:t>1</a:t>
            </a:r>
            <a:r>
              <a:rPr lang="en-US" altLang="en-US"/>
              <a:t>(R</a:t>
            </a:r>
            <a:r>
              <a:rPr lang="en-US" altLang="en-US" baseline="-25000"/>
              <a:t>1</a:t>
            </a:r>
            <a:r>
              <a:rPr lang="en-US" altLang="en-US"/>
              <a:t>),Q</a:t>
            </a:r>
            <a:r>
              <a:rPr lang="en-US" altLang="en-US" baseline="-25000"/>
              <a:t>2</a:t>
            </a:r>
            <a:r>
              <a:rPr lang="en-US" altLang="en-US"/>
              <a:t>(R</a:t>
            </a:r>
            <a:r>
              <a:rPr lang="en-US" altLang="en-US" baseline="-25000"/>
              <a:t>2</a:t>
            </a:r>
            <a:r>
              <a:rPr lang="en-US" altLang="en-US"/>
              <a:t>)} là 1 phân rã bảo toàn thông tin của Q(R)  khi và chỉ khi </a:t>
            </a:r>
          </a:p>
          <a:p>
            <a:pPr lvl="1"/>
            <a:r>
              <a:rPr lang="en-US" altLang="en-US" sz="2800"/>
              <a:t>(R</a:t>
            </a:r>
            <a:r>
              <a:rPr lang="en-US" altLang="en-US" sz="2800" baseline="-25000"/>
              <a:t>1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 R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) </a:t>
            </a:r>
            <a:r>
              <a:rPr lang="vi-VN" altLang="en-US" sz="2800">
                <a:sym typeface="Wingdings" panose="05000000000000000000" pitchFamily="2" charset="2"/>
              </a:rPr>
              <a:t></a:t>
            </a:r>
            <a:r>
              <a:rPr lang="pt-BR" altLang="en-US" sz="2800">
                <a:sym typeface="Wingdings" panose="05000000000000000000" pitchFamily="2" charset="2"/>
              </a:rPr>
              <a:t> (R</a:t>
            </a:r>
            <a:r>
              <a:rPr lang="pt-BR" altLang="en-US" sz="2800" baseline="-25000">
                <a:sym typeface="Wingdings" panose="05000000000000000000" pitchFamily="2" charset="2"/>
              </a:rPr>
              <a:t>1</a:t>
            </a:r>
            <a:r>
              <a:rPr lang="pt-BR" altLang="en-US" sz="2800">
                <a:sym typeface="Wingdings" panose="05000000000000000000" pitchFamily="2" charset="2"/>
              </a:rPr>
              <a:t> – R</a:t>
            </a:r>
            <a:r>
              <a:rPr lang="pt-BR" altLang="en-US" sz="2800" baseline="-25000">
                <a:sym typeface="Wingdings" panose="05000000000000000000" pitchFamily="2" charset="2"/>
              </a:rPr>
              <a:t>2</a:t>
            </a:r>
            <a:r>
              <a:rPr lang="pt-BR" altLang="en-US" sz="2800">
                <a:sym typeface="Wingdings" panose="05000000000000000000" pitchFamily="2" charset="2"/>
              </a:rPr>
              <a:t>) hoặc (R</a:t>
            </a:r>
            <a:r>
              <a:rPr lang="pt-BR" altLang="en-US" sz="2800" baseline="-25000">
                <a:sym typeface="Wingdings" panose="05000000000000000000" pitchFamily="2" charset="2"/>
              </a:rPr>
              <a:t>1</a:t>
            </a:r>
            <a:r>
              <a:rPr lang="pt-BR" altLang="en-US" sz="2800">
                <a:sym typeface="Wingdings" panose="05000000000000000000" pitchFamily="2" charset="2"/>
              </a:rPr>
              <a:t> </a:t>
            </a:r>
            <a:r>
              <a:rPr lang="pt-BR" altLang="en-US" sz="2800">
                <a:sym typeface="Symbol" panose="05050102010706020507" pitchFamily="18" charset="2"/>
              </a:rPr>
              <a:t> R</a:t>
            </a:r>
            <a:r>
              <a:rPr lang="pt-BR" altLang="en-US" sz="2800" baseline="-25000">
                <a:sym typeface="Symbol" panose="05050102010706020507" pitchFamily="18" charset="2"/>
              </a:rPr>
              <a:t>2</a:t>
            </a:r>
            <a:r>
              <a:rPr lang="pt-BR" altLang="en-US" sz="2800">
                <a:sym typeface="Symbol" panose="05050102010706020507" pitchFamily="18" charset="2"/>
              </a:rPr>
              <a:t>) </a:t>
            </a:r>
            <a:r>
              <a:rPr lang="vi-VN" altLang="en-US" sz="2800">
                <a:sym typeface="Wingdings" panose="05000000000000000000" pitchFamily="2" charset="2"/>
              </a:rPr>
              <a:t></a:t>
            </a:r>
            <a:r>
              <a:rPr lang="en-US" altLang="en-US" sz="2800">
                <a:sym typeface="Wingdings" panose="05000000000000000000" pitchFamily="2" charset="2"/>
              </a:rPr>
              <a:t> (R</a:t>
            </a:r>
            <a:r>
              <a:rPr lang="en-US" altLang="en-US" sz="2800" baseline="-25000">
                <a:sym typeface="Wingdings" panose="05000000000000000000" pitchFamily="2" charset="2"/>
              </a:rPr>
              <a:t>2 </a:t>
            </a:r>
            <a:r>
              <a:rPr lang="en-US" altLang="en-US" sz="2800">
                <a:sym typeface="Wingdings" panose="05000000000000000000" pitchFamily="2" charset="2"/>
              </a:rPr>
              <a:t>– R</a:t>
            </a:r>
            <a:r>
              <a:rPr lang="en-US" altLang="en-US" sz="2800" baseline="-25000">
                <a:sym typeface="Wingdings" panose="05000000000000000000" pitchFamily="2" charset="2"/>
              </a:rPr>
              <a:t>1</a:t>
            </a:r>
            <a:r>
              <a:rPr lang="en-US" altLang="en-US" sz="2800">
                <a:sym typeface="Wingdings" panose="05000000000000000000" pitchFamily="2" charset="2"/>
              </a:rPr>
              <a:t>)</a:t>
            </a:r>
            <a:r>
              <a:rPr lang="en-US" altLang="en-US" sz="2800" baseline="-25000">
                <a:sym typeface="Wingdings" panose="05000000000000000000" pitchFamily="2" charset="2"/>
              </a:rPr>
              <a:t> </a:t>
            </a:r>
            <a:r>
              <a:rPr lang="en-US" altLang="en-US" sz="280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z="2600" u="sng" smtClean="0"/>
              <a:t>Chú ý</a:t>
            </a:r>
            <a:r>
              <a:rPr lang="en-US" altLang="en-US" sz="2600" smtClean="0"/>
              <a:t>: </a:t>
            </a:r>
            <a:r>
              <a:rPr lang="vi-VN" altLang="en-US"/>
              <a:t>Kết quả trên vẫn đúng nếu các PTH này thuộc tập F</a:t>
            </a:r>
            <a:r>
              <a:rPr lang="vi-VN" altLang="en-US" baseline="30000"/>
              <a:t>+</a:t>
            </a:r>
            <a:endParaRPr lang="vi-VN" altLang="en-US"/>
          </a:p>
          <a:p>
            <a:r>
              <a:rPr lang="en-US" altLang="en-US" sz="2600" smtClean="0"/>
              <a:t>Ví dụ. </a:t>
            </a:r>
            <a:r>
              <a:rPr lang="vi-VN" altLang="en-US" smtClean="0"/>
              <a:t>Cho </a:t>
            </a:r>
            <a:r>
              <a:rPr lang="vi-VN" altLang="en-US"/>
              <a:t>Q(X,Y,Z) và tập PTH F = { X </a:t>
            </a:r>
            <a:r>
              <a:rPr lang="vi-VN" altLang="en-US">
                <a:sym typeface="Wingdings" panose="05000000000000000000" pitchFamily="2" charset="2"/>
              </a:rPr>
              <a:t> Y} định nghĩa trên Q.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mtClean="0"/>
              <a:t>- Phân </a:t>
            </a:r>
            <a:r>
              <a:rPr lang="en-US" altLang="en-US"/>
              <a:t>rã </a:t>
            </a:r>
            <a:r>
              <a:rPr lang="en-US" altLang="en-US">
                <a:solidFill>
                  <a:srgbClr val="FF0000"/>
                </a:solidFill>
              </a:rPr>
              <a:t>Q(X, Y, Z)</a:t>
            </a:r>
            <a:r>
              <a:rPr lang="en-US" altLang="en-US"/>
              <a:t> thành 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(X,Y)</a:t>
            </a:r>
            <a:r>
              <a:rPr lang="en-US" altLang="en-US"/>
              <a:t> và 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(X,Z)</a:t>
            </a:r>
            <a:r>
              <a:rPr lang="en-US" altLang="en-US"/>
              <a:t> sẽ </a:t>
            </a:r>
            <a:r>
              <a:rPr lang="en-US" altLang="en-US">
                <a:solidFill>
                  <a:srgbClr val="FF0000"/>
                </a:solidFill>
              </a:rPr>
              <a:t>bảo toàn thông tin </a:t>
            </a:r>
            <a:r>
              <a:rPr lang="en-US" altLang="en-US"/>
              <a:t>vì 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n-US"/>
              <a:t>       XY </a:t>
            </a:r>
            <a:r>
              <a:rPr lang="es-ES" altLang="en-US">
                <a:sym typeface="Symbol" panose="05050102010706020507" pitchFamily="18" charset="2"/>
              </a:rPr>
              <a:t> XZ = X, XY – XZ = Y và X </a:t>
            </a:r>
            <a:r>
              <a:rPr lang="es-ES" altLang="en-US">
                <a:sym typeface="Wingdings" panose="05000000000000000000" pitchFamily="2" charset="2"/>
              </a:rPr>
              <a:t> Y </a:t>
            </a:r>
            <a:r>
              <a:rPr lang="es-ES" altLang="en-US">
                <a:sym typeface="Symbol" panose="05050102010706020507" pitchFamily="18" charset="2"/>
              </a:rPr>
              <a:t> F.</a:t>
            </a:r>
          </a:p>
          <a:p>
            <a:pPr>
              <a:buFont typeface="Wingdings" panose="05000000000000000000" pitchFamily="2" charset="2"/>
              <a:buNone/>
            </a:pPr>
            <a:r>
              <a:rPr lang="vi-VN" altLang="en-US"/>
              <a:t>	</a:t>
            </a:r>
            <a:r>
              <a:rPr lang="en-US" altLang="en-US" smtClean="0"/>
              <a:t>- P</a:t>
            </a:r>
            <a:r>
              <a:rPr lang="vi-VN" altLang="en-US" smtClean="0"/>
              <a:t>hân </a:t>
            </a:r>
            <a:r>
              <a:rPr lang="vi-VN" altLang="en-US"/>
              <a:t>rã </a:t>
            </a:r>
            <a:r>
              <a:rPr lang="vi-VN" altLang="en-US">
                <a:solidFill>
                  <a:srgbClr val="FF0000"/>
                </a:solidFill>
              </a:rPr>
              <a:t>Q(X,Y,Z)</a:t>
            </a:r>
            <a:r>
              <a:rPr lang="vi-VN" altLang="en-US"/>
              <a:t> thành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vi-VN" altLang="en-US" baseline="-25000">
                <a:solidFill>
                  <a:srgbClr val="FF0000"/>
                </a:solidFill>
              </a:rPr>
              <a:t>1</a:t>
            </a:r>
            <a:r>
              <a:rPr lang="vi-VN" altLang="en-US">
                <a:solidFill>
                  <a:srgbClr val="FF0000"/>
                </a:solidFill>
              </a:rPr>
              <a:t>(X,Y)</a:t>
            </a:r>
            <a:r>
              <a:rPr lang="vi-VN" altLang="en-US"/>
              <a:t> và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vi-VN" altLang="en-US" baseline="-25000">
                <a:solidFill>
                  <a:srgbClr val="FF0000"/>
                </a:solidFill>
              </a:rPr>
              <a:t>2</a:t>
            </a:r>
            <a:r>
              <a:rPr lang="vi-VN" altLang="en-US">
                <a:solidFill>
                  <a:srgbClr val="FF0000"/>
                </a:solidFill>
              </a:rPr>
              <a:t>(Y,Z)</a:t>
            </a:r>
            <a:r>
              <a:rPr lang="vi-VN" altLang="en-US"/>
              <a:t> sẽ </a:t>
            </a:r>
            <a:r>
              <a:rPr lang="vi-VN" altLang="en-US">
                <a:solidFill>
                  <a:srgbClr val="FF0000"/>
                </a:solidFill>
              </a:rPr>
              <a:t>không bảo toàn thông tin</a:t>
            </a:r>
            <a:r>
              <a:rPr lang="vi-VN" altLang="en-US"/>
              <a:t> vì R</a:t>
            </a:r>
            <a:r>
              <a:rPr lang="vi-VN" altLang="en-US" baseline="-25000"/>
              <a:t>1</a:t>
            </a:r>
            <a:r>
              <a:rPr lang="vi-VN" altLang="en-US"/>
              <a:t> </a:t>
            </a:r>
            <a:r>
              <a:rPr lang="vi-VN" altLang="en-US">
                <a:sym typeface="Symbol" panose="05050102010706020507" pitchFamily="18" charset="2"/>
              </a:rPr>
              <a:t> R</a:t>
            </a:r>
            <a:r>
              <a:rPr lang="vi-VN" altLang="en-US" baseline="-25000">
                <a:sym typeface="Symbol" panose="05050102010706020507" pitchFamily="18" charset="2"/>
              </a:rPr>
              <a:t>2</a:t>
            </a:r>
            <a:r>
              <a:rPr lang="vi-VN" altLang="en-US">
                <a:sym typeface="Symbol" panose="05050102010706020507" pitchFamily="18" charset="2"/>
              </a:rPr>
              <a:t> = XY  YZ = </a:t>
            </a:r>
            <a:r>
              <a:rPr lang="vi-VN" altLang="en-US" smtClean="0">
                <a:sym typeface="Symbol" panose="05050102010706020507" pitchFamily="18" charset="2"/>
              </a:rPr>
              <a:t>Y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vi-VN" altLang="en-US" smtClean="0">
                <a:sym typeface="Symbol" panose="05050102010706020507" pitchFamily="18" charset="2"/>
              </a:rPr>
              <a:t> R</a:t>
            </a:r>
            <a:r>
              <a:rPr lang="vi-VN" altLang="en-US" baseline="-25000" smtClean="0">
                <a:sym typeface="Symbol" panose="05050102010706020507" pitchFamily="18" charset="2"/>
              </a:rPr>
              <a:t>1</a:t>
            </a:r>
            <a:r>
              <a:rPr lang="vi-VN" altLang="en-US" smtClean="0">
                <a:sym typeface="Symbol" panose="05050102010706020507" pitchFamily="18" charset="2"/>
              </a:rPr>
              <a:t> </a:t>
            </a:r>
            <a:r>
              <a:rPr lang="vi-VN" altLang="en-US">
                <a:sym typeface="Symbol" panose="05050102010706020507" pitchFamily="18" charset="2"/>
              </a:rPr>
              <a:t>- R</a:t>
            </a:r>
            <a:r>
              <a:rPr lang="vi-VN" altLang="en-US" baseline="-25000">
                <a:sym typeface="Symbol" panose="05050102010706020507" pitchFamily="18" charset="2"/>
              </a:rPr>
              <a:t>2</a:t>
            </a:r>
            <a:r>
              <a:rPr lang="vi-VN" altLang="en-US">
                <a:sym typeface="Symbol" panose="05050102010706020507" pitchFamily="18" charset="2"/>
              </a:rPr>
              <a:t> = X  </a:t>
            </a:r>
            <a:r>
              <a:rPr lang="en-US" altLang="en-US" smtClean="0">
                <a:sym typeface="Symbol" panose="05050102010706020507" pitchFamily="18" charset="2"/>
              </a:rPr>
              <a:t>và </a:t>
            </a:r>
            <a:r>
              <a:rPr lang="vi-VN" altLang="en-US" smtClean="0">
                <a:sym typeface="Symbol" panose="05050102010706020507" pitchFamily="18" charset="2"/>
              </a:rPr>
              <a:t> </a:t>
            </a:r>
            <a:r>
              <a:rPr lang="vi-VN" altLang="en-US">
                <a:sym typeface="Symbol" panose="05050102010706020507" pitchFamily="18" charset="2"/>
              </a:rPr>
              <a:t>R</a:t>
            </a:r>
            <a:r>
              <a:rPr lang="vi-VN" altLang="en-US" baseline="-25000">
                <a:sym typeface="Symbol" panose="05050102010706020507" pitchFamily="18" charset="2"/>
              </a:rPr>
              <a:t>2</a:t>
            </a:r>
            <a:r>
              <a:rPr lang="vi-VN" altLang="en-US">
                <a:sym typeface="Symbol" panose="05050102010706020507" pitchFamily="18" charset="2"/>
              </a:rPr>
              <a:t> – R</a:t>
            </a:r>
            <a:r>
              <a:rPr lang="vi-VN" altLang="en-US" baseline="-25000">
                <a:sym typeface="Symbol" panose="05050102010706020507" pitchFamily="18" charset="2"/>
              </a:rPr>
              <a:t>1</a:t>
            </a:r>
            <a:r>
              <a:rPr lang="vi-VN" altLang="en-US">
                <a:sym typeface="Symbol" panose="05050102010706020507" pitchFamily="18" charset="2"/>
              </a:rPr>
              <a:t> = </a:t>
            </a:r>
            <a:r>
              <a:rPr lang="vi-VN" altLang="en-US" smtClean="0">
                <a:sym typeface="Symbol" panose="05050102010706020507" pitchFamily="18" charset="2"/>
              </a:rPr>
              <a:t>Z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vi-VN" altLang="en-US" smtClean="0">
                <a:sym typeface="Symbol" panose="05050102010706020507" pitchFamily="18" charset="2"/>
              </a:rPr>
              <a:t>nhưng </a:t>
            </a:r>
            <a:r>
              <a:rPr lang="vi-VN" altLang="en-US">
                <a:sym typeface="Symbol" panose="05050102010706020507" pitchFamily="18" charset="2"/>
              </a:rPr>
              <a:t>Y không xác định </a:t>
            </a:r>
            <a:r>
              <a:rPr lang="vi-VN" altLang="en-US" smtClean="0">
                <a:sym typeface="Symbol" panose="05050102010706020507" pitchFamily="18" charset="2"/>
              </a:rPr>
              <a:t>hàm</a:t>
            </a:r>
            <a:r>
              <a:rPr lang="en-US" altLang="en-US" smtClean="0">
                <a:sym typeface="Symbol" panose="05050102010706020507" pitchFamily="18" charset="2"/>
              </a:rPr>
              <a:t> X và </a:t>
            </a:r>
            <a:r>
              <a:rPr lang="vi-VN" altLang="en-US">
                <a:sym typeface="Symbol" panose="05050102010706020507" pitchFamily="18" charset="2"/>
              </a:rPr>
              <a:t>Y không xác định hàm</a:t>
            </a:r>
            <a:r>
              <a:rPr lang="en-US" altLang="en-US">
                <a:sym typeface="Symbol" panose="05050102010706020507" pitchFamily="18" charset="2"/>
              </a:rPr>
              <a:t> Z</a:t>
            </a:r>
            <a:r>
              <a:rPr lang="vi-VN" altLang="en-US" smtClean="0">
                <a:sym typeface="Symbol" panose="05050102010706020507" pitchFamily="18" charset="2"/>
              </a:rPr>
              <a:t>.</a:t>
            </a:r>
            <a:endParaRPr lang="vi-VN" altLang="en-US"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en-US" sz="2600"/>
          </a:p>
          <a:p>
            <a:pPr marL="0" indent="0" eaLnBrk="1" hangingPunct="1">
              <a:buNone/>
              <a:defRPr/>
            </a:pPr>
            <a:endParaRPr lang="en-US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11652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3. Kiểm tra phân rã bảo toàn thông tin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/>
              <a:t> </a:t>
            </a:r>
            <a:r>
              <a:rPr lang="en-US" altLang="en-US" b="1" smtClean="0"/>
              <a:t>  Cách 2. </a:t>
            </a:r>
            <a:r>
              <a:rPr lang="en-US" altLang="en-US" smtClean="0"/>
              <a:t>Cho Q(A,B,C,D), </a:t>
            </a:r>
            <a:r>
              <a:rPr lang="en-US" altLang="en-US"/>
              <a:t>tập PTH </a:t>
            </a:r>
            <a:r>
              <a:rPr lang="en-US" altLang="en-US" smtClean="0"/>
              <a:t>F={A</a:t>
            </a:r>
            <a:r>
              <a:rPr lang="en-US" altLang="en-US" smtClean="0">
                <a:sym typeface="Wingdings" panose="05000000000000000000" pitchFamily="2" charset="2"/>
              </a:rPr>
              <a:t>B</a:t>
            </a:r>
            <a:r>
              <a:rPr lang="en-US" altLang="en-US" smtClean="0"/>
              <a:t>, B</a:t>
            </a:r>
            <a:r>
              <a:rPr lang="en-US" altLang="en-US" smtClean="0">
                <a:sym typeface="Wingdings" panose="05000000000000000000" pitchFamily="2" charset="2"/>
              </a:rPr>
              <a:t>C, CD A}, Q được phân rã thành</a:t>
            </a:r>
            <a:r>
              <a:rPr lang="en-US" altLang="en-US" smtClean="0"/>
              <a:t> </a:t>
            </a:r>
            <a:r>
              <a:rPr lang="en-US" altLang="en-US"/>
              <a:t>{</a:t>
            </a:r>
            <a:r>
              <a:rPr lang="en-US" altLang="en-US" smtClean="0"/>
              <a:t>Q</a:t>
            </a:r>
            <a:r>
              <a:rPr lang="en-US" altLang="en-US" baseline="-25000" smtClean="0"/>
              <a:t>1</a:t>
            </a:r>
            <a:r>
              <a:rPr lang="en-US" altLang="en-US" smtClean="0"/>
              <a:t>(A,D),Q</a:t>
            </a:r>
            <a:r>
              <a:rPr lang="en-US" altLang="en-US" baseline="-25000" smtClean="0"/>
              <a:t>2</a:t>
            </a:r>
            <a:r>
              <a:rPr lang="en-US" altLang="en-US" smtClean="0"/>
              <a:t>(A,C),Q3(B,C,D)}. Kiểm tra </a:t>
            </a:r>
            <a:r>
              <a:rPr lang="en-US" altLang="en-US"/>
              <a:t>phân rã bảo toàn thông </a:t>
            </a:r>
            <a:r>
              <a:rPr lang="en-US" altLang="en-US" smtClean="0"/>
              <a:t>tin.</a:t>
            </a:r>
            <a:endParaRPr lang="en-US" altLang="en-US" sz="2600"/>
          </a:p>
          <a:p>
            <a:pPr marL="0" indent="0" eaLnBrk="1" hangingPunct="1">
              <a:buNone/>
              <a:defRPr/>
            </a:pPr>
            <a:r>
              <a:rPr lang="en-US" altLang="en-US" sz="2600" smtClean="0"/>
              <a:t>- </a:t>
            </a:r>
            <a:r>
              <a:rPr lang="en-US" altLang="en-US" sz="2600" b="1" u="sng" smtClean="0"/>
              <a:t>B1</a:t>
            </a:r>
            <a:r>
              <a:rPr lang="en-US" altLang="en-US" sz="2600" smtClean="0"/>
              <a:t>. Lập bảng có số cột bằng số thuộc tính của Q và số dòng bằng số quan hệ con. Điền giá trị vào các ô (i, j) trong bảng theo nguyên tắc: Nếu thuộc tính tương ứng với cột j có trong quan hệ con tương ứng với dòng i thì điền </a:t>
            </a:r>
            <a:r>
              <a:rPr lang="en-US" altLang="en-US" sz="2600" smtClean="0">
                <a:solidFill>
                  <a:srgbClr val="FF0000"/>
                </a:solidFill>
              </a:rPr>
              <a:t>a</a:t>
            </a:r>
            <a:r>
              <a:rPr lang="en-US" altLang="en-US" sz="2600" smtClean="0"/>
              <a:t> vào ô (i, j). Ngược lại thì điền </a:t>
            </a:r>
            <a:r>
              <a:rPr lang="en-US" altLang="en-US" sz="2600" smtClean="0">
                <a:solidFill>
                  <a:srgbClr val="FF0000"/>
                </a:solidFill>
              </a:rPr>
              <a:t>b</a:t>
            </a:r>
            <a:r>
              <a:rPr lang="en-US" altLang="en-US" sz="2600" baseline="-25000" smtClean="0">
                <a:solidFill>
                  <a:srgbClr val="FF0000"/>
                </a:solidFill>
              </a:rPr>
              <a:t>ij</a:t>
            </a:r>
            <a:r>
              <a:rPr lang="en-US" altLang="en-US" sz="2600" smtClean="0"/>
              <a:t> vào ô (i, j)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94352"/>
              </p:ext>
            </p:extLst>
          </p:nvPr>
        </p:nvGraphicFramePr>
        <p:xfrm>
          <a:off x="3324474" y="3927783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92014"/>
              </p:ext>
            </p:extLst>
          </p:nvPr>
        </p:nvGraphicFramePr>
        <p:xfrm>
          <a:off x="3333800" y="4380009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22485"/>
              </p:ext>
            </p:extLst>
          </p:nvPr>
        </p:nvGraphicFramePr>
        <p:xfrm>
          <a:off x="3333795" y="4836900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6129"/>
              </p:ext>
            </p:extLst>
          </p:nvPr>
        </p:nvGraphicFramePr>
        <p:xfrm>
          <a:off x="3333810" y="5282128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5117" y="4102521"/>
            <a:ext cx="139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Q</a:t>
            </a:r>
            <a:r>
              <a:rPr lang="en-US" altLang="en-US" sz="2400" baseline="-25000"/>
              <a:t>1</a:t>
            </a:r>
            <a:r>
              <a:rPr lang="en-US" altLang="en-US" sz="2400"/>
              <a:t>(A,D)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95116" y="4763479"/>
            <a:ext cx="139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mtClean="0"/>
              <a:t>Q</a:t>
            </a:r>
            <a:r>
              <a:rPr lang="en-US" altLang="en-US" sz="2400" baseline="-25000"/>
              <a:t>2</a:t>
            </a:r>
            <a:r>
              <a:rPr lang="en-US" altLang="en-US" sz="2400" smtClean="0"/>
              <a:t>(A,C)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95116" y="5298269"/>
            <a:ext cx="163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mtClean="0"/>
              <a:t>Q</a:t>
            </a:r>
            <a:r>
              <a:rPr lang="en-US" altLang="en-US" sz="2400" baseline="-25000"/>
              <a:t>3</a:t>
            </a:r>
            <a:r>
              <a:rPr lang="en-US" altLang="en-US" sz="2400" smtClean="0"/>
              <a:t>(B,C,D)</a:t>
            </a:r>
            <a:endParaRPr lang="en-US" sz="2400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>
            <a:off x="1987420" y="4333354"/>
            <a:ext cx="1231641" cy="230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900210" y="5030875"/>
            <a:ext cx="1433585" cy="34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0453" y="5511306"/>
            <a:ext cx="1158608" cy="119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3. Kiểm tra phân rã bảo toàn thông tin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/>
              <a:t> </a:t>
            </a:r>
            <a:r>
              <a:rPr lang="en-US" altLang="en-US" b="1" smtClean="0"/>
              <a:t>  Cách 2. </a:t>
            </a:r>
            <a:r>
              <a:rPr lang="en-US" altLang="en-US" smtClean="0"/>
              <a:t>Cho Q(A,B,C,D), </a:t>
            </a:r>
            <a:r>
              <a:rPr lang="en-US" altLang="en-US"/>
              <a:t>tập PTH </a:t>
            </a:r>
            <a:r>
              <a:rPr lang="en-US" altLang="en-US" smtClean="0"/>
              <a:t>F={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altLang="en-US" smtClean="0"/>
              <a:t>, B</a:t>
            </a:r>
            <a:r>
              <a:rPr lang="en-US" altLang="en-US" smtClean="0">
                <a:sym typeface="Wingdings" panose="05000000000000000000" pitchFamily="2" charset="2"/>
              </a:rPr>
              <a:t>C, CD A}, Q được phân rã thành</a:t>
            </a:r>
            <a:r>
              <a:rPr lang="en-US" altLang="en-US" smtClean="0"/>
              <a:t> </a:t>
            </a:r>
            <a:r>
              <a:rPr lang="en-US" altLang="en-US"/>
              <a:t>{</a:t>
            </a:r>
            <a:r>
              <a:rPr lang="en-US" altLang="en-US" smtClean="0"/>
              <a:t>Q</a:t>
            </a:r>
            <a:r>
              <a:rPr lang="en-US" altLang="en-US" baseline="-25000" smtClean="0"/>
              <a:t>1</a:t>
            </a:r>
            <a:r>
              <a:rPr lang="en-US" altLang="en-US" smtClean="0"/>
              <a:t>(A,D),Q</a:t>
            </a:r>
            <a:r>
              <a:rPr lang="en-US" altLang="en-US" baseline="-25000" smtClean="0"/>
              <a:t>2</a:t>
            </a:r>
            <a:r>
              <a:rPr lang="en-US" altLang="en-US" smtClean="0"/>
              <a:t>(A,C),Q3(B,C,D)}. Kiểm tra </a:t>
            </a:r>
            <a:r>
              <a:rPr lang="en-US" altLang="en-US"/>
              <a:t>phân rã bảo toàn thông </a:t>
            </a:r>
            <a:r>
              <a:rPr lang="en-US" altLang="en-US" smtClean="0"/>
              <a:t>tin.</a:t>
            </a:r>
            <a:endParaRPr lang="en-US" altLang="en-US" sz="2600"/>
          </a:p>
          <a:p>
            <a:pPr eaLnBrk="1" hangingPunct="1">
              <a:buFontTx/>
              <a:buChar char="-"/>
              <a:defRPr/>
            </a:pPr>
            <a:r>
              <a:rPr lang="en-US" altLang="en-US" sz="2600" b="1" u="sng" smtClean="0"/>
              <a:t>B2</a:t>
            </a:r>
            <a:r>
              <a:rPr lang="en-US" altLang="en-US" sz="2600" smtClean="0"/>
              <a:t>. Chọn 1 PTH trong F, nếu có các dòng có giá trị trong ô tương ứng với các thuộc tính ở vế trái của PTH mà bằng nhau thì ta làm bằng các giá trị trong các ô tương ứng với thuộc tính ở vế phải của PTH theo nguyên tắc: nếu 1 giá trị là </a:t>
            </a:r>
            <a:r>
              <a:rPr lang="en-US" alt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smtClean="0"/>
              <a:t> còn giá trị ở dòng còn lại là </a:t>
            </a:r>
            <a:r>
              <a:rPr lang="en-US" altLang="en-US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smtClean="0"/>
              <a:t> thì làm bằng theo giá trị </a:t>
            </a:r>
            <a:r>
              <a:rPr lang="en-US" altLang="en-US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smtClean="0"/>
              <a:t>. Nếu giá trị trong các ô đều là </a:t>
            </a:r>
            <a:r>
              <a:rPr lang="en-US" altLang="en-US" sz="2600" smtClean="0">
                <a:solidFill>
                  <a:srgbClr val="FF0000"/>
                </a:solidFill>
              </a:rPr>
              <a:t>b</a:t>
            </a:r>
            <a:r>
              <a:rPr lang="en-US" altLang="en-US" sz="2600" smtClean="0"/>
              <a:t> (khác nhau về chỉ số) thì làm bằng giá trị </a:t>
            </a:r>
            <a:r>
              <a:rPr lang="en-US" altLang="en-US" sz="2600">
                <a:solidFill>
                  <a:srgbClr val="FF0000"/>
                </a:solidFill>
              </a:rPr>
              <a:t>b</a:t>
            </a:r>
            <a:r>
              <a:rPr lang="en-US" altLang="en-US" sz="2600" smtClean="0"/>
              <a:t> theo chỉ số nào cũng được.</a:t>
            </a:r>
          </a:p>
          <a:p>
            <a:pPr marL="0" indent="0" eaLnBrk="1" hangingPunct="1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Ví dụ (tt.).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57569"/>
              </p:ext>
            </p:extLst>
          </p:nvPr>
        </p:nvGraphicFramePr>
        <p:xfrm>
          <a:off x="5900063" y="4674983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42584"/>
              </p:ext>
            </p:extLst>
          </p:nvPr>
        </p:nvGraphicFramePr>
        <p:xfrm>
          <a:off x="5909389" y="5127209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1231"/>
              </p:ext>
            </p:extLst>
          </p:nvPr>
        </p:nvGraphicFramePr>
        <p:xfrm>
          <a:off x="5909384" y="5584100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15289"/>
              </p:ext>
            </p:extLst>
          </p:nvPr>
        </p:nvGraphicFramePr>
        <p:xfrm>
          <a:off x="5909399" y="6029328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741" y="4790909"/>
            <a:ext cx="46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Áp dụng </a:t>
            </a:r>
            <a:r>
              <a:rPr lang="en-US" sz="2400" smtClean="0">
                <a:solidFill>
                  <a:srgbClr val="FF0000"/>
                </a:solidFill>
              </a:rPr>
              <a:t>A </a:t>
            </a: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 B</a:t>
            </a:r>
            <a:r>
              <a:rPr lang="en-US" sz="2400" smtClean="0">
                <a:sym typeface="Wingdings" panose="05000000000000000000" pitchFamily="2" charset="2"/>
              </a:rPr>
              <a:t>, có 2 dòng đầu trong bảng có giá trị bằng nhau ở A thì ta làm bằng nhau ở B (bằng b</a:t>
            </a:r>
            <a:r>
              <a:rPr lang="en-US" sz="2400" baseline="-25000" smtClean="0">
                <a:sym typeface="Wingdings" panose="05000000000000000000" pitchFamily="2" charset="2"/>
              </a:rPr>
              <a:t>12</a:t>
            </a:r>
            <a:r>
              <a:rPr lang="en-US" sz="2400" smtClean="0">
                <a:sym typeface="Wingdings" panose="05000000000000000000" pitchFamily="2" charset="2"/>
              </a:rPr>
              <a:t> hoặc b</a:t>
            </a:r>
            <a:r>
              <a:rPr lang="en-US" sz="2400" baseline="-25000" smtClean="0">
                <a:sym typeface="Wingdings" panose="05000000000000000000" pitchFamily="2" charset="2"/>
              </a:rPr>
              <a:t>22</a:t>
            </a:r>
            <a:r>
              <a:rPr lang="en-US" sz="2400" smtClean="0">
                <a:sym typeface="Wingdings" panose="05000000000000000000" pitchFamily="2" charset="2"/>
              </a:rPr>
              <a:t>)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7372757" y="5545892"/>
            <a:ext cx="61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mtClean="0"/>
              <a:t>b</a:t>
            </a:r>
            <a:r>
              <a:rPr lang="en-US" altLang="en-US" sz="2400" baseline="-25000" smtClean="0"/>
              <a:t>12</a:t>
            </a:r>
            <a:endParaRPr lang="en-US" sz="2400" baseline="-250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52874" y="5740163"/>
            <a:ext cx="410547" cy="267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909384" y="5138872"/>
            <a:ext cx="500747" cy="86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20439" y="5149411"/>
            <a:ext cx="500747" cy="86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3. Kiểm tra phân rã bảo toàn thông tin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b="1"/>
              <a:t> </a:t>
            </a:r>
            <a:r>
              <a:rPr lang="en-US" altLang="en-US" b="1" smtClean="0"/>
              <a:t>- </a:t>
            </a:r>
            <a:r>
              <a:rPr lang="en-US" altLang="en-US" sz="2600" b="1" u="sng" smtClean="0"/>
              <a:t>B3</a:t>
            </a:r>
            <a:r>
              <a:rPr lang="en-US" altLang="en-US" sz="2600"/>
              <a:t>. Lặp lại bước 2 cho đến khi kết quả trong bảng không còn thay đổi được. Nếu trong bảng có 1 dòng chứa toàn giá trị a thì kết luận phân rã bảo toàn thông tin. Ngược lại, kết luận phân rã không bảo toàn thông tin</a:t>
            </a:r>
            <a:r>
              <a:rPr lang="en-US" altLang="en-US"/>
              <a:t>.</a:t>
            </a:r>
          </a:p>
          <a:p>
            <a:pPr eaLnBrk="1" hangingPunct="1">
              <a:buFontTx/>
              <a:buChar char="-"/>
              <a:defRPr/>
            </a:pPr>
            <a:r>
              <a:rPr lang="en-US" altLang="en-US" sz="2600" smtClean="0"/>
              <a:t>Ví dụ (tt.)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46963"/>
              </p:ext>
            </p:extLst>
          </p:nvPr>
        </p:nvGraphicFramePr>
        <p:xfrm>
          <a:off x="450471" y="2951019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53042"/>
              </p:ext>
            </p:extLst>
          </p:nvPr>
        </p:nvGraphicFramePr>
        <p:xfrm>
          <a:off x="459797" y="3403245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1399"/>
              </p:ext>
            </p:extLst>
          </p:nvPr>
        </p:nvGraphicFramePr>
        <p:xfrm>
          <a:off x="459792" y="3860136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6341"/>
              </p:ext>
            </p:extLst>
          </p:nvPr>
        </p:nvGraphicFramePr>
        <p:xfrm>
          <a:off x="459807" y="4305364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92920" y="2120022"/>
            <a:ext cx="893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Áp dụng </a:t>
            </a:r>
            <a:r>
              <a:rPr lang="en-US" sz="2400" smtClean="0">
                <a:solidFill>
                  <a:schemeClr val="accent3"/>
                </a:solidFill>
              </a:rPr>
              <a:t>B </a:t>
            </a:r>
            <a:r>
              <a:rPr lang="en-US" sz="2400" smtClean="0">
                <a:solidFill>
                  <a:schemeClr val="accent3"/>
                </a:solidFill>
                <a:sym typeface="Wingdings" panose="05000000000000000000" pitchFamily="2" charset="2"/>
              </a:rPr>
              <a:t> C</a:t>
            </a:r>
            <a:r>
              <a:rPr lang="en-US" sz="2400" smtClean="0">
                <a:sym typeface="Wingdings" panose="05000000000000000000" pitchFamily="2" charset="2"/>
              </a:rPr>
              <a:t>, có 2 dòng đầu trong bảng có giá trị bằng nhau ở B (bằng b</a:t>
            </a:r>
            <a:r>
              <a:rPr lang="en-US" sz="2400" baseline="-25000" smtClean="0">
                <a:sym typeface="Wingdings" panose="05000000000000000000" pitchFamily="2" charset="2"/>
              </a:rPr>
              <a:t>12</a:t>
            </a:r>
            <a:r>
              <a:rPr lang="en-US" sz="2400" smtClean="0">
                <a:sym typeface="Wingdings" panose="05000000000000000000" pitchFamily="2" charset="2"/>
              </a:rPr>
              <a:t>) thì ta làm bằng nhau ở C (bằng a)</a:t>
            </a:r>
            <a:endParaRPr lang="en-US" sz="24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70704"/>
              </p:ext>
            </p:extLst>
          </p:nvPr>
        </p:nvGraphicFramePr>
        <p:xfrm>
          <a:off x="5610718" y="2951019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858"/>
              </p:ext>
            </p:extLst>
          </p:nvPr>
        </p:nvGraphicFramePr>
        <p:xfrm>
          <a:off x="5620044" y="3403245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46481"/>
              </p:ext>
            </p:extLst>
          </p:nvPr>
        </p:nvGraphicFramePr>
        <p:xfrm>
          <a:off x="5620039" y="3860136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6545"/>
              </p:ext>
            </p:extLst>
          </p:nvPr>
        </p:nvGraphicFramePr>
        <p:xfrm>
          <a:off x="5620054" y="4305364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3860" y="5187959"/>
            <a:ext cx="347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Tương tự áp dụng </a:t>
            </a:r>
            <a:br>
              <a:rPr lang="en-US" sz="2400" smtClean="0"/>
            </a:br>
            <a:r>
              <a:rPr lang="en-US" sz="2400" smtClean="0">
                <a:solidFill>
                  <a:srgbClr val="00B0F0"/>
                </a:solidFill>
              </a:rPr>
              <a:t>CD </a:t>
            </a:r>
            <a:r>
              <a:rPr lang="en-US" sz="2400" smtClean="0">
                <a:solidFill>
                  <a:srgbClr val="00B0F0"/>
                </a:solidFill>
                <a:sym typeface="Wingdings" panose="05000000000000000000" pitchFamily="2" charset="2"/>
              </a:rPr>
              <a:t> A</a:t>
            </a:r>
            <a:r>
              <a:rPr lang="en-US" sz="2400" smtClean="0">
                <a:sym typeface="Wingdings" panose="05000000000000000000" pitchFamily="2" charset="2"/>
              </a:rPr>
              <a:t>, cho dòng 1 và 3 ta được</a:t>
            </a:r>
            <a:endParaRPr lang="en-US" sz="240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33143"/>
              </p:ext>
            </p:extLst>
          </p:nvPr>
        </p:nvGraphicFramePr>
        <p:xfrm>
          <a:off x="4781960" y="4905879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90615"/>
              </p:ext>
            </p:extLst>
          </p:nvPr>
        </p:nvGraphicFramePr>
        <p:xfrm>
          <a:off x="4791286" y="5358105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07583"/>
              </p:ext>
            </p:extLst>
          </p:nvPr>
        </p:nvGraphicFramePr>
        <p:xfrm>
          <a:off x="4791281" y="5814996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93897"/>
              </p:ext>
            </p:extLst>
          </p:nvPr>
        </p:nvGraphicFramePr>
        <p:xfrm>
          <a:off x="4791296" y="6260224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65977" y="3342706"/>
            <a:ext cx="61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mtClean="0"/>
              <a:t>a</a:t>
            </a:r>
            <a:endParaRPr lang="en-US" sz="2400" baseline="-250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15675" y="6414594"/>
            <a:ext cx="410547" cy="267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0601" y="6215061"/>
            <a:ext cx="61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mtClean="0"/>
              <a:t>a</a:t>
            </a:r>
            <a:endParaRPr lang="en-US" sz="2400" baseline="-250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55430" y="3530553"/>
            <a:ext cx="410547" cy="267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37314" y="3797947"/>
            <a:ext cx="821094" cy="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16220" y="5834045"/>
            <a:ext cx="821094" cy="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27584" y="3403245"/>
            <a:ext cx="662473" cy="902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75912" y="3395938"/>
            <a:ext cx="662473" cy="902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5322" y="5358106"/>
            <a:ext cx="1579587" cy="40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322" y="6272422"/>
            <a:ext cx="1579587" cy="40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5675" y="5358105"/>
            <a:ext cx="325492" cy="401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58194" y="6275599"/>
            <a:ext cx="392392" cy="401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19" grpId="0"/>
      <p:bldP spid="26" grpId="0"/>
      <p:bldP spid="4" grpId="0" animBg="1"/>
      <p:bldP spid="30" grpId="0" animBg="1"/>
      <p:bldP spid="10" grpId="0" animBg="1"/>
      <p:bldP spid="31" grpId="0" animBg="1"/>
      <p:bldP spid="14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1027</Words>
  <Application>Microsoft Office PowerPoint</Application>
  <PresentationFormat>Widescreen</PresentationFormat>
  <Paragraphs>260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Greek Symbols</vt:lpstr>
      <vt:lpstr>Helvetica</vt:lpstr>
      <vt:lpstr>Monotype Sorts</vt:lpstr>
      <vt:lpstr>Open Sans</vt:lpstr>
      <vt:lpstr>Roboto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305</cp:revision>
  <dcterms:created xsi:type="dcterms:W3CDTF">2017-01-10T11:09:36Z</dcterms:created>
  <dcterms:modified xsi:type="dcterms:W3CDTF">2021-12-11T07:11:57Z</dcterms:modified>
</cp:coreProperties>
</file>