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0" r:id="rId4"/>
    <p:sldId id="30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2" r:id="rId15"/>
    <p:sldId id="323" r:id="rId16"/>
    <p:sldId id="324" r:id="rId17"/>
    <p:sldId id="287" r:id="rId18"/>
    <p:sldId id="32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7" autoAdjust="0"/>
    <p:restoredTop sz="93956" autoAdjust="0"/>
  </p:normalViewPr>
  <p:slideViewPr>
    <p:cSldViewPr snapToGrid="0" showGuides="1">
      <p:cViewPr varScale="1">
        <p:scale>
          <a:sx n="80" d="100"/>
          <a:sy n="80" d="100"/>
        </p:scale>
        <p:origin x="883" y="67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0E8DD-A0C7-419E-AC85-726EB37FF7FF}" type="datetimeFigureOut">
              <a:rPr lang="en-ID" smtClean="0"/>
              <a:t>02/02/2024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A71B4-60CD-4D49-B779-926567448A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873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01837"/>
            <a:ext cx="9144000" cy="1508125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16313"/>
            <a:ext cx="9144000" cy="5603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C544-4C5B-40F5-B6BC-7078F14102FE}" type="datetime1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3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50878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34455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4882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0405" y="1658938"/>
            <a:ext cx="10791190" cy="2455862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5F51C49-0036-4204-9B57-95AAC2F1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1A47D85-81C8-43FF-9C42-3F48D6FDA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F2F2BB-1219-E64A-8D58-AF2C8A6ADC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6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8194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35">
            <a:extLst>
              <a:ext uri="{FF2B5EF4-FFF2-40B4-BE49-F238E27FC236}">
                <a16:creationId xmlns:a16="http://schemas.microsoft.com/office/drawing/2014/main" id="{C31BD89A-8F52-4756-B027-614D46D10F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082800"/>
            <a:ext cx="7150100" cy="3525519"/>
          </a:xfrm>
        </p:spPr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2D7031D-1453-4A60-AEE6-26465607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6E80B69-A5C3-4D3B-8165-F7E3BB40FD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E8B86D-E59D-F044-9C6A-CE55AC3877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0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53829"/>
            <a:ext cx="11902440" cy="4776312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FC7C2A-F4D5-4A2F-93B1-9C764A4E9794}"/>
              </a:ext>
            </a:extLst>
          </p:cNvPr>
          <p:cNvSpPr/>
          <p:nvPr userDrawn="1"/>
        </p:nvSpPr>
        <p:spPr>
          <a:xfrm>
            <a:off x="11320940" y="6466919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91A05DB3-42C8-46AC-A554-0663D9B52EF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29929" y="6460887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57F1C2-3136-4035-B358-1AA921A2894A}"/>
              </a:ext>
            </a:extLst>
          </p:cNvPr>
          <p:cNvSpPr txBox="1"/>
          <p:nvPr userDrawn="1"/>
        </p:nvSpPr>
        <p:spPr>
          <a:xfrm>
            <a:off x="11353800" y="647525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2FC83-02D9-0044-8504-A38A8B9111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47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50878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34455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4882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667000"/>
            <a:ext cx="11902440" cy="225044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2324406-7016-4738-B8E3-058CADCD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F5D83137-F185-44B2-96D7-C40DC8EE3A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FF52D1-EFC6-C44A-B994-D42346839B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ddl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48589"/>
            <a:ext cx="11902440" cy="6559907"/>
          </a:xfrm>
        </p:spPr>
        <p:txBody>
          <a:bodyPr/>
          <a:lstStyle/>
          <a:p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83F84-8924-44E5-846B-EDD367C8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267AD1-B73F-4851-B3AF-211B535170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A3DAFE-860B-6F45-8784-31E154F972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8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66919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60887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7525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849120"/>
            <a:ext cx="11902440" cy="411480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2236BFD-99FD-4F1C-80FD-F953B1E3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C7F29D1-4A66-4CBA-A9A1-D069F0F0D6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22EEAB-C4D0-4040-B9CF-5EFAE08F06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5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255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652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088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326" y="1658938"/>
            <a:ext cx="5400674" cy="448147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B8159B0-B246-4992-B682-E76BEB9A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6507238-16C6-423B-A2C2-7A1ECA40C1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9D4C4F-1CDC-FE40-AB90-9027A80017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4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rait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255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652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088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35136"/>
            <a:ext cx="5400674" cy="6560820"/>
          </a:xfrm>
        </p:spPr>
        <p:txBody>
          <a:bodyPr/>
          <a:lstStyle/>
          <a:p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71F0DE-8E43-3F44-A379-F7763A3AE5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44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21973" y="1628894"/>
            <a:ext cx="5161914" cy="452477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6E58B73-29F9-4789-BF35-AB4858954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446D5EA9-AAF6-4488-B583-7DA55424AD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D8DFB7-D816-3949-AE6B-76FB988F86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5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149D4E7D-F51D-4CEF-AC74-A691AA6AE2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" y="1801184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1424BD47-36D8-4D1A-BE14-9782F1FD74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5960" y="4214819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7D7A4D8-88B4-4DB1-99A7-519C7BE9418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82360" y="1801184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5D95C81D-9B10-4FF8-8C90-E648F3A1965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82360" y="4214819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D4080F6-33B2-488F-B0BB-E156334FE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16E3F69-D1AB-4A8A-BCE1-81157536CE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61D4CD7-697F-6D43-A07E-57DD939B72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0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0070C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83F84-8924-44E5-846B-EDD367C8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267AD1-B73F-4851-B3AF-211B535170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01FEEF-8C03-3540-9178-3FBE72EAAF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9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1424BD47-36D8-4D1A-BE14-9782F1FD74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5960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91D35E9C-5092-45CB-A44E-ECEC5C354E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82135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9AE37AB8-671B-4D62-B300-4E818F9AAF8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74342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3235931-13F3-445C-A864-257369C4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540FCDF2-BE5D-4439-B3DA-53B1E34F0C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77FE6C-918F-DD4F-877B-B804CF2C9B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8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38A09F8-496A-4644-B820-D6251E2963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463" y="3428722"/>
            <a:ext cx="11902440" cy="327977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F18353-28B7-4477-95E9-3562CE24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3B43E75-A765-4118-A3B7-CF2952D7F8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973BB8-D672-9349-A510-597412AF8D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7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FF7217-FCD0-4A8A-B377-29B7E8F398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44463" y="149225"/>
            <a:ext cx="11903075" cy="327977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B278207-40F1-4CC1-B990-0006B8D4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724"/>
            <a:ext cx="9912009" cy="9860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6E72771F-C44F-4A27-AB45-B4A1254562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158875"/>
            <a:ext cx="9912327" cy="365125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9185968-EB6A-4B69-8C1D-3E33CEC7D1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93494" y="2061687"/>
            <a:ext cx="2005012" cy="2005012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6633F8-1B31-49A7-BF63-C9B0313AA221}"/>
              </a:ext>
            </a:extLst>
          </p:cNvPr>
          <p:cNvSpPr/>
          <p:nvPr userDrawn="1"/>
        </p:nvSpPr>
        <p:spPr>
          <a:xfrm>
            <a:off x="11318471" y="64518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31946B16-90EF-47BB-A0D1-2DC28366250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06678" y="6456244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DD8459-35C2-44CC-B56E-55CEFA2AECF1}"/>
              </a:ext>
            </a:extLst>
          </p:cNvPr>
          <p:cNvSpPr txBox="1"/>
          <p:nvPr userDrawn="1"/>
        </p:nvSpPr>
        <p:spPr>
          <a:xfrm>
            <a:off x="11308514" y="6469221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BCE90E-A60C-7949-8B71-68AE28547B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9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7264113-4187-4EBB-AD66-68EAE65599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463" y="5328563"/>
            <a:ext cx="11903075" cy="1380212"/>
          </a:xfrm>
        </p:spPr>
        <p:txBody>
          <a:bodyPr/>
          <a:lstStyle/>
          <a:p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43409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94CFBD0-B126-4756-BAE9-DFE94586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2798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F8443F7-284F-443E-9B77-C5CA54ED4F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2798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B622DE-BF82-E549-9051-132805BD38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5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3957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3354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4790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D19C3E4-9A91-4A56-B588-962A44C1A52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641599"/>
            <a:ext cx="4681220" cy="4066897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67A9ADB-1E48-4CA0-9DC1-FFB2810A2E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9820" y="2641599"/>
            <a:ext cx="4305300" cy="2082802"/>
          </a:xfrm>
        </p:spPr>
        <p:txBody>
          <a:bodyPr/>
          <a:lstStyle/>
          <a:p>
            <a:endParaRPr lang="en-ID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502B214-2686-4349-AEC1-6742DB3773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09820" y="4800599"/>
            <a:ext cx="2110740" cy="1907897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C3FAE7E5-3173-43D5-BA67-5E8C52D68C4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04380" y="4800599"/>
            <a:ext cx="2110740" cy="1907897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A2C4D62D-125F-4BA1-BA36-28807380D45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298940" y="2641598"/>
            <a:ext cx="2748280" cy="405253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C5B2C26-C857-4DD8-8F19-B2E3979C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702D8E62-69AA-4148-9680-07DBAAA296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571A709-F799-6540-AB36-D103691AF3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8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0899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6ADC654-223A-4D00-BE02-70EA40CA51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98313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B95F7005-6F08-46B7-BFA6-60D84DAD99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727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4D823C65-70E5-4B30-81AB-42F2E48BAD4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93159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01584CA-9F9A-415F-9A69-45BC12F1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AE9D6D3-08AE-4BDE-BCC2-7F7A06524A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A346352-EC24-634E-A07B-8678EFB27C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8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410" y="1992301"/>
            <a:ext cx="4547370" cy="273017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DF049B6-04C3-4385-97E7-0C9490C2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E44C51A-9A91-41EE-9C68-F5035AB14A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06E97E-4841-244B-8C0F-AC84D5BB80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0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8194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26549" y="1629886"/>
            <a:ext cx="3168000" cy="424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30088-3DCC-4EB2-AFF1-DA21BF1D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F748112-F6C0-47FB-B576-1C132DE4BC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A36BCC-1883-674C-BBD1-FF3C56ED86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9E94143-FE7E-4405-B3B0-6F6A3B33E6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F39CC5B-CD77-41B3-A9F8-0BC5279C8B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0232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A9DC35DC-2D52-4786-87F7-0622512D0AC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4914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9524047-19EA-426B-9978-B7002DC7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4356494-8784-4D7C-802E-FC8E96D4E2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60EC3C3-3F8A-5044-9BBC-3DACD06B99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187870D-C780-4128-ABA3-7BF0D5FF93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4463" y="149225"/>
            <a:ext cx="11903075" cy="6559550"/>
          </a:xfrm>
        </p:spPr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363C9-4316-3940-AD93-83F81B9AE7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22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E05A6-6893-4CAA-8D5F-2957D0B1D971}" type="datetime1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A3BEB-79BF-654F-8A73-71411B77825B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1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64" r:id="rId4"/>
    <p:sldLayoutId id="2147483663" r:id="rId5"/>
    <p:sldLayoutId id="2147483665" r:id="rId6"/>
    <p:sldLayoutId id="2147483666" r:id="rId7"/>
    <p:sldLayoutId id="2147483668" r:id="rId8"/>
    <p:sldLayoutId id="2147483661" r:id="rId9"/>
    <p:sldLayoutId id="2147483653" r:id="rId10"/>
    <p:sldLayoutId id="2147483669" r:id="rId11"/>
    <p:sldLayoutId id="2147483662" r:id="rId12"/>
    <p:sldLayoutId id="2147483655" r:id="rId13"/>
    <p:sldLayoutId id="2147483667" r:id="rId14"/>
    <p:sldLayoutId id="2147483656" r:id="rId15"/>
    <p:sldLayoutId id="2147483652" r:id="rId16"/>
    <p:sldLayoutId id="2147483657" r:id="rId17"/>
    <p:sldLayoutId id="2147483658" r:id="rId18"/>
    <p:sldLayoutId id="2147483659" r:id="rId19"/>
    <p:sldLayoutId id="2147483660" r:id="rId20"/>
    <p:sldLayoutId id="2147483654" r:id="rId21"/>
    <p:sldLayoutId id="2147483651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9E74059-9CB0-4FC5-A877-21160B4A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1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8D8D56-9593-2647-8786-62A1E697095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324" y="2127141"/>
            <a:ext cx="4517351" cy="223595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12D5E5-5D16-8B42-B5E3-B478B482F1E0}"/>
              </a:ext>
            </a:extLst>
          </p:cNvPr>
          <p:cNvSpPr/>
          <p:nvPr/>
        </p:nvSpPr>
        <p:spPr>
          <a:xfrm>
            <a:off x="10649415" y="133815"/>
            <a:ext cx="1360448" cy="791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70588" y="681135"/>
            <a:ext cx="11635273" cy="58876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sz="3200" b="1"/>
              <a:t>2. Câu truy vấn con (tt.): </a:t>
            </a:r>
          </a:p>
          <a:p>
            <a:r>
              <a:rPr lang="en-US" altLang="en-US" sz="3200"/>
              <a:t>Truy vấn con trong mệnh đề From</a:t>
            </a:r>
          </a:p>
          <a:p>
            <a:pPr marL="0" indent="0">
              <a:buNone/>
            </a:pPr>
            <a:r>
              <a:rPr lang="en-US" altLang="en-US">
                <a:sym typeface="Symbol" panose="05050102010706020507" pitchFamily="18" charset="2"/>
              </a:rPr>
              <a:t>Vd.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NHANVIEN(</a:t>
            </a:r>
            <a:r>
              <a:rPr lang="en-US" altLang="en-US" u="sng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MaNV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Hoten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(20)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en-US" u="dbl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MaPB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Luong 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real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PHONGBAN(</a:t>
            </a:r>
            <a:r>
              <a:rPr kumimoji="1" lang="en-US" alt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MaPB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TenPB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(20), </a:t>
            </a:r>
            <a:r>
              <a:rPr kumimoji="1" lang="en-US" altLang="en-US" u="dbl">
                <a:latin typeface="Times New Roman" panose="02020603050405020304" pitchFamily="18" charset="0"/>
                <a:cs typeface="Times New Roman" panose="02020603050405020304" pitchFamily="18" charset="0"/>
              </a:rPr>
              <a:t>MaTrphg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(5))</a:t>
            </a:r>
          </a:p>
          <a:p>
            <a:pPr marL="0" indent="0">
              <a:buNone/>
            </a:pPr>
            <a:r>
              <a:rPr lang="en-US" altLang="en-US"/>
              <a:t>    Liệt kê Họ tên và lương của những người là Trưởng phòng</a:t>
            </a:r>
          </a:p>
          <a:p>
            <a:pPr marL="0" indent="0">
              <a:buNone/>
            </a:pPr>
            <a:endParaRPr lang="en-US" altLang="en-US" sz="30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 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</a:t>
            </a: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17736" y="3577318"/>
            <a:ext cx="77164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SELECT MaNV, Hoten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FROM NHANVIEN nv, </a:t>
            </a:r>
            <a:r>
              <a:rPr lang="en-US" altLang="en-US" sz="2800">
                <a:solidFill>
                  <a:srgbClr val="FF0000"/>
                </a:solidFill>
              </a:rPr>
              <a:t>(SELECT MaTrphg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FF0000"/>
                </a:solidFill>
              </a:rPr>
              <a:t>  			          FROM PHONGBAN) Q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WHERE nv.MaNV = Q.MaTrphg;</a:t>
            </a:r>
          </a:p>
          <a:p>
            <a:endParaRPr lang="en-US" sz="2800"/>
          </a:p>
        </p:txBody>
      </p:sp>
      <p:sp>
        <p:nvSpPr>
          <p:cNvPr id="5" name="TextBox 4"/>
          <p:cNvSpPr txBox="1"/>
          <p:nvPr/>
        </p:nvSpPr>
        <p:spPr>
          <a:xfrm>
            <a:off x="5472331" y="3991113"/>
            <a:ext cx="37992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FF0000"/>
                </a:solidFill>
              </a:rPr>
              <a:t>SELECT MaTrphg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FF0000"/>
                </a:solidFill>
              </a:rPr>
              <a:t>FROM PHONGBAN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98119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70588" y="546839"/>
            <a:ext cx="11635273" cy="58876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sz="3200" b="1"/>
              <a:t>2. Câu truy vấn con (tt.): </a:t>
            </a:r>
          </a:p>
          <a:p>
            <a:r>
              <a:rPr lang="en-US" altLang="en-US" sz="3200"/>
              <a:t>Truy vấn con trong mệnh đề having</a:t>
            </a:r>
          </a:p>
          <a:p>
            <a:pPr marL="0" indent="0">
              <a:buNone/>
            </a:pPr>
            <a:r>
              <a:rPr lang="en-US" altLang="en-US">
                <a:sym typeface="Symbol" panose="05050102010706020507" pitchFamily="18" charset="2"/>
              </a:rPr>
              <a:t>Vd.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NHANVIEN(</a:t>
            </a:r>
            <a:r>
              <a:rPr lang="en-US" altLang="en-US" u="sng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MaNV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Hoten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(20)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en-US" u="dbl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MaPB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Luong 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real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PHONGBAN(</a:t>
            </a:r>
            <a:r>
              <a:rPr kumimoji="1" lang="en-US" alt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MaPB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TenPB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(20), </a:t>
            </a:r>
            <a:r>
              <a:rPr kumimoji="1" lang="en-US" altLang="en-US" u="dbl">
                <a:latin typeface="Times New Roman" panose="02020603050405020304" pitchFamily="18" charset="0"/>
                <a:cs typeface="Times New Roman" panose="02020603050405020304" pitchFamily="18" charset="0"/>
              </a:rPr>
              <a:t>MaTrphg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(5))</a:t>
            </a:r>
          </a:p>
          <a:p>
            <a:pPr marL="0" indent="0">
              <a:buNone/>
            </a:pPr>
            <a:r>
              <a:rPr lang="en-US" altLang="en-US"/>
              <a:t>    Liệt kê các mã phòng ban có lương trung bình của nhân viên cao hơn lương của tất cả nhân viên phòng có mã là 5.</a:t>
            </a:r>
          </a:p>
          <a:p>
            <a:pPr marL="0" indent="0">
              <a:buNone/>
            </a:pPr>
            <a:endParaRPr lang="en-US" altLang="en-US" sz="30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 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</a:t>
            </a: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92897" y="3674292"/>
            <a:ext cx="77164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SELECT MaPB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FROM NHANVIEN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Group by MaPB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Having </a:t>
            </a:r>
            <a:r>
              <a:rPr lang="en-US" altLang="en-US" sz="2800">
                <a:solidFill>
                  <a:srgbClr val="FF0000"/>
                </a:solidFill>
              </a:rPr>
              <a:t>Avg(luong)</a:t>
            </a:r>
            <a:r>
              <a:rPr lang="en-US" altLang="en-US" sz="2800"/>
              <a:t> &gt; ALL (</a:t>
            </a:r>
            <a:r>
              <a:rPr lang="en-US" altLang="en-US" sz="2800">
                <a:solidFill>
                  <a:srgbClr val="FF0000"/>
                </a:solidFill>
              </a:rPr>
              <a:t>SELECT Luong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FF0000"/>
                </a:solidFill>
              </a:rPr>
              <a:t>				     FROM NHANVIEN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FF0000"/>
                </a:solidFill>
              </a:rPr>
              <a:t>				     WHERE MaPB = 5</a:t>
            </a:r>
            <a:r>
              <a:rPr lang="en-US" altLang="en-US" sz="280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40353" y="4966953"/>
            <a:ext cx="34290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FF0000"/>
                </a:solidFill>
              </a:rPr>
              <a:t>SELECT Luong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FF0000"/>
                </a:solidFill>
              </a:rPr>
              <a:t>FROM NHANVIEN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800">
                <a:solidFill>
                  <a:srgbClr val="FF0000"/>
                </a:solidFill>
              </a:rPr>
              <a:t>WHERE MaPB = 5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4503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70588" y="546839"/>
            <a:ext cx="11635273" cy="58876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sz="3200" b="1"/>
              <a:t>2. Câu truy vấn con (tt.): </a:t>
            </a:r>
          </a:p>
          <a:p>
            <a:r>
              <a:rPr lang="en-US" altLang="en-US" sz="3200"/>
              <a:t>Thứ tự thực hiện truy vấn lồng nhau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 </a:t>
            </a:r>
          </a:p>
          <a:p>
            <a:pPr marL="0" indent="0">
              <a:buNone/>
            </a:pPr>
            <a:r>
              <a:rPr lang="en-US" altLang="en-US" sz="3200"/>
              <a:t>     - Thực hiện truy vấn con (trả về một giá trị hoặc một tập giá</a:t>
            </a:r>
            <a:br>
              <a:rPr lang="en-US" altLang="en-US" sz="3200"/>
            </a:br>
            <a:r>
              <a:rPr lang="en-US" altLang="en-US" sz="3200"/>
              <a:t>        trị)</a:t>
            </a:r>
          </a:p>
          <a:p>
            <a:pPr marL="0" indent="0">
              <a:buNone/>
            </a:pPr>
            <a:r>
              <a:rPr lang="en-US" altLang="en-US" sz="3200"/>
              <a:t>     - Thực hiện truy vấn ngoài dựa vào kết quả trả về của truy</a:t>
            </a:r>
            <a:br>
              <a:rPr lang="en-US" altLang="en-US" sz="3200"/>
            </a:br>
            <a:r>
              <a:rPr lang="en-US" altLang="en-US" sz="3200"/>
              <a:t>        vấn con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32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</a:t>
            </a: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84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86612" y="153955"/>
            <a:ext cx="11635273" cy="58876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b="1"/>
              <a:t>3. Truy vấn con tương quan: </a:t>
            </a:r>
          </a:p>
          <a:p>
            <a:r>
              <a:rPr lang="en-US" altLang="en-US"/>
              <a:t>Cho phép so sánh giữa thuộc tính của quan hệ bên trong truy vấn con với thuộc tính của quan hệ trong truy vấn bao bên ngoài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>
                <a:sym typeface="Symbol" panose="05050102010706020507" pitchFamily="18" charset="2"/>
              </a:rPr>
              <a:t>Vd. </a:t>
            </a:r>
            <a:r>
              <a:rPr lang="en-US" altLang="en-US"/>
              <a:t>Tìm MaNV, Họ tên của người có lương cao nhất của mỗi phòng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 </a:t>
            </a:r>
          </a:p>
          <a:p>
            <a:pPr marL="0" indent="0">
              <a:buNone/>
            </a:pPr>
            <a:r>
              <a:rPr lang="en-US" altLang="en-US" sz="3200"/>
              <a:t>     </a:t>
            </a:r>
            <a:endParaRPr lang="en-US" altLang="en-US" sz="32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</a:t>
            </a: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9248" y="2015412"/>
            <a:ext cx="898538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SELECT MaNV, HoTen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FROM NHANVIEN AS </a:t>
            </a:r>
            <a:r>
              <a:rPr lang="en-US" altLang="en-US" sz="2800">
                <a:solidFill>
                  <a:srgbClr val="FF0000"/>
                </a:solidFill>
              </a:rPr>
              <a:t>NV1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WHERE Luong = (SELECT MAX(Luong)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			  FROM NHANVIEN AS NV2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			  WHERE NV2.MaPB =</a:t>
            </a:r>
            <a:r>
              <a:rPr lang="en-US" altLang="en-US" sz="2800">
                <a:solidFill>
                  <a:srgbClr val="FF0000"/>
                </a:solidFill>
              </a:rPr>
              <a:t> NV1.MaPB</a:t>
            </a:r>
            <a:r>
              <a:rPr lang="en-US" altLang="en-US" sz="2800"/>
              <a:t>);</a:t>
            </a:r>
          </a:p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362587"/>
              </p:ext>
            </p:extLst>
          </p:nvPr>
        </p:nvGraphicFramePr>
        <p:xfrm>
          <a:off x="671803" y="4568780"/>
          <a:ext cx="3601618" cy="220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760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924146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  <a:gridCol w="933773">
                  <a:extLst>
                    <a:ext uri="{9D8B030D-6E8A-4147-A177-3AD203B41FA5}">
                      <a16:colId xmlns:a16="http://schemas.microsoft.com/office/drawing/2014/main" val="3051557007"/>
                    </a:ext>
                  </a:extLst>
                </a:gridCol>
                <a:gridCol w="886939">
                  <a:extLst>
                    <a:ext uri="{9D8B030D-6E8A-4147-A177-3AD203B41FA5}">
                      <a16:colId xmlns:a16="http://schemas.microsoft.com/office/drawing/2014/main" val="3460550727"/>
                    </a:ext>
                  </a:extLst>
                </a:gridCol>
              </a:tblGrid>
              <a:tr h="328135">
                <a:tc>
                  <a:txBody>
                    <a:bodyPr/>
                    <a:lstStyle/>
                    <a:p>
                      <a:r>
                        <a:rPr lang="en-US" u="none"/>
                        <a:t>MaNV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Luong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28135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b="0">
                          <a:solidFill>
                            <a:schemeClr val="tx1"/>
                          </a:solidFill>
                        </a:rPr>
                        <a:t>Trọng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28135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Duy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41635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11112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>
                          <a:solidFill>
                            <a:schemeClr val="tx1"/>
                          </a:solidFill>
                        </a:rPr>
                        <a:t>Khang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9000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3707"/>
                  </a:ext>
                </a:extLst>
              </a:tr>
              <a:tr h="41635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11113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>
                          <a:solidFill>
                            <a:schemeClr val="tx1"/>
                          </a:solidFill>
                        </a:rPr>
                        <a:t>Bình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7000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56195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040427"/>
              </p:ext>
            </p:extLst>
          </p:nvPr>
        </p:nvGraphicFramePr>
        <p:xfrm>
          <a:off x="5673010" y="4570390"/>
          <a:ext cx="3601618" cy="220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760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924146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  <a:gridCol w="933773">
                  <a:extLst>
                    <a:ext uri="{9D8B030D-6E8A-4147-A177-3AD203B41FA5}">
                      <a16:colId xmlns:a16="http://schemas.microsoft.com/office/drawing/2014/main" val="3051557007"/>
                    </a:ext>
                  </a:extLst>
                </a:gridCol>
                <a:gridCol w="886939">
                  <a:extLst>
                    <a:ext uri="{9D8B030D-6E8A-4147-A177-3AD203B41FA5}">
                      <a16:colId xmlns:a16="http://schemas.microsoft.com/office/drawing/2014/main" val="3460550727"/>
                    </a:ext>
                  </a:extLst>
                </a:gridCol>
              </a:tblGrid>
              <a:tr h="328135">
                <a:tc>
                  <a:txBody>
                    <a:bodyPr/>
                    <a:lstStyle/>
                    <a:p>
                      <a:r>
                        <a:rPr lang="en-US" u="none"/>
                        <a:t>MaNV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Luong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28135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b="0">
                          <a:solidFill>
                            <a:schemeClr val="tx1"/>
                          </a:solidFill>
                        </a:rPr>
                        <a:t>Trọng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28135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Duy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41635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11112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>
                          <a:solidFill>
                            <a:schemeClr val="tx1"/>
                          </a:solidFill>
                        </a:rPr>
                        <a:t>Khang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9000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3707"/>
                  </a:ext>
                </a:extLst>
              </a:tr>
              <a:tr h="41635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11113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>
                          <a:solidFill>
                            <a:schemeClr val="tx1"/>
                          </a:solidFill>
                        </a:rPr>
                        <a:t>Bình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7000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56195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01012" y="4166118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NV1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73010" y="4169848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NV2</a:t>
            </a:r>
          </a:p>
        </p:txBody>
      </p:sp>
      <p:sp>
        <p:nvSpPr>
          <p:cNvPr id="4" name="Rectangle 3"/>
          <p:cNvSpPr/>
          <p:nvPr/>
        </p:nvSpPr>
        <p:spPr>
          <a:xfrm>
            <a:off x="671803" y="4945224"/>
            <a:ext cx="3601618" cy="3172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273421" y="5131755"/>
            <a:ext cx="127829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</p:cNvCxnSpPr>
          <p:nvPr/>
        </p:nvCxnSpPr>
        <p:spPr>
          <a:xfrm>
            <a:off x="4273421" y="5103845"/>
            <a:ext cx="1399589" cy="12134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71803" y="5262465"/>
            <a:ext cx="3601618" cy="391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1" idx="3"/>
          </p:cNvCxnSpPr>
          <p:nvPr/>
        </p:nvCxnSpPr>
        <p:spPr>
          <a:xfrm flipV="1">
            <a:off x="4273421" y="5439747"/>
            <a:ext cx="1278293" cy="186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3"/>
          </p:cNvCxnSpPr>
          <p:nvPr/>
        </p:nvCxnSpPr>
        <p:spPr>
          <a:xfrm>
            <a:off x="4273421" y="5458408"/>
            <a:ext cx="1278293" cy="3834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72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14" grpId="0"/>
      <p:bldP spid="4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33265" y="329753"/>
            <a:ext cx="11635273" cy="58876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3200" b="1"/>
              <a:t>4. Các toán tử so sánh sử dụng với truy vấn con: </a:t>
            </a:r>
          </a:p>
          <a:p>
            <a:r>
              <a:rPr lang="en-US" altLang="en-US" sz="3200" b="1"/>
              <a:t>ALL/ANY</a:t>
            </a:r>
            <a:r>
              <a:rPr lang="en-US" altLang="en-US" sz="3200"/>
              <a:t> được dùng để so sánh một thuộc tính trong truy vấn ngoài với một tập giá trị được trả về bởi câu truy vấn con</a:t>
            </a:r>
          </a:p>
          <a:p>
            <a:pPr lvl="1"/>
            <a:r>
              <a:rPr lang="en-US" altLang="en-US" sz="2800">
                <a:solidFill>
                  <a:schemeClr val="accent3"/>
                </a:solidFill>
              </a:rPr>
              <a:t>ALL (</a:t>
            </a:r>
            <a:r>
              <a:rPr lang="en-US" altLang="en-US" sz="2800" i="1">
                <a:solidFill>
                  <a:schemeClr val="accent3"/>
                </a:solidFill>
              </a:rPr>
              <a:t>subquery</a:t>
            </a:r>
            <a:r>
              <a:rPr lang="en-US" altLang="en-US" sz="2800">
                <a:solidFill>
                  <a:schemeClr val="accent3"/>
                </a:solidFill>
              </a:rPr>
              <a:t>)</a:t>
            </a:r>
            <a:r>
              <a:rPr lang="en-US" altLang="en-US" sz="2800"/>
              <a:t>: sẽ là TRUE nếu nó thỏa mãn với tất cả giá trị được trả về bởi câu truy vấn con</a:t>
            </a:r>
          </a:p>
          <a:p>
            <a:pPr lvl="1"/>
            <a:r>
              <a:rPr lang="en-US" altLang="en-US" sz="2800">
                <a:solidFill>
                  <a:schemeClr val="accent3"/>
                </a:solidFill>
              </a:rPr>
              <a:t>ANY (subquery)</a:t>
            </a:r>
            <a:r>
              <a:rPr lang="en-US" altLang="en-US" sz="2800"/>
              <a:t>: sẽ là TRUE nếu nó thỏa mãn với ít nhất một giá trị trong tập giá trị được trả về bởi câu truy vấn con</a:t>
            </a:r>
          </a:p>
          <a:p>
            <a:pPr lvl="1"/>
            <a:r>
              <a:rPr lang="en-US" altLang="en-US" sz="2800"/>
              <a:t>Nếu truy vấn con trả về kết quả rỗng, điều kiện ALL sẽ là TRUE, ANY sẽ là FALSE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>
                <a:sym typeface="Symbol" panose="05050102010706020507" pitchFamily="18" charset="2"/>
              </a:rPr>
              <a:t>Vd. </a:t>
            </a:r>
            <a:r>
              <a:rPr lang="en-US" altLang="en-US"/>
              <a:t>Tìm những người có lương cao hơn lương của tất cả nhân viên phòng có maPB là 5</a:t>
            </a:r>
            <a:endParaRPr lang="en-US" altLang="en-US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</a:t>
            </a: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5737" y="5371603"/>
            <a:ext cx="11047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SELECT maNV, Hoten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FROM NHANVIEN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WHERE Luong </a:t>
            </a:r>
            <a:r>
              <a:rPr lang="en-US" altLang="en-US" sz="2400">
                <a:solidFill>
                  <a:srgbClr val="00B050"/>
                </a:solidFill>
              </a:rPr>
              <a:t>&gt; ALL </a:t>
            </a:r>
            <a:r>
              <a:rPr lang="en-US" altLang="en-US" sz="2400"/>
              <a:t>(</a:t>
            </a:r>
            <a:r>
              <a:rPr lang="en-US" altLang="en-US" sz="2400">
                <a:solidFill>
                  <a:srgbClr val="FF0000"/>
                </a:solidFill>
              </a:rPr>
              <a:t>SELECT Luong FROM NHANVIEN WHERE MaPB =5</a:t>
            </a:r>
            <a:r>
              <a:rPr lang="en-US" altLang="en-US" sz="2400"/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50580" y="6095080"/>
            <a:ext cx="7814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solidFill>
                  <a:srgbClr val="FF0000"/>
                </a:solidFill>
              </a:rPr>
              <a:t>SELECT Luong FROM NHANVIEN WHERE MaPB =5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534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05273" y="989044"/>
            <a:ext cx="11635273" cy="55828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3200" b="1"/>
              <a:t>4. Các toán tử so sánh sử dụng với truy vấn con (tt.): </a:t>
            </a:r>
          </a:p>
          <a:p>
            <a:r>
              <a:rPr lang="en-US" altLang="en-US" sz="3200" b="1"/>
              <a:t>EXISTS </a:t>
            </a:r>
            <a:r>
              <a:rPr lang="en-US" altLang="en-US" sz="3200"/>
              <a:t>được dùng để kiểm tra kết quả của câu </a:t>
            </a:r>
            <a:r>
              <a:rPr lang="en-US" altLang="en-US" sz="3200">
                <a:solidFill>
                  <a:schemeClr val="accent3"/>
                </a:solidFill>
              </a:rPr>
              <a:t>truy vấn con tương quan </a:t>
            </a:r>
            <a:r>
              <a:rPr lang="en-US" altLang="en-US" sz="3200"/>
              <a:t>là rỗng hay không rỗng. Nếu kết quả của câu truy vấn là rỗng thì EXISTS trả về False, ngược lại nó trả về True.</a:t>
            </a:r>
          </a:p>
          <a:p>
            <a:r>
              <a:rPr lang="en-US" altLang="en-US" sz="3200" b="1"/>
              <a:t>NOT EXISTS</a:t>
            </a:r>
            <a:endParaRPr lang="en-US" altLang="en-US" sz="3200"/>
          </a:p>
          <a:p>
            <a:r>
              <a:rPr lang="en-US" altLang="en-US" sz="3200"/>
              <a:t>Các thuộc tính trong mệnh đề SELECT của câu truy vấn con không quan trọng (có thể dùng *)</a:t>
            </a:r>
          </a:p>
          <a:p>
            <a:pPr marL="0" indent="0">
              <a:buNone/>
            </a:pPr>
            <a:endParaRPr lang="en-US" altLang="en-US" sz="3200"/>
          </a:p>
        </p:txBody>
      </p:sp>
    </p:spTree>
    <p:extLst>
      <p:ext uri="{BB962C8B-B14F-4D97-AF65-F5344CB8AC3E}">
        <p14:creationId xmlns:p14="http://schemas.microsoft.com/office/powerpoint/2010/main" val="400559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05273" y="656324"/>
            <a:ext cx="11635273" cy="58876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3200" b="1"/>
              <a:t>4. Các toán tử so sánh sử dụng với truy vấn con (tt.): </a:t>
            </a:r>
          </a:p>
          <a:p>
            <a:r>
              <a:rPr lang="en-US" altLang="en-US" sz="3200"/>
              <a:t>Vd.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NHANVIEN(</a:t>
            </a:r>
            <a:r>
              <a:rPr lang="en-US" altLang="en-US" sz="3200" u="sng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MaNV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Hoten, </a:t>
            </a:r>
            <a:r>
              <a:rPr lang="en-US" altLang="en-US" sz="3200" u="dbl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MaPB</a:t>
            </a:r>
            <a:r>
              <a:rPr kumimoji="1"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Luong</a:t>
            </a:r>
            <a:r>
              <a:rPr kumimoji="1"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kumimoji="1"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THANNHAN(</a:t>
            </a:r>
            <a:r>
              <a:rPr kumimoji="1" lang="en-US" altLang="en-US" sz="3200" u="sng">
                <a:latin typeface="Times New Roman" panose="02020603050405020304" pitchFamily="18" charset="0"/>
                <a:cs typeface="Times New Roman" panose="02020603050405020304" pitchFamily="18" charset="0"/>
              </a:rPr>
              <a:t>MaNV, HotenTN</a:t>
            </a:r>
            <a:r>
              <a:rPr kumimoji="1"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, Quanhe)</a:t>
            </a:r>
          </a:p>
          <a:p>
            <a:endParaRPr lang="en-US" altLang="en-US" sz="3200"/>
          </a:p>
          <a:p>
            <a:pPr marL="0" indent="0">
              <a:buNone/>
            </a:pPr>
            <a:r>
              <a:rPr lang="en-US" altLang="en-US" sz="3200"/>
              <a:t>Tìm Mã và họ tên của những người có thân nhân</a:t>
            </a:r>
          </a:p>
          <a:p>
            <a:pPr marL="0" indent="0">
              <a:buNone/>
            </a:pPr>
            <a:endParaRPr lang="en-US" altLang="en-US" sz="3200"/>
          </a:p>
          <a:p>
            <a:pPr marL="0" indent="0">
              <a:buNone/>
            </a:pPr>
            <a:endParaRPr lang="en-US" altLang="en-US" sz="3200"/>
          </a:p>
        </p:txBody>
      </p:sp>
      <p:sp>
        <p:nvSpPr>
          <p:cNvPr id="2" name="TextBox 1"/>
          <p:cNvSpPr txBox="1"/>
          <p:nvPr/>
        </p:nvSpPr>
        <p:spPr>
          <a:xfrm>
            <a:off x="503852" y="3713584"/>
            <a:ext cx="113366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SELECT MaNV, Hoten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FROM </a:t>
            </a:r>
            <a:r>
              <a:rPr lang="en-US" altLang="en-US" sz="2800">
                <a:solidFill>
                  <a:srgbClr val="FF0000"/>
                </a:solidFill>
              </a:rPr>
              <a:t>NHANVIEN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WHERE </a:t>
            </a:r>
            <a:r>
              <a:rPr lang="en-US" altLang="en-US" sz="2800">
                <a:solidFill>
                  <a:schemeClr val="accent3"/>
                </a:solidFill>
              </a:rPr>
              <a:t>EXISTS</a:t>
            </a:r>
            <a:r>
              <a:rPr lang="en-US" altLang="en-US" sz="2800"/>
              <a:t> (SELECT *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		           FROM THANNHAN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		           WHERE </a:t>
            </a:r>
            <a:r>
              <a:rPr lang="en-US" altLang="en-US" sz="2800">
                <a:solidFill>
                  <a:srgbClr val="FF0000"/>
                </a:solidFill>
              </a:rPr>
              <a:t>NHANVIEN.MaNV</a:t>
            </a:r>
            <a:r>
              <a:rPr lang="en-US" altLang="en-US" sz="2800"/>
              <a:t> = THANNHAN.MaNV);</a:t>
            </a:r>
          </a:p>
        </p:txBody>
      </p:sp>
    </p:spTree>
    <p:extLst>
      <p:ext uri="{BB962C8B-B14F-4D97-AF65-F5344CB8AC3E}">
        <p14:creationId xmlns:p14="http://schemas.microsoft.com/office/powerpoint/2010/main" val="95024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F03F647-1BC7-48A1-A99C-9B03A90683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B75EA7-9A32-416B-ADAC-8E3E8225B3E5}"/>
              </a:ext>
            </a:extLst>
          </p:cNvPr>
          <p:cNvSpPr/>
          <p:nvPr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rgbClr val="0070C0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F62E2E-A004-4C81-A7D6-3F801D122209}"/>
              </a:ext>
            </a:extLst>
          </p:cNvPr>
          <p:cNvSpPr/>
          <p:nvPr/>
        </p:nvSpPr>
        <p:spPr>
          <a:xfrm>
            <a:off x="914400" y="2310054"/>
            <a:ext cx="10363200" cy="1944370"/>
          </a:xfrm>
          <a:prstGeom prst="rect">
            <a:avLst/>
          </a:prstGeom>
          <a:solidFill>
            <a:srgbClr val="0070C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id="{842F8A2B-522E-402C-8F99-1736995573FD}"/>
              </a:ext>
            </a:extLst>
          </p:cNvPr>
          <p:cNvSpPr txBox="1"/>
          <p:nvPr/>
        </p:nvSpPr>
        <p:spPr>
          <a:xfrm>
            <a:off x="2037488" y="2477485"/>
            <a:ext cx="8117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5400" b="1">
                <a:solidFill>
                  <a:schemeClr val="bg2"/>
                </a:solidFill>
                <a:latin typeface="+mj-lt"/>
              </a:rPr>
              <a:t>Hết phần 2 chương 4</a:t>
            </a:r>
            <a:endParaRPr lang="id-ID" sz="5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915BEA-C375-4FFF-90A2-79BF6E6BE98F}"/>
              </a:ext>
            </a:extLst>
          </p:cNvPr>
          <p:cNvSpPr txBox="1"/>
          <p:nvPr/>
        </p:nvSpPr>
        <p:spPr>
          <a:xfrm>
            <a:off x="7648906" y="4966195"/>
            <a:ext cx="401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err="1">
                <a:solidFill>
                  <a:schemeClr val="bg1"/>
                </a:solidFill>
              </a:rPr>
              <a:t>Số</a:t>
            </a:r>
            <a:r>
              <a:rPr lang="id-ID" sz="1600" dirty="0">
                <a:solidFill>
                  <a:schemeClr val="bg1"/>
                </a:solidFill>
              </a:rPr>
              <a:t> 1, </a:t>
            </a:r>
            <a:r>
              <a:rPr lang="id-ID" sz="1600" dirty="0" err="1">
                <a:solidFill>
                  <a:schemeClr val="bg1"/>
                </a:solidFill>
              </a:rPr>
              <a:t>Võ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Văn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Ngân</a:t>
            </a:r>
            <a:r>
              <a:rPr lang="id-ID" sz="1600" dirty="0">
                <a:solidFill>
                  <a:schemeClr val="bg1"/>
                </a:solidFill>
              </a:rPr>
              <a:t>, </a:t>
            </a:r>
            <a:r>
              <a:rPr lang="id-ID" sz="1600" dirty="0" err="1">
                <a:solidFill>
                  <a:schemeClr val="bg1"/>
                </a:solidFill>
              </a:rPr>
              <a:t>Thủ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Đức</a:t>
            </a:r>
            <a:r>
              <a:rPr lang="id-ID" sz="1600" dirty="0">
                <a:solidFill>
                  <a:schemeClr val="bg1"/>
                </a:solidFill>
              </a:rPr>
              <a:t>, TPHCM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53651-7BB8-435C-900B-0ECB234D5651}"/>
              </a:ext>
            </a:extLst>
          </p:cNvPr>
          <p:cNvSpPr txBox="1"/>
          <p:nvPr/>
        </p:nvSpPr>
        <p:spPr>
          <a:xfrm>
            <a:off x="7648906" y="5493407"/>
            <a:ext cx="3214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sonnt</a:t>
            </a:r>
            <a:r>
              <a:rPr lang="id-ID" sz="1400">
                <a:solidFill>
                  <a:schemeClr val="bg1"/>
                </a:solidFill>
              </a:rPr>
              <a:t>@</a:t>
            </a:r>
            <a:r>
              <a:rPr lang="vi-VN" sz="1400" dirty="0">
                <a:solidFill>
                  <a:schemeClr val="bg1"/>
                </a:solidFill>
              </a:rPr>
              <a:t>hcmute.edu.vn</a:t>
            </a:r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087E69-D2FE-4AEA-B959-9C0B626A5DAA}"/>
              </a:ext>
            </a:extLst>
          </p:cNvPr>
          <p:cNvSpPr txBox="1"/>
          <p:nvPr/>
        </p:nvSpPr>
        <p:spPr>
          <a:xfrm>
            <a:off x="7648906" y="5948500"/>
            <a:ext cx="3214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>
                <a:solidFill>
                  <a:schemeClr val="bg1"/>
                </a:solidFill>
              </a:rPr>
              <a:t>+849</a:t>
            </a:r>
            <a:r>
              <a:rPr lang="en-US" sz="1400">
                <a:solidFill>
                  <a:schemeClr val="bg1"/>
                </a:solidFill>
              </a:rPr>
              <a:t>18648899</a:t>
            </a:r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70BBC1-C26B-4DE3-906A-809B04D8428E}"/>
              </a:ext>
            </a:extLst>
          </p:cNvPr>
          <p:cNvGrpSpPr/>
          <p:nvPr/>
        </p:nvGrpSpPr>
        <p:grpSpPr>
          <a:xfrm>
            <a:off x="7258774" y="5548421"/>
            <a:ext cx="301370" cy="189603"/>
            <a:chOff x="5978526" y="1625601"/>
            <a:chExt cx="239713" cy="150812"/>
          </a:xfrm>
          <a:solidFill>
            <a:schemeClr val="bg1"/>
          </a:solidFill>
        </p:grpSpPr>
        <p:sp>
          <p:nvSpPr>
            <p:cNvPr id="18" name="Freeform 108">
              <a:extLst>
                <a:ext uri="{FF2B5EF4-FFF2-40B4-BE49-F238E27FC236}">
                  <a16:creationId xmlns:a16="http://schemas.microsoft.com/office/drawing/2014/main" id="{6C2EC654-0D08-4E4C-BDA1-BE60983E9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1625601"/>
              <a:ext cx="214313" cy="95250"/>
            </a:xfrm>
            <a:custGeom>
              <a:avLst/>
              <a:gdLst>
                <a:gd name="T0" fmla="*/ 135 w 135"/>
                <a:gd name="T1" fmla="*/ 0 h 60"/>
                <a:gd name="T2" fmla="*/ 132 w 135"/>
                <a:gd name="T3" fmla="*/ 0 h 60"/>
                <a:gd name="T4" fmla="*/ 0 w 135"/>
                <a:gd name="T5" fmla="*/ 0 h 60"/>
                <a:gd name="T6" fmla="*/ 0 w 135"/>
                <a:gd name="T7" fmla="*/ 0 h 60"/>
                <a:gd name="T8" fmla="*/ 66 w 135"/>
                <a:gd name="T9" fmla="*/ 60 h 60"/>
                <a:gd name="T10" fmla="*/ 135 w 135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60">
                  <a:moveTo>
                    <a:pt x="135" y="0"/>
                  </a:moveTo>
                  <a:lnTo>
                    <a:pt x="1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6" y="6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109">
              <a:extLst>
                <a:ext uri="{FF2B5EF4-FFF2-40B4-BE49-F238E27FC236}">
                  <a16:creationId xmlns:a16="http://schemas.microsoft.com/office/drawing/2014/main" id="{6FBAF003-FB91-4503-8DA4-6A9318E3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3626" y="1638301"/>
              <a:ext cx="74613" cy="130175"/>
            </a:xfrm>
            <a:custGeom>
              <a:avLst/>
              <a:gdLst>
                <a:gd name="T0" fmla="*/ 20 w 20"/>
                <a:gd name="T1" fmla="*/ 0 h 35"/>
                <a:gd name="T2" fmla="*/ 0 w 20"/>
                <a:gd name="T3" fmla="*/ 17 h 35"/>
                <a:gd name="T4" fmla="*/ 19 w 20"/>
                <a:gd name="T5" fmla="*/ 35 h 35"/>
                <a:gd name="T6" fmla="*/ 20 w 20"/>
                <a:gd name="T7" fmla="*/ 33 h 35"/>
                <a:gd name="T8" fmla="*/ 20 w 20"/>
                <a:gd name="T9" fmla="*/ 1 h 35"/>
                <a:gd name="T10" fmla="*/ 20 w 20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5">
                  <a:moveTo>
                    <a:pt x="20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4"/>
                    <a:pt x="20" y="34"/>
                    <a:pt x="20" y="3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110">
              <a:extLst>
                <a:ext uri="{FF2B5EF4-FFF2-40B4-BE49-F238E27FC236}">
                  <a16:creationId xmlns:a16="http://schemas.microsoft.com/office/drawing/2014/main" id="{F6972696-BA0B-4380-AD3D-BA0231DF4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526" y="1633538"/>
              <a:ext cx="74613" cy="134938"/>
            </a:xfrm>
            <a:custGeom>
              <a:avLst/>
              <a:gdLst>
                <a:gd name="T0" fmla="*/ 0 w 20"/>
                <a:gd name="T1" fmla="*/ 0 h 36"/>
                <a:gd name="T2" fmla="*/ 0 w 20"/>
                <a:gd name="T3" fmla="*/ 2 h 36"/>
                <a:gd name="T4" fmla="*/ 0 w 20"/>
                <a:gd name="T5" fmla="*/ 34 h 36"/>
                <a:gd name="T6" fmla="*/ 0 w 20"/>
                <a:gd name="T7" fmla="*/ 36 h 36"/>
                <a:gd name="T8" fmla="*/ 20 w 20"/>
                <a:gd name="T9" fmla="*/ 18 h 36"/>
                <a:gd name="T10" fmla="*/ 0 w 20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6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6"/>
                  </a:cubicBezTo>
                  <a:cubicBezTo>
                    <a:pt x="20" y="18"/>
                    <a:pt x="20" y="18"/>
                    <a:pt x="20" y="1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111">
              <a:extLst>
                <a:ext uri="{FF2B5EF4-FFF2-40B4-BE49-F238E27FC236}">
                  <a16:creationId xmlns:a16="http://schemas.microsoft.com/office/drawing/2014/main" id="{D5A21F7D-0789-4B32-B8A4-E291E3DC0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1712913"/>
              <a:ext cx="209550" cy="63500"/>
            </a:xfrm>
            <a:custGeom>
              <a:avLst/>
              <a:gdLst>
                <a:gd name="T0" fmla="*/ 66 w 132"/>
                <a:gd name="T1" fmla="*/ 19 h 40"/>
                <a:gd name="T2" fmla="*/ 45 w 132"/>
                <a:gd name="T3" fmla="*/ 0 h 40"/>
                <a:gd name="T4" fmla="*/ 0 w 132"/>
                <a:gd name="T5" fmla="*/ 40 h 40"/>
                <a:gd name="T6" fmla="*/ 0 w 132"/>
                <a:gd name="T7" fmla="*/ 40 h 40"/>
                <a:gd name="T8" fmla="*/ 132 w 132"/>
                <a:gd name="T9" fmla="*/ 40 h 40"/>
                <a:gd name="T10" fmla="*/ 88 w 132"/>
                <a:gd name="T11" fmla="*/ 0 h 40"/>
                <a:gd name="T12" fmla="*/ 66 w 132"/>
                <a:gd name="T13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40">
                  <a:moveTo>
                    <a:pt x="66" y="19"/>
                  </a:moveTo>
                  <a:lnTo>
                    <a:pt x="45" y="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32" y="40"/>
                  </a:lnTo>
                  <a:lnTo>
                    <a:pt x="88" y="0"/>
                  </a:lnTo>
                  <a:lnTo>
                    <a:pt x="6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4" name="Freeform 165">
            <a:extLst>
              <a:ext uri="{FF2B5EF4-FFF2-40B4-BE49-F238E27FC236}">
                <a16:creationId xmlns:a16="http://schemas.microsoft.com/office/drawing/2014/main" id="{AD824A6D-6E08-4A69-9E3E-8CEA354E1DC1}"/>
              </a:ext>
            </a:extLst>
          </p:cNvPr>
          <p:cNvSpPr>
            <a:spLocks noEditPoints="1"/>
          </p:cNvSpPr>
          <p:nvPr/>
        </p:nvSpPr>
        <p:spPr bwMode="auto">
          <a:xfrm>
            <a:off x="7257039" y="4919560"/>
            <a:ext cx="304840" cy="306858"/>
          </a:xfrm>
          <a:custGeom>
            <a:avLst/>
            <a:gdLst>
              <a:gd name="T0" fmla="*/ 76 w 151"/>
              <a:gd name="T1" fmla="*/ 0 h 152"/>
              <a:gd name="T2" fmla="*/ 9 w 151"/>
              <a:gd name="T3" fmla="*/ 142 h 152"/>
              <a:gd name="T4" fmla="*/ 0 w 151"/>
              <a:gd name="T5" fmla="*/ 152 h 152"/>
              <a:gd name="T6" fmla="*/ 151 w 151"/>
              <a:gd name="T7" fmla="*/ 38 h 152"/>
              <a:gd name="T8" fmla="*/ 57 w 151"/>
              <a:gd name="T9" fmla="*/ 142 h 152"/>
              <a:gd name="T10" fmla="*/ 28 w 151"/>
              <a:gd name="T11" fmla="*/ 123 h 152"/>
              <a:gd name="T12" fmla="*/ 57 w 151"/>
              <a:gd name="T13" fmla="*/ 142 h 152"/>
              <a:gd name="T14" fmla="*/ 19 w 151"/>
              <a:gd name="T15" fmla="*/ 104 h 152"/>
              <a:gd name="T16" fmla="*/ 66 w 151"/>
              <a:gd name="T17" fmla="*/ 95 h 152"/>
              <a:gd name="T18" fmla="*/ 66 w 151"/>
              <a:gd name="T19" fmla="*/ 85 h 152"/>
              <a:gd name="T20" fmla="*/ 19 w 151"/>
              <a:gd name="T21" fmla="*/ 76 h 152"/>
              <a:gd name="T22" fmla="*/ 66 w 151"/>
              <a:gd name="T23" fmla="*/ 85 h 152"/>
              <a:gd name="T24" fmla="*/ 19 w 151"/>
              <a:gd name="T25" fmla="*/ 66 h 152"/>
              <a:gd name="T26" fmla="*/ 66 w 151"/>
              <a:gd name="T27" fmla="*/ 57 h 152"/>
              <a:gd name="T28" fmla="*/ 66 w 151"/>
              <a:gd name="T29" fmla="*/ 47 h 152"/>
              <a:gd name="T30" fmla="*/ 19 w 151"/>
              <a:gd name="T31" fmla="*/ 38 h 152"/>
              <a:gd name="T32" fmla="*/ 66 w 151"/>
              <a:gd name="T33" fmla="*/ 47 h 152"/>
              <a:gd name="T34" fmla="*/ 19 w 151"/>
              <a:gd name="T35" fmla="*/ 29 h 152"/>
              <a:gd name="T36" fmla="*/ 66 w 151"/>
              <a:gd name="T37" fmla="*/ 19 h 152"/>
              <a:gd name="T38" fmla="*/ 113 w 151"/>
              <a:gd name="T39" fmla="*/ 133 h 152"/>
              <a:gd name="T40" fmla="*/ 95 w 151"/>
              <a:gd name="T41" fmla="*/ 114 h 152"/>
              <a:gd name="T42" fmla="*/ 113 w 151"/>
              <a:gd name="T43" fmla="*/ 133 h 152"/>
              <a:gd name="T44" fmla="*/ 95 w 151"/>
              <a:gd name="T45" fmla="*/ 104 h 152"/>
              <a:gd name="T46" fmla="*/ 113 w 151"/>
              <a:gd name="T47" fmla="*/ 85 h 152"/>
              <a:gd name="T48" fmla="*/ 113 w 151"/>
              <a:gd name="T49" fmla="*/ 76 h 152"/>
              <a:gd name="T50" fmla="*/ 95 w 151"/>
              <a:gd name="T51" fmla="*/ 57 h 152"/>
              <a:gd name="T52" fmla="*/ 113 w 151"/>
              <a:gd name="T53" fmla="*/ 76 h 152"/>
              <a:gd name="T54" fmla="*/ 123 w 151"/>
              <a:gd name="T55" fmla="*/ 133 h 152"/>
              <a:gd name="T56" fmla="*/ 142 w 151"/>
              <a:gd name="T57" fmla="*/ 114 h 152"/>
              <a:gd name="T58" fmla="*/ 142 w 151"/>
              <a:gd name="T59" fmla="*/ 104 h 152"/>
              <a:gd name="T60" fmla="*/ 123 w 151"/>
              <a:gd name="T61" fmla="*/ 85 h 152"/>
              <a:gd name="T62" fmla="*/ 142 w 151"/>
              <a:gd name="T63" fmla="*/ 104 h 152"/>
              <a:gd name="T64" fmla="*/ 123 w 151"/>
              <a:gd name="T65" fmla="*/ 76 h 152"/>
              <a:gd name="T66" fmla="*/ 142 w 151"/>
              <a:gd name="T67" fmla="*/ 5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1" h="152">
                <a:moveTo>
                  <a:pt x="76" y="38"/>
                </a:moveTo>
                <a:lnTo>
                  <a:pt x="76" y="0"/>
                </a:lnTo>
                <a:lnTo>
                  <a:pt x="9" y="0"/>
                </a:lnTo>
                <a:lnTo>
                  <a:pt x="9" y="142"/>
                </a:lnTo>
                <a:lnTo>
                  <a:pt x="0" y="142"/>
                </a:lnTo>
                <a:lnTo>
                  <a:pt x="0" y="152"/>
                </a:lnTo>
                <a:lnTo>
                  <a:pt x="151" y="152"/>
                </a:lnTo>
                <a:lnTo>
                  <a:pt x="151" y="38"/>
                </a:lnTo>
                <a:lnTo>
                  <a:pt x="76" y="38"/>
                </a:lnTo>
                <a:close/>
                <a:moveTo>
                  <a:pt x="57" y="142"/>
                </a:moveTo>
                <a:lnTo>
                  <a:pt x="28" y="142"/>
                </a:lnTo>
                <a:lnTo>
                  <a:pt x="28" y="123"/>
                </a:lnTo>
                <a:lnTo>
                  <a:pt x="57" y="123"/>
                </a:lnTo>
                <a:lnTo>
                  <a:pt x="57" y="142"/>
                </a:lnTo>
                <a:close/>
                <a:moveTo>
                  <a:pt x="66" y="104"/>
                </a:moveTo>
                <a:lnTo>
                  <a:pt x="19" y="104"/>
                </a:lnTo>
                <a:lnTo>
                  <a:pt x="19" y="95"/>
                </a:lnTo>
                <a:lnTo>
                  <a:pt x="66" y="95"/>
                </a:lnTo>
                <a:lnTo>
                  <a:pt x="66" y="104"/>
                </a:lnTo>
                <a:close/>
                <a:moveTo>
                  <a:pt x="66" y="85"/>
                </a:moveTo>
                <a:lnTo>
                  <a:pt x="19" y="85"/>
                </a:lnTo>
                <a:lnTo>
                  <a:pt x="19" y="76"/>
                </a:lnTo>
                <a:lnTo>
                  <a:pt x="66" y="76"/>
                </a:lnTo>
                <a:lnTo>
                  <a:pt x="66" y="85"/>
                </a:lnTo>
                <a:close/>
                <a:moveTo>
                  <a:pt x="66" y="66"/>
                </a:moveTo>
                <a:lnTo>
                  <a:pt x="19" y="66"/>
                </a:lnTo>
                <a:lnTo>
                  <a:pt x="19" y="57"/>
                </a:lnTo>
                <a:lnTo>
                  <a:pt x="66" y="57"/>
                </a:lnTo>
                <a:lnTo>
                  <a:pt x="66" y="66"/>
                </a:lnTo>
                <a:close/>
                <a:moveTo>
                  <a:pt x="66" y="47"/>
                </a:moveTo>
                <a:lnTo>
                  <a:pt x="19" y="47"/>
                </a:lnTo>
                <a:lnTo>
                  <a:pt x="19" y="38"/>
                </a:lnTo>
                <a:lnTo>
                  <a:pt x="66" y="38"/>
                </a:lnTo>
                <a:lnTo>
                  <a:pt x="66" y="47"/>
                </a:lnTo>
                <a:close/>
                <a:moveTo>
                  <a:pt x="66" y="29"/>
                </a:moveTo>
                <a:lnTo>
                  <a:pt x="19" y="29"/>
                </a:lnTo>
                <a:lnTo>
                  <a:pt x="19" y="19"/>
                </a:lnTo>
                <a:lnTo>
                  <a:pt x="66" y="19"/>
                </a:lnTo>
                <a:lnTo>
                  <a:pt x="66" y="29"/>
                </a:lnTo>
                <a:close/>
                <a:moveTo>
                  <a:pt x="113" y="133"/>
                </a:moveTo>
                <a:lnTo>
                  <a:pt x="95" y="133"/>
                </a:lnTo>
                <a:lnTo>
                  <a:pt x="95" y="114"/>
                </a:lnTo>
                <a:lnTo>
                  <a:pt x="113" y="114"/>
                </a:lnTo>
                <a:lnTo>
                  <a:pt x="113" y="133"/>
                </a:lnTo>
                <a:close/>
                <a:moveTo>
                  <a:pt x="113" y="104"/>
                </a:moveTo>
                <a:lnTo>
                  <a:pt x="95" y="104"/>
                </a:lnTo>
                <a:lnTo>
                  <a:pt x="95" y="85"/>
                </a:lnTo>
                <a:lnTo>
                  <a:pt x="113" y="85"/>
                </a:lnTo>
                <a:lnTo>
                  <a:pt x="113" y="104"/>
                </a:lnTo>
                <a:close/>
                <a:moveTo>
                  <a:pt x="113" y="76"/>
                </a:moveTo>
                <a:lnTo>
                  <a:pt x="95" y="76"/>
                </a:lnTo>
                <a:lnTo>
                  <a:pt x="95" y="57"/>
                </a:lnTo>
                <a:lnTo>
                  <a:pt x="113" y="57"/>
                </a:lnTo>
                <a:lnTo>
                  <a:pt x="113" y="76"/>
                </a:lnTo>
                <a:close/>
                <a:moveTo>
                  <a:pt x="142" y="133"/>
                </a:moveTo>
                <a:lnTo>
                  <a:pt x="123" y="133"/>
                </a:lnTo>
                <a:lnTo>
                  <a:pt x="123" y="114"/>
                </a:lnTo>
                <a:lnTo>
                  <a:pt x="142" y="114"/>
                </a:lnTo>
                <a:lnTo>
                  <a:pt x="142" y="133"/>
                </a:lnTo>
                <a:close/>
                <a:moveTo>
                  <a:pt x="142" y="104"/>
                </a:moveTo>
                <a:lnTo>
                  <a:pt x="123" y="104"/>
                </a:lnTo>
                <a:lnTo>
                  <a:pt x="123" y="85"/>
                </a:lnTo>
                <a:lnTo>
                  <a:pt x="142" y="85"/>
                </a:lnTo>
                <a:lnTo>
                  <a:pt x="142" y="104"/>
                </a:lnTo>
                <a:close/>
                <a:moveTo>
                  <a:pt x="142" y="76"/>
                </a:moveTo>
                <a:lnTo>
                  <a:pt x="123" y="76"/>
                </a:lnTo>
                <a:lnTo>
                  <a:pt x="123" y="57"/>
                </a:lnTo>
                <a:lnTo>
                  <a:pt x="142" y="57"/>
                </a:lnTo>
                <a:lnTo>
                  <a:pt x="142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104038-14FD-4482-A5CC-BA62D548B2F5}"/>
              </a:ext>
            </a:extLst>
          </p:cNvPr>
          <p:cNvGrpSpPr/>
          <p:nvPr/>
        </p:nvGrpSpPr>
        <p:grpSpPr>
          <a:xfrm>
            <a:off x="7257336" y="5949617"/>
            <a:ext cx="304246" cy="286112"/>
            <a:chOff x="9344026" y="1160463"/>
            <a:chExt cx="239713" cy="225425"/>
          </a:xfrm>
          <a:solidFill>
            <a:schemeClr val="bg1"/>
          </a:solidFill>
        </p:grpSpPr>
        <p:sp>
          <p:nvSpPr>
            <p:cNvPr id="26" name="Freeform 65">
              <a:extLst>
                <a:ext uri="{FF2B5EF4-FFF2-40B4-BE49-F238E27FC236}">
                  <a16:creationId xmlns:a16="http://schemas.microsoft.com/office/drawing/2014/main" id="{B9CC8DB6-B9A2-4E99-A95C-4A0E1075F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4026" y="1160463"/>
              <a:ext cx="239713" cy="90488"/>
            </a:xfrm>
            <a:custGeom>
              <a:avLst/>
              <a:gdLst>
                <a:gd name="T0" fmla="*/ 59 w 64"/>
                <a:gd name="T1" fmla="*/ 8 h 24"/>
                <a:gd name="T2" fmla="*/ 32 w 64"/>
                <a:gd name="T3" fmla="*/ 0 h 24"/>
                <a:gd name="T4" fmla="*/ 5 w 64"/>
                <a:gd name="T5" fmla="*/ 8 h 24"/>
                <a:gd name="T6" fmla="*/ 0 w 64"/>
                <a:gd name="T7" fmla="*/ 16 h 24"/>
                <a:gd name="T8" fmla="*/ 0 w 64"/>
                <a:gd name="T9" fmla="*/ 20 h 24"/>
                <a:gd name="T10" fmla="*/ 4 w 64"/>
                <a:gd name="T11" fmla="*/ 24 h 24"/>
                <a:gd name="T12" fmla="*/ 12 w 64"/>
                <a:gd name="T13" fmla="*/ 24 h 24"/>
                <a:gd name="T14" fmla="*/ 16 w 64"/>
                <a:gd name="T15" fmla="*/ 20 h 24"/>
                <a:gd name="T16" fmla="*/ 18 w 64"/>
                <a:gd name="T17" fmla="*/ 13 h 24"/>
                <a:gd name="T18" fmla="*/ 32 w 64"/>
                <a:gd name="T19" fmla="*/ 8 h 24"/>
                <a:gd name="T20" fmla="*/ 46 w 64"/>
                <a:gd name="T21" fmla="*/ 13 h 24"/>
                <a:gd name="T22" fmla="*/ 48 w 64"/>
                <a:gd name="T23" fmla="*/ 20 h 24"/>
                <a:gd name="T24" fmla="*/ 52 w 64"/>
                <a:gd name="T25" fmla="*/ 24 h 24"/>
                <a:gd name="T26" fmla="*/ 60 w 64"/>
                <a:gd name="T27" fmla="*/ 24 h 24"/>
                <a:gd name="T28" fmla="*/ 64 w 64"/>
                <a:gd name="T29" fmla="*/ 20 h 24"/>
                <a:gd name="T30" fmla="*/ 64 w 64"/>
                <a:gd name="T31" fmla="*/ 16 h 24"/>
                <a:gd name="T32" fmla="*/ 59 w 64"/>
                <a:gd name="T3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24">
                  <a:moveTo>
                    <a:pt x="59" y="8"/>
                  </a:moveTo>
                  <a:cubicBezTo>
                    <a:pt x="55" y="4"/>
                    <a:pt x="48" y="0"/>
                    <a:pt x="32" y="0"/>
                  </a:cubicBezTo>
                  <a:cubicBezTo>
                    <a:pt x="16" y="0"/>
                    <a:pt x="10" y="4"/>
                    <a:pt x="5" y="8"/>
                  </a:cubicBezTo>
                  <a:cubicBezTo>
                    <a:pt x="2" y="11"/>
                    <a:pt x="0" y="12"/>
                    <a:pt x="0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4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4" y="24"/>
                    <a:pt x="16" y="22"/>
                    <a:pt x="16" y="20"/>
                  </a:cubicBezTo>
                  <a:cubicBezTo>
                    <a:pt x="16" y="18"/>
                    <a:pt x="16" y="16"/>
                    <a:pt x="18" y="13"/>
                  </a:cubicBezTo>
                  <a:cubicBezTo>
                    <a:pt x="20" y="11"/>
                    <a:pt x="24" y="8"/>
                    <a:pt x="32" y="8"/>
                  </a:cubicBezTo>
                  <a:cubicBezTo>
                    <a:pt x="40" y="8"/>
                    <a:pt x="44" y="11"/>
                    <a:pt x="46" y="13"/>
                  </a:cubicBezTo>
                  <a:cubicBezTo>
                    <a:pt x="48" y="16"/>
                    <a:pt x="48" y="18"/>
                    <a:pt x="48" y="20"/>
                  </a:cubicBezTo>
                  <a:cubicBezTo>
                    <a:pt x="48" y="22"/>
                    <a:pt x="50" y="24"/>
                    <a:pt x="52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2" y="24"/>
                    <a:pt x="64" y="22"/>
                    <a:pt x="64" y="20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12"/>
                    <a:pt x="62" y="11"/>
                    <a:pt x="5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Oval 66">
              <a:extLst>
                <a:ext uri="{FF2B5EF4-FFF2-40B4-BE49-F238E27FC236}">
                  <a16:creationId xmlns:a16="http://schemas.microsoft.com/office/drawing/2014/main" id="{6476849D-344B-486A-B141-F6B51BDB8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2926" y="1295401"/>
              <a:ext cx="60325" cy="60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67">
              <a:extLst>
                <a:ext uri="{FF2B5EF4-FFF2-40B4-BE49-F238E27FC236}">
                  <a16:creationId xmlns:a16="http://schemas.microsoft.com/office/drawing/2014/main" id="{776F31D5-8A16-4957-B1F3-54DA7897FC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58313" y="1220788"/>
              <a:ext cx="211138" cy="165100"/>
            </a:xfrm>
            <a:custGeom>
              <a:avLst/>
              <a:gdLst>
                <a:gd name="T0" fmla="*/ 42 w 56"/>
                <a:gd name="T1" fmla="*/ 8 h 44"/>
                <a:gd name="T2" fmla="*/ 40 w 56"/>
                <a:gd name="T3" fmla="*/ 8 h 44"/>
                <a:gd name="T4" fmla="*/ 40 w 56"/>
                <a:gd name="T5" fmla="*/ 3 h 44"/>
                <a:gd name="T6" fmla="*/ 36 w 56"/>
                <a:gd name="T7" fmla="*/ 0 h 44"/>
                <a:gd name="T8" fmla="*/ 32 w 56"/>
                <a:gd name="T9" fmla="*/ 3 h 44"/>
                <a:gd name="T10" fmla="*/ 32 w 56"/>
                <a:gd name="T11" fmla="*/ 8 h 44"/>
                <a:gd name="T12" fmla="*/ 24 w 56"/>
                <a:gd name="T13" fmla="*/ 8 h 44"/>
                <a:gd name="T14" fmla="*/ 24 w 56"/>
                <a:gd name="T15" fmla="*/ 3 h 44"/>
                <a:gd name="T16" fmla="*/ 20 w 56"/>
                <a:gd name="T17" fmla="*/ 0 h 44"/>
                <a:gd name="T18" fmla="*/ 16 w 56"/>
                <a:gd name="T19" fmla="*/ 3 h 44"/>
                <a:gd name="T20" fmla="*/ 16 w 56"/>
                <a:gd name="T21" fmla="*/ 8 h 44"/>
                <a:gd name="T22" fmla="*/ 14 w 56"/>
                <a:gd name="T23" fmla="*/ 8 h 44"/>
                <a:gd name="T24" fmla="*/ 11 w 56"/>
                <a:gd name="T25" fmla="*/ 10 h 44"/>
                <a:gd name="T26" fmla="*/ 0 w 56"/>
                <a:gd name="T27" fmla="*/ 32 h 44"/>
                <a:gd name="T28" fmla="*/ 0 w 56"/>
                <a:gd name="T29" fmla="*/ 40 h 44"/>
                <a:gd name="T30" fmla="*/ 4 w 56"/>
                <a:gd name="T31" fmla="*/ 44 h 44"/>
                <a:gd name="T32" fmla="*/ 52 w 56"/>
                <a:gd name="T33" fmla="*/ 44 h 44"/>
                <a:gd name="T34" fmla="*/ 56 w 56"/>
                <a:gd name="T35" fmla="*/ 40 h 44"/>
                <a:gd name="T36" fmla="*/ 56 w 56"/>
                <a:gd name="T37" fmla="*/ 32 h 44"/>
                <a:gd name="T38" fmla="*/ 45 w 56"/>
                <a:gd name="T39" fmla="*/ 10 h 44"/>
                <a:gd name="T40" fmla="*/ 42 w 56"/>
                <a:gd name="T41" fmla="*/ 8 h 44"/>
                <a:gd name="T42" fmla="*/ 28 w 56"/>
                <a:gd name="T43" fmla="*/ 40 h 44"/>
                <a:gd name="T44" fmla="*/ 16 w 56"/>
                <a:gd name="T45" fmla="*/ 28 h 44"/>
                <a:gd name="T46" fmla="*/ 28 w 56"/>
                <a:gd name="T47" fmla="*/ 16 h 44"/>
                <a:gd name="T48" fmla="*/ 40 w 56"/>
                <a:gd name="T49" fmla="*/ 28 h 44"/>
                <a:gd name="T50" fmla="*/ 28 w 56"/>
                <a:gd name="T51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" h="44">
                  <a:moveTo>
                    <a:pt x="42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1"/>
                    <a:pt x="38" y="0"/>
                    <a:pt x="36" y="0"/>
                  </a:cubicBezTo>
                  <a:cubicBezTo>
                    <a:pt x="34" y="0"/>
                    <a:pt x="32" y="1"/>
                    <a:pt x="32" y="3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2" y="0"/>
                    <a:pt x="20" y="0"/>
                  </a:cubicBezTo>
                  <a:cubicBezTo>
                    <a:pt x="18" y="0"/>
                    <a:pt x="16" y="1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2" y="9"/>
                    <a:pt x="11" y="10"/>
                  </a:cubicBezTo>
                  <a:cubicBezTo>
                    <a:pt x="8" y="14"/>
                    <a:pt x="0" y="27"/>
                    <a:pt x="0" y="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4" y="44"/>
                    <a:pt x="56" y="42"/>
                    <a:pt x="56" y="40"/>
                  </a:cubicBezTo>
                  <a:cubicBezTo>
                    <a:pt x="56" y="37"/>
                    <a:pt x="56" y="32"/>
                    <a:pt x="56" y="32"/>
                  </a:cubicBezTo>
                  <a:cubicBezTo>
                    <a:pt x="56" y="25"/>
                    <a:pt x="48" y="14"/>
                    <a:pt x="45" y="10"/>
                  </a:cubicBezTo>
                  <a:cubicBezTo>
                    <a:pt x="44" y="9"/>
                    <a:pt x="43" y="8"/>
                    <a:pt x="42" y="8"/>
                  </a:cubicBezTo>
                  <a:close/>
                  <a:moveTo>
                    <a:pt x="28" y="40"/>
                  </a:moveTo>
                  <a:cubicBezTo>
                    <a:pt x="21" y="40"/>
                    <a:pt x="16" y="35"/>
                    <a:pt x="16" y="28"/>
                  </a:cubicBezTo>
                  <a:cubicBezTo>
                    <a:pt x="16" y="21"/>
                    <a:pt x="21" y="16"/>
                    <a:pt x="28" y="16"/>
                  </a:cubicBezTo>
                  <a:cubicBezTo>
                    <a:pt x="35" y="16"/>
                    <a:pt x="40" y="21"/>
                    <a:pt x="40" y="28"/>
                  </a:cubicBezTo>
                  <a:cubicBezTo>
                    <a:pt x="40" y="35"/>
                    <a:pt x="35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35211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70588" y="546839"/>
            <a:ext cx="11635273" cy="58876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3200" b="1"/>
              <a:t>3. Truy vấn con tương quan (tt.): </a:t>
            </a:r>
          </a:p>
          <a:p>
            <a:r>
              <a:rPr lang="en-US" altLang="en-US" sz="3200"/>
              <a:t>Thứ tự thực hiện truy vấn con tương quan</a:t>
            </a:r>
          </a:p>
          <a:p>
            <a:pPr marL="0" indent="0">
              <a:buNone/>
            </a:pPr>
            <a:r>
              <a:rPr lang="en-US" altLang="en-US" sz="2400"/>
              <a:t>    </a:t>
            </a:r>
            <a:r>
              <a:rPr lang="en-US" altLang="en-US"/>
              <a:t>- Lấy dòng được xét (từ truy vấn bên ngoài)</a:t>
            </a:r>
          </a:p>
          <a:p>
            <a:pPr marL="0" indent="0">
              <a:buNone/>
            </a:pPr>
            <a:r>
              <a:rPr lang="en-US" altLang="en-US"/>
              <a:t>    - Thực hiện truy vấn con bằng cách sử dụng giá trị của dòng được</a:t>
            </a:r>
            <a:br>
              <a:rPr lang="en-US" altLang="en-US"/>
            </a:br>
            <a:r>
              <a:rPr lang="en-US" altLang="en-US"/>
              <a:t>      chọn</a:t>
            </a:r>
          </a:p>
          <a:p>
            <a:pPr marL="0" indent="0">
              <a:buNone/>
            </a:pPr>
            <a:r>
              <a:rPr lang="en-US" altLang="en-US"/>
              <a:t>    - Sử dụng giá trị được trả về từ truy vấn con để xét điều kiện có thỏa </a:t>
            </a:r>
            <a:br>
              <a:rPr lang="en-US" altLang="en-US"/>
            </a:br>
            <a:r>
              <a:rPr lang="en-US" altLang="en-US"/>
              <a:t>      mãn hay không</a:t>
            </a:r>
          </a:p>
          <a:p>
            <a:pPr marL="0" indent="0">
              <a:buNone/>
            </a:pPr>
            <a:r>
              <a:rPr lang="en-US" altLang="en-US"/>
              <a:t>    - Lặp lại cho đến khi nào không còn dòng nào của truy vấn ngoài </a:t>
            </a:r>
            <a:br>
              <a:rPr lang="en-US" altLang="en-US"/>
            </a:br>
            <a:r>
              <a:rPr lang="en-US" altLang="en-US"/>
              <a:t>      cùng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32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</a:t>
            </a: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17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F2D5-E7F5-43F4-B582-F684F11F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solidFill>
                  <a:schemeClr val="bg2"/>
                </a:solidFill>
              </a:rPr>
              <a:t>WELCOME MESSAGES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40CDB0-71FE-4D60-AEC5-A749313CE3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D" dirty="0">
                <a:solidFill>
                  <a:schemeClr val="bg2"/>
                </a:solidFill>
              </a:rPr>
              <a:t>Insert your subtitle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2E48144-ECD6-4B92-8D4A-F72473D4A3F4}"/>
              </a:ext>
            </a:extLst>
          </p:cNvPr>
          <p:cNvSpPr txBox="1">
            <a:spLocks/>
          </p:cNvSpPr>
          <p:nvPr/>
        </p:nvSpPr>
        <p:spPr>
          <a:xfrm>
            <a:off x="11313159" y="6456244"/>
            <a:ext cx="559979" cy="27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13BF9-5145-4417-B95D-FA862797388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68150" y="805748"/>
            <a:ext cx="8504853" cy="1294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b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6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 4: </a:t>
            </a:r>
            <a:r>
              <a:rPr lang="en-US" alt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  <a:t>Ngôn ngữ truy vấn SQL</a:t>
            </a:r>
          </a:p>
        </p:txBody>
      </p:sp>
      <p:sp>
        <p:nvSpPr>
          <p:cNvPr id="3" name="Rectangle 2"/>
          <p:cNvSpPr/>
          <p:nvPr/>
        </p:nvSpPr>
        <p:spPr>
          <a:xfrm>
            <a:off x="2862108" y="3001738"/>
            <a:ext cx="81853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 2- Truy vấn trên nhiều quan hệ </a:t>
            </a:r>
            <a:endParaRPr lang="en-US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15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614363" y="307456"/>
            <a:ext cx="7886700" cy="5445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845003" y="954916"/>
            <a:ext cx="9894531" cy="45874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en-US" sz="2800"/>
              <a:t>1- Các phép kết 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    + Phép kết nội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    + Phép kết ngoài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2. Câu truy vấn con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3. Truy vấn con tương quan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4. Các toán tử so sánh sử dụng với truy vấn con</a:t>
            </a:r>
          </a:p>
        </p:txBody>
      </p:sp>
    </p:spTree>
    <p:extLst>
      <p:ext uri="{BB962C8B-B14F-4D97-AF65-F5344CB8AC3E}">
        <p14:creationId xmlns:p14="http://schemas.microsoft.com/office/powerpoint/2010/main" val="87641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33264"/>
            <a:ext cx="10480319" cy="6476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1. Các truy vấn trên nhiều quan hệ (tt.): 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b="1"/>
              <a:t>Phép kết nội</a:t>
            </a:r>
            <a:r>
              <a:rPr lang="en-US" altLang="en-US" sz="260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/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 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</a:t>
            </a: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17846" y="809203"/>
            <a:ext cx="62328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800"/>
              <a:t>Select </a:t>
            </a:r>
            <a:r>
              <a:rPr lang="en-US" altLang="en-US" sz="2800">
                <a:sym typeface="Symbol" panose="05050102010706020507" pitchFamily="18" charset="2"/>
              </a:rPr>
              <a:t>&lt;tên cột 1&gt;, &lt;tên cột 2&gt;, …</a:t>
            </a:r>
            <a:endParaRPr lang="en-US" altLang="en-US" sz="2800" baseline="-2500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en-US" sz="2800">
                <a:sym typeface="Symbol" panose="05050102010706020507" pitchFamily="18" charset="2"/>
              </a:rPr>
              <a:t>From &lt; quan hệ1&gt;, &lt;quan hệ 2&gt; </a:t>
            </a:r>
          </a:p>
          <a:p>
            <a:pPr>
              <a:defRPr/>
            </a:pPr>
            <a:r>
              <a:rPr lang="en-US" altLang="en-US" sz="2800">
                <a:solidFill>
                  <a:srgbClr val="FF0000"/>
                </a:solidFill>
                <a:sym typeface="Symbol" panose="05050102010706020507" pitchFamily="18" charset="2"/>
              </a:rPr>
              <a:t>Where &lt;điều kiện kết&gt;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298" y="2302474"/>
            <a:ext cx="1207070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Ví dụ.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NHANVIEN(</a:t>
            </a:r>
            <a:r>
              <a:rPr lang="en-US" altLang="en-US" sz="2600" u="sng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maNV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Hoten </a:t>
            </a: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(20)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en-US" sz="2600" u="dbl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MaPB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Luong 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real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defRPr/>
            </a:pP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PHONGBAN(</a:t>
            </a:r>
            <a:r>
              <a:rPr kumimoji="1" lang="en-US" altLang="en-US" sz="2600" u="sng">
                <a:latin typeface="Times New Roman" panose="02020603050405020304" pitchFamily="18" charset="0"/>
                <a:cs typeface="Times New Roman" panose="02020603050405020304" pitchFamily="18" charset="0"/>
              </a:rPr>
              <a:t>MaPB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, TenPB </a:t>
            </a: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(20))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3861" y="3326175"/>
            <a:ext cx="109841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00"/>
              <a:t>Tìm MaNV, Họ tên và tên phòng ban của những nhân viên làm việc cho phòng có mã số 5</a:t>
            </a:r>
            <a:endParaRPr lang="en-US" sz="2600"/>
          </a:p>
        </p:txBody>
      </p:sp>
      <p:sp>
        <p:nvSpPr>
          <p:cNvPr id="20" name="TextBox 19"/>
          <p:cNvSpPr txBox="1"/>
          <p:nvPr/>
        </p:nvSpPr>
        <p:spPr>
          <a:xfrm>
            <a:off x="333861" y="4435278"/>
            <a:ext cx="109841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SELECT MaNV, HoTen, TenPB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	FROM NHANVIEN, PHONGBAN</a:t>
            </a: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	WHERE 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NHANVIEN.MaPB=PHONGBAN.MaPB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		   		     AND NHANVIEN.MaPB = 5;</a:t>
            </a:r>
          </a:p>
        </p:txBody>
      </p:sp>
    </p:spTree>
    <p:extLst>
      <p:ext uri="{BB962C8B-B14F-4D97-AF65-F5344CB8AC3E}">
        <p14:creationId xmlns:p14="http://schemas.microsoft.com/office/powerpoint/2010/main" val="420626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33264"/>
            <a:ext cx="10480319" cy="6476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1. Các Truy vấn trên nhiều quan hệ (tt.): 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b="1"/>
              <a:t>Phép kết nội</a:t>
            </a:r>
            <a:r>
              <a:rPr lang="en-US" altLang="en-US" sz="260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/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 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</a:t>
            </a: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21616" y="4358253"/>
            <a:ext cx="107115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800"/>
              <a:t>Select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MaNV, HoTen, TenPB</a:t>
            </a:r>
            <a:endParaRPr lang="en-US" altLang="en-US" sz="2800" baseline="-2500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en-US" sz="2800">
                <a:sym typeface="Symbol" panose="05050102010706020507" pitchFamily="18" charset="2"/>
              </a:rPr>
              <a:t>From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NHANVIEN </a:t>
            </a:r>
            <a:r>
              <a:rPr lang="en-US" altLang="en-US" sz="2800">
                <a:solidFill>
                  <a:srgbClr val="FF0000"/>
                </a:solidFill>
                <a:sym typeface="Symbol" panose="05050102010706020507" pitchFamily="18" charset="2"/>
              </a:rPr>
              <a:t>inner join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PHONGBAN</a:t>
            </a:r>
            <a:r>
              <a:rPr lang="en-US" altLang="en-US" sz="2800">
                <a:sym typeface="Symbol" panose="05050102010706020507" pitchFamily="18" charset="2"/>
              </a:rPr>
              <a:t> </a:t>
            </a:r>
          </a:p>
          <a:p>
            <a:pPr>
              <a:defRPr/>
            </a:pPr>
            <a:r>
              <a:rPr lang="en-US" altLang="en-US" sz="2800">
                <a:solidFill>
                  <a:srgbClr val="FF0000"/>
                </a:solidFill>
                <a:sym typeface="Symbol" panose="05050102010706020507" pitchFamily="18" charset="2"/>
              </a:rPr>
              <a:t>                 on</a:t>
            </a:r>
            <a:r>
              <a:rPr lang="en-US" altLang="en-US" sz="2800">
                <a:sym typeface="Symbol" panose="05050102010706020507" pitchFamily="18" charset="2"/>
              </a:rPr>
              <a:t> 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NHANVIEN.MaPB=PHONGBAN.MaPB</a:t>
            </a:r>
          </a:p>
          <a:p>
            <a:pPr>
              <a:defRPr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Where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NHANVIEN.MaPB = 5;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2800">
              <a:sym typeface="Symbol" panose="05050102010706020507" pitchFamily="18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2923" y="1280087"/>
            <a:ext cx="10711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800"/>
              <a:t>Select </a:t>
            </a:r>
            <a:r>
              <a:rPr lang="en-US" altLang="en-US" sz="2800">
                <a:sym typeface="Symbol" panose="05050102010706020507" pitchFamily="18" charset="2"/>
              </a:rPr>
              <a:t>&lt;tên cột 1&gt;, &lt;tên cột 2&gt;, …</a:t>
            </a:r>
            <a:endParaRPr lang="en-US" altLang="en-US" sz="2800" baseline="-2500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en-US" sz="2800">
                <a:sym typeface="Symbol" panose="05050102010706020507" pitchFamily="18" charset="2"/>
              </a:rPr>
              <a:t>From &lt; quan hệ1&gt; </a:t>
            </a:r>
            <a:r>
              <a:rPr lang="en-US" altLang="en-US" sz="2800">
                <a:solidFill>
                  <a:srgbClr val="FF0000"/>
                </a:solidFill>
                <a:sym typeface="Symbol" panose="05050102010706020507" pitchFamily="18" charset="2"/>
              </a:rPr>
              <a:t>inner join </a:t>
            </a:r>
            <a:r>
              <a:rPr lang="en-US" altLang="en-US" sz="2800">
                <a:sym typeface="Symbol" panose="05050102010706020507" pitchFamily="18" charset="2"/>
              </a:rPr>
              <a:t>&lt;quan hệ 2&gt; </a:t>
            </a:r>
            <a:r>
              <a:rPr lang="en-US" altLang="en-US" sz="2800">
                <a:solidFill>
                  <a:srgbClr val="FF0000"/>
                </a:solidFill>
                <a:sym typeface="Symbol" panose="05050102010706020507" pitchFamily="18" charset="2"/>
              </a:rPr>
              <a:t>on</a:t>
            </a:r>
            <a:r>
              <a:rPr lang="en-US" altLang="en-US" sz="2800">
                <a:sym typeface="Symbol" panose="05050102010706020507" pitchFamily="18" charset="2"/>
              </a:rPr>
              <a:t> &lt;điều kiện kết&gt;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3861" y="2234194"/>
            <a:ext cx="1207070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Ví dụ.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NHANVIEN(</a:t>
            </a:r>
            <a:r>
              <a:rPr lang="en-US" altLang="en-US" sz="2600" u="sng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maNV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Hoten </a:t>
            </a: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(20)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en-US" sz="2600" u="dbl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MaPB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Luong 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real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defRPr/>
            </a:pP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PHONGBAN(</a:t>
            </a:r>
            <a:r>
              <a:rPr kumimoji="1" lang="en-US" altLang="en-US" sz="2600" u="sng">
                <a:latin typeface="Times New Roman" panose="02020603050405020304" pitchFamily="18" charset="0"/>
                <a:cs typeface="Times New Roman" panose="02020603050405020304" pitchFamily="18" charset="0"/>
              </a:rPr>
              <a:t>MaPB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, TenPB </a:t>
            </a: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(20))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9498" y="3296223"/>
            <a:ext cx="109841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00"/>
              <a:t>Tìm MaNV, Họ tên và tên phòng ban của những nhân viên làm việc cho phòng có mã số 5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404372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33264"/>
            <a:ext cx="10480319" cy="6476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1. Các truy vấn trên nhiều quan hệ (tt.): 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b="1"/>
              <a:t>Phép kết ngoài</a:t>
            </a:r>
            <a:r>
              <a:rPr lang="en-US" altLang="en-US" sz="260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/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 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</a:t>
            </a: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21616" y="4358253"/>
            <a:ext cx="107115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800"/>
              <a:t>Select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MaNV, HoTen, TenPB</a:t>
            </a:r>
            <a:endParaRPr lang="en-US" altLang="en-US" sz="2800" baseline="-2500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en-US" sz="2800">
                <a:sym typeface="Symbol" panose="05050102010706020507" pitchFamily="18" charset="2"/>
              </a:rPr>
              <a:t>From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NHANVIEN </a:t>
            </a:r>
            <a:r>
              <a:rPr lang="en-US" altLang="en-US" sz="2800">
                <a:solidFill>
                  <a:srgbClr val="FF0000"/>
                </a:solidFill>
                <a:sym typeface="Symbol" panose="05050102010706020507" pitchFamily="18" charset="2"/>
              </a:rPr>
              <a:t>Left outer join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PHONGBAN</a:t>
            </a:r>
            <a:r>
              <a:rPr lang="en-US" altLang="en-US" sz="2800">
                <a:sym typeface="Symbol" panose="05050102010706020507" pitchFamily="18" charset="2"/>
              </a:rPr>
              <a:t> </a:t>
            </a:r>
          </a:p>
          <a:p>
            <a:pPr>
              <a:defRPr/>
            </a:pPr>
            <a:r>
              <a:rPr lang="en-US" altLang="en-US" sz="2800">
                <a:solidFill>
                  <a:srgbClr val="FF0000"/>
                </a:solidFill>
                <a:sym typeface="Symbol" panose="05050102010706020507" pitchFamily="18" charset="2"/>
              </a:rPr>
              <a:t>                 on</a:t>
            </a:r>
            <a:r>
              <a:rPr lang="en-US" altLang="en-US" sz="2800">
                <a:sym typeface="Symbol" panose="05050102010706020507" pitchFamily="18" charset="2"/>
              </a:rPr>
              <a:t> 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NHANVIEN.MaNV=PHONGBAN.MaTrphg</a:t>
            </a:r>
          </a:p>
          <a:p>
            <a:pPr>
              <a:defRPr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Where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MaTrphg 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null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2800">
              <a:sym typeface="Symbol" panose="05050102010706020507" pitchFamily="18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2923" y="1280087"/>
            <a:ext cx="107115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800"/>
              <a:t>Select </a:t>
            </a:r>
            <a:r>
              <a:rPr lang="en-US" altLang="en-US" sz="2800">
                <a:sym typeface="Symbol" panose="05050102010706020507" pitchFamily="18" charset="2"/>
              </a:rPr>
              <a:t>&lt;tên cột 1&gt;, &lt;tên cột 2&gt;, …</a:t>
            </a:r>
            <a:endParaRPr lang="en-US" altLang="en-US" sz="2800" baseline="-2500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en-US" sz="2800">
                <a:sym typeface="Symbol" panose="05050102010706020507" pitchFamily="18" charset="2"/>
              </a:rPr>
              <a:t>From &lt; quan hệ1&gt; </a:t>
            </a:r>
            <a:r>
              <a:rPr lang="en-US" altLang="en-US" sz="2800" b="1">
                <a:solidFill>
                  <a:srgbClr val="FF0000"/>
                </a:solidFill>
              </a:rPr>
              <a:t>Left/Right/Full Outer</a:t>
            </a:r>
            <a:r>
              <a:rPr lang="en-US" altLang="en-US" sz="280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b="1">
                <a:solidFill>
                  <a:srgbClr val="FF0000"/>
                </a:solidFill>
                <a:sym typeface="Symbol" panose="05050102010706020507" pitchFamily="18" charset="2"/>
              </a:rPr>
              <a:t>join</a:t>
            </a:r>
            <a:r>
              <a:rPr lang="en-US" altLang="en-US" sz="280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>
                <a:sym typeface="Symbol" panose="05050102010706020507" pitchFamily="18" charset="2"/>
              </a:rPr>
              <a:t>&lt;quan hệ 2&gt; </a:t>
            </a:r>
          </a:p>
          <a:p>
            <a:pPr>
              <a:defRPr/>
            </a:pPr>
            <a:r>
              <a:rPr lang="en-US" altLang="en-US" sz="2800" b="1">
                <a:solidFill>
                  <a:srgbClr val="FF0000"/>
                </a:solidFill>
                <a:sym typeface="Symbol" panose="05050102010706020507" pitchFamily="18" charset="2"/>
              </a:rPr>
              <a:t>         on</a:t>
            </a:r>
            <a:r>
              <a:rPr lang="en-US" altLang="en-US" sz="2800">
                <a:sym typeface="Symbol" panose="05050102010706020507" pitchFamily="18" charset="2"/>
              </a:rPr>
              <a:t> &lt;điều kiện kết&gt;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2563" y="2628945"/>
            <a:ext cx="1207070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Ví dụ.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NHANVIEN(</a:t>
            </a:r>
            <a:r>
              <a:rPr lang="en-US" altLang="en-US" sz="2600" u="sng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maNV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Hoten </a:t>
            </a: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(20)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en-US" sz="2600" u="dbl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MaPB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Luong 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real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defRPr/>
            </a:pP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PHONGBAN(</a:t>
            </a:r>
            <a:r>
              <a:rPr kumimoji="1" lang="en-US" altLang="en-US" sz="2600" u="sng">
                <a:latin typeface="Times New Roman" panose="02020603050405020304" pitchFamily="18" charset="0"/>
                <a:cs typeface="Times New Roman" panose="02020603050405020304" pitchFamily="18" charset="0"/>
              </a:rPr>
              <a:t>MaPB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, TenPB </a:t>
            </a: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(20), </a:t>
            </a:r>
            <a:r>
              <a:rPr kumimoji="1" lang="en-US" altLang="en-US" sz="2600" u="dbl">
                <a:latin typeface="Times New Roman" panose="02020603050405020304" pitchFamily="18" charset="0"/>
                <a:cs typeface="Times New Roman" panose="02020603050405020304" pitchFamily="18" charset="0"/>
              </a:rPr>
              <a:t>MaTrphg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(5))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9498" y="3651657"/>
            <a:ext cx="109841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00"/>
              <a:t>Tìm MaNV, Họ tên nhân viên không là Trưởng phòng ban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179991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33264"/>
            <a:ext cx="10480319" cy="6476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1. Các truy vấn toán trên nhiều quan hệ (tt.): 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b="1"/>
              <a:t>Đặt bí danh cho thuộc tính/quan hệ</a:t>
            </a:r>
            <a:r>
              <a:rPr lang="en-US" altLang="en-US" sz="260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/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 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</a:t>
            </a: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2563" y="4413794"/>
            <a:ext cx="107115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SELECT MaNV </a:t>
            </a:r>
            <a:r>
              <a:rPr lang="en-US" altLang="en-US" sz="280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[Mã nhân viên]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HoTen, TenPB </a:t>
            </a:r>
            <a:r>
              <a:rPr lang="en-US" altLang="en-US" sz="280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TenPhongban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FROM NHANVIEN </a:t>
            </a:r>
            <a:r>
              <a:rPr lang="en-US" altLang="en-US" sz="280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PHONGBAN </a:t>
            </a:r>
            <a:r>
              <a:rPr lang="en-US" altLang="en-US" sz="280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pb</a:t>
            </a: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en-US" sz="280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.MaPB=</a:t>
            </a:r>
            <a:r>
              <a:rPr lang="en-US" altLang="en-US" sz="280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.MaPB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AND </a:t>
            </a:r>
            <a:r>
              <a:rPr lang="en-US" altLang="en-US" sz="280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.MaPB = 5;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2563" y="1243950"/>
            <a:ext cx="118744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800"/>
              <a:t>Select </a:t>
            </a:r>
            <a:r>
              <a:rPr lang="en-US" altLang="en-US" sz="2800">
                <a:sym typeface="Symbol" panose="05050102010706020507" pitchFamily="18" charset="2"/>
              </a:rPr>
              <a:t>&lt;tên cột 1&gt; </a:t>
            </a:r>
            <a:r>
              <a:rPr lang="en-US" altLang="en-US" sz="2800">
                <a:solidFill>
                  <a:schemeClr val="accent3"/>
                </a:solidFill>
                <a:sym typeface="Symbol" panose="05050102010706020507" pitchFamily="18" charset="2"/>
              </a:rPr>
              <a:t>as &lt;Tên cột 1mới&gt;</a:t>
            </a:r>
            <a:r>
              <a:rPr lang="en-US" altLang="en-US" sz="2800">
                <a:sym typeface="Symbol" panose="05050102010706020507" pitchFamily="18" charset="2"/>
              </a:rPr>
              <a:t>, &lt;tên cột 2&gt; </a:t>
            </a:r>
            <a:r>
              <a:rPr lang="en-US" altLang="en-US" sz="2800">
                <a:solidFill>
                  <a:schemeClr val="accent3"/>
                </a:solidFill>
                <a:sym typeface="Symbol" panose="05050102010706020507" pitchFamily="18" charset="2"/>
              </a:rPr>
              <a:t>as &lt;Tên cột 2 mới&gt;</a:t>
            </a:r>
            <a:r>
              <a:rPr lang="en-US" altLang="en-US" sz="2800">
                <a:sym typeface="Symbol" panose="05050102010706020507" pitchFamily="18" charset="2"/>
              </a:rPr>
              <a:t>, …</a:t>
            </a:r>
            <a:endParaRPr lang="en-US" altLang="en-US" sz="2800" baseline="-2500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en-US" sz="2800">
                <a:sym typeface="Symbol" panose="05050102010706020507" pitchFamily="18" charset="2"/>
              </a:rPr>
              <a:t>From &lt;quan hệ1&gt;  </a:t>
            </a:r>
            <a:r>
              <a:rPr lang="en-US" altLang="en-US" sz="2800">
                <a:solidFill>
                  <a:schemeClr val="accent3"/>
                </a:solidFill>
                <a:sym typeface="Symbol" panose="05050102010706020507" pitchFamily="18" charset="2"/>
              </a:rPr>
              <a:t>&lt;tên qhệ1 mới&gt;</a:t>
            </a:r>
            <a:r>
              <a:rPr lang="en-US" altLang="en-US" sz="2800">
                <a:sym typeface="Symbol" panose="05050102010706020507" pitchFamily="18" charset="2"/>
              </a:rPr>
              <a:t>, &lt;quan hệ2&gt; </a:t>
            </a:r>
            <a:r>
              <a:rPr lang="en-US" altLang="en-US" sz="2800">
                <a:solidFill>
                  <a:schemeClr val="accent3"/>
                </a:solidFill>
                <a:sym typeface="Symbol" panose="05050102010706020507" pitchFamily="18" charset="2"/>
              </a:rPr>
              <a:t>as &lt; tên qhệ2 mới &gt;</a:t>
            </a:r>
          </a:p>
          <a:p>
            <a:pPr>
              <a:defRPr/>
            </a:pPr>
            <a:r>
              <a:rPr lang="en-US" altLang="en-US" sz="2800">
                <a:sym typeface="Symbol" panose="05050102010706020507" pitchFamily="18" charset="2"/>
              </a:rPr>
              <a:t>Where &lt;điều kiện kết&gt;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2563" y="2628945"/>
            <a:ext cx="1157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Ví dụ.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NHANVIEN(</a:t>
            </a:r>
            <a:r>
              <a:rPr lang="en-US" altLang="en-US" sz="2600" u="sng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maNV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Hoten </a:t>
            </a: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(20)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en-US" sz="2600" u="dbl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MaPB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Luong 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real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defRPr/>
            </a:pP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PHONGBAN(</a:t>
            </a:r>
            <a:r>
              <a:rPr kumimoji="1" lang="en-US" altLang="en-US" sz="2600" u="sng">
                <a:latin typeface="Times New Roman" panose="02020603050405020304" pitchFamily="18" charset="0"/>
                <a:cs typeface="Times New Roman" panose="02020603050405020304" pitchFamily="18" charset="0"/>
              </a:rPr>
              <a:t>MaPB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, TenPB </a:t>
            </a: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(20), </a:t>
            </a:r>
            <a:r>
              <a:rPr kumimoji="1" lang="en-US" altLang="en-US" sz="2600" u="dbl">
                <a:latin typeface="Times New Roman" panose="02020603050405020304" pitchFamily="18" charset="0"/>
                <a:cs typeface="Times New Roman" panose="02020603050405020304" pitchFamily="18" charset="0"/>
              </a:rPr>
              <a:t>MaTrphg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(5))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0152" y="3567664"/>
            <a:ext cx="109841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00"/>
              <a:t>Tìm MaNV, Họ tên và tên phòng ban của những nhân viên thuộc phòng có mã số là 5</a:t>
            </a:r>
            <a:endParaRPr lang="en-US" sz="2600"/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l="17466" t="53816" r="67466" b="39220"/>
          <a:stretch/>
        </p:blipFill>
        <p:spPr bwMode="auto">
          <a:xfrm>
            <a:off x="8366448" y="4994579"/>
            <a:ext cx="3306147" cy="12350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Oval 1"/>
          <p:cNvSpPr/>
          <p:nvPr/>
        </p:nvSpPr>
        <p:spPr>
          <a:xfrm>
            <a:off x="8770777" y="5355771"/>
            <a:ext cx="1101012" cy="4385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492273" y="5355771"/>
            <a:ext cx="1101012" cy="4385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1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2" grpId="0"/>
      <p:bldP spid="13" grpId="0"/>
      <p:bldP spid="2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681135"/>
            <a:ext cx="10480319" cy="588761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  <a:defRPr/>
            </a:pPr>
            <a:r>
              <a:rPr lang="en-US" altLang="en-US" sz="3200" b="1"/>
              <a:t>2. Câu truy vấn con: </a:t>
            </a:r>
          </a:p>
          <a:p>
            <a:r>
              <a:rPr lang="en-US" altLang="en-US" sz="3200"/>
              <a:t>Câu truy vấn con là câu truy vấn được lồng trong một câu truy vấn khác</a:t>
            </a:r>
          </a:p>
          <a:p>
            <a:r>
              <a:rPr lang="en-US" altLang="en-US" sz="3200"/>
              <a:t>Câu truy vấn con có thể xuất hiện trong mệnh đề FROM (đóng vai trò của 1 bảng), WHERE hoặc HAVING</a:t>
            </a:r>
          </a:p>
          <a:p>
            <a:pPr lvl="1"/>
            <a:r>
              <a:rPr lang="en-US" altLang="en-US" sz="3000"/>
              <a:t>Truy vấn con có kết quả trả về là một giá trị</a:t>
            </a:r>
          </a:p>
          <a:p>
            <a:pPr lvl="1"/>
            <a:r>
              <a:rPr lang="en-US" altLang="en-US" sz="3000"/>
              <a:t>Truy vấn con có kết quả trả về là một bảng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30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 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</a:t>
            </a: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52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70588" y="261257"/>
            <a:ext cx="11635273" cy="63074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sz="3200" b="1"/>
              <a:t>2. Câu truy vấn con (tt.): </a:t>
            </a:r>
          </a:p>
          <a:p>
            <a:r>
              <a:rPr lang="en-US" altLang="en-US" sz="3200"/>
              <a:t>Truy vấn con trong mệnh đề Where</a:t>
            </a:r>
          </a:p>
          <a:p>
            <a:pPr marL="0" indent="0">
              <a:buNone/>
            </a:pPr>
            <a:r>
              <a:rPr lang="en-US" altLang="en-US">
                <a:sym typeface="Symbol" panose="05050102010706020507" pitchFamily="18" charset="2"/>
              </a:rPr>
              <a:t>Vd.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NHANVIEN(</a:t>
            </a:r>
            <a:r>
              <a:rPr lang="en-US" altLang="en-US" u="sng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MaNV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Hoten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(20)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en-US" u="dbl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MaPB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Luong 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real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PHONGBAN(</a:t>
            </a:r>
            <a:r>
              <a:rPr kumimoji="1" lang="en-US" alt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MaPB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TenPB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(20), </a:t>
            </a:r>
            <a:r>
              <a:rPr kumimoji="1" lang="en-US" altLang="en-US" u="dbl">
                <a:latin typeface="Times New Roman" panose="02020603050405020304" pitchFamily="18" charset="0"/>
                <a:cs typeface="Times New Roman" panose="02020603050405020304" pitchFamily="18" charset="0"/>
              </a:rPr>
              <a:t>MaTrphg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(5))</a:t>
            </a:r>
          </a:p>
          <a:p>
            <a:pPr marL="0" indent="0">
              <a:buNone/>
            </a:pPr>
            <a:r>
              <a:rPr lang="en-US" altLang="en-US"/>
              <a:t>    1. Tìm MaNV, Họ tên của những người có lương cao nhất</a:t>
            </a: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    2.Liệt kê Họ tên và lương của những người là Trưởng phòng</a:t>
            </a:r>
          </a:p>
          <a:p>
            <a:pPr marL="0" indent="0">
              <a:buNone/>
            </a:pPr>
            <a:endParaRPr lang="en-US" altLang="en-US" sz="30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    </a:t>
            </a: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4155" y="2808515"/>
            <a:ext cx="7716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SELECT MaNV, Hoten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FROM NHANVIEN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WHERE Luong </a:t>
            </a:r>
            <a:r>
              <a:rPr lang="en-US" altLang="en-US" sz="2400">
                <a:solidFill>
                  <a:srgbClr val="FF0000"/>
                </a:solidFill>
              </a:rPr>
              <a:t>=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rgbClr val="FF0000"/>
                </a:solidFill>
              </a:rPr>
              <a:t>(SELECT MAX(Luong)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FF0000"/>
                </a:solidFill>
              </a:rPr>
              <a:t>		         FROM NHANVIEN)</a:t>
            </a:r>
            <a:r>
              <a:rPr lang="en-US" altLang="en-US" sz="2400"/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0180" y="4973217"/>
            <a:ext cx="7716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SELECT Hoten, luong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FROM NHANVIEN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WHERE MaNV </a:t>
            </a:r>
            <a:r>
              <a:rPr lang="en-US" altLang="en-US" sz="2400">
                <a:solidFill>
                  <a:srgbClr val="FF0000"/>
                </a:solidFill>
              </a:rPr>
              <a:t>IN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rgbClr val="FF0000"/>
                </a:solidFill>
              </a:rPr>
              <a:t>(SELECT MaTrphg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FF0000"/>
                </a:solidFill>
              </a:rPr>
              <a:t>		          FROM PHONGBAN)</a:t>
            </a:r>
            <a:r>
              <a:rPr lang="en-US" altLang="en-US" sz="240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7608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Maxpoint">
      <a:dk1>
        <a:srgbClr val="3F3F3F"/>
      </a:dk1>
      <a:lt1>
        <a:srgbClr val="FFFFFF"/>
      </a:lt1>
      <a:dk2>
        <a:srgbClr val="313C41"/>
      </a:dk2>
      <a:lt2>
        <a:srgbClr val="FFFFFF"/>
      </a:lt2>
      <a:accent1>
        <a:srgbClr val="FFAB03"/>
      </a:accent1>
      <a:accent2>
        <a:srgbClr val="FC7F03"/>
      </a:accent2>
      <a:accent3>
        <a:srgbClr val="FC3903"/>
      </a:accent3>
      <a:accent4>
        <a:srgbClr val="D1024E"/>
      </a:accent4>
      <a:accent5>
        <a:srgbClr val="A6026C"/>
      </a:accent5>
      <a:accent6>
        <a:srgbClr val="0F6193"/>
      </a:accent6>
      <a:hlink>
        <a:srgbClr val="0563C1"/>
      </a:hlink>
      <a:folHlink>
        <a:srgbClr val="954F72"/>
      </a:folHlink>
    </a:clrScheme>
    <a:fontScheme name="Custom 41">
      <a:majorFont>
        <a:latin typeface="Roboto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3701</TotalTime>
  <Words>1700</Words>
  <Application>Microsoft Office PowerPoint</Application>
  <PresentationFormat>Widescreen</PresentationFormat>
  <Paragraphs>267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Open Sans</vt:lpstr>
      <vt:lpstr>Roboto</vt:lpstr>
      <vt:lpstr>Times New Roman</vt:lpstr>
      <vt:lpstr>Wingdings</vt:lpstr>
      <vt:lpstr>Office Theme</vt:lpstr>
      <vt:lpstr>PowerPoint Presentation</vt:lpstr>
      <vt:lpstr>WELCOME MESSAGES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ICONIC</dc:title>
  <dc:creator>Musedsmh</dc:creator>
  <cp:lastModifiedBy>PHAM MINH TRUNG_HS</cp:lastModifiedBy>
  <cp:revision>281</cp:revision>
  <dcterms:created xsi:type="dcterms:W3CDTF">2017-01-10T11:09:36Z</dcterms:created>
  <dcterms:modified xsi:type="dcterms:W3CDTF">2024-02-02T09:00:16Z</dcterms:modified>
</cp:coreProperties>
</file>