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72"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6" d="100"/>
          <a:sy n="56" d="100"/>
        </p:scale>
        <p:origin x="50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7/17/2020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5104" y="544946"/>
            <a:ext cx="8915399" cy="1708727"/>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Technological capability and technological proximity in Thuringia 1990-2010</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35395" y="3382688"/>
            <a:ext cx="8915399" cy="2704076"/>
          </a:xfrm>
        </p:spPr>
        <p:txBody>
          <a:bodyPr>
            <a:normAutofit/>
          </a:bodyPr>
          <a:lstStyle/>
          <a:p>
            <a:r>
              <a:rPr lang="en-US" sz="2600" dirty="0" smtClean="0">
                <a:latin typeface="Times New Roman" panose="02020603050405020304" pitchFamily="18" charset="0"/>
                <a:cs typeface="Times New Roman" panose="02020603050405020304" pitchFamily="18" charset="0"/>
              </a:rPr>
              <a:t>Present by: Group D</a:t>
            </a:r>
          </a:p>
          <a:p>
            <a:r>
              <a:rPr lang="en-US" dirty="0">
                <a:latin typeface="Times New Roman" panose="02020603050405020304" pitchFamily="18" charset="0"/>
                <a:cs typeface="Times New Roman" panose="02020603050405020304" pitchFamily="18" charset="0"/>
              </a:rPr>
              <a:t>Mir </a:t>
            </a:r>
            <a:r>
              <a:rPr lang="en-US" dirty="0" err="1">
                <a:latin typeface="Times New Roman" panose="02020603050405020304" pitchFamily="18" charset="0"/>
                <a:cs typeface="Times New Roman" panose="02020603050405020304" pitchFamily="18" charset="0"/>
              </a:rPr>
              <a:t>Behroz</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Noor</a:t>
            </a:r>
          </a:p>
          <a:p>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Quyen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Nguyen</a:t>
            </a:r>
          </a:p>
          <a:p>
            <a:r>
              <a:rPr lang="en-US" dirty="0" err="1" smtClean="0">
                <a:latin typeface="Times New Roman" panose="02020603050405020304" pitchFamily="18" charset="0"/>
                <a:cs typeface="Times New Roman" panose="02020603050405020304" pitchFamily="18" charset="0"/>
              </a:rPr>
              <a:t>Huyen</a:t>
            </a:r>
            <a:r>
              <a:rPr lang="en-US" dirty="0" smtClean="0">
                <a:latin typeface="Times New Roman" panose="02020603050405020304" pitchFamily="18" charset="0"/>
                <a:cs typeface="Times New Roman" panose="02020603050405020304" pitchFamily="18" charset="0"/>
              </a:rPr>
              <a:t> Bui </a:t>
            </a:r>
            <a:r>
              <a:rPr lang="en-US" dirty="0" err="1" smtClean="0">
                <a:latin typeface="Times New Roman" panose="02020603050405020304" pitchFamily="18" charset="0"/>
                <a:cs typeface="Times New Roman" panose="02020603050405020304" pitchFamily="18" charset="0"/>
              </a:rPr>
              <a:t>Thi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727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II. </a:t>
            </a:r>
            <a:r>
              <a:rPr lang="en-US" dirty="0">
                <a:latin typeface="Times New Roman" panose="02020603050405020304" pitchFamily="18" charset="0"/>
                <a:cs typeface="Times New Roman" panose="02020603050405020304" pitchFamily="18" charset="0"/>
              </a:rPr>
              <a:t>Technological </a:t>
            </a:r>
            <a:r>
              <a:rPr lang="en-US" dirty="0" smtClean="0">
                <a:latin typeface="Times New Roman" panose="02020603050405020304" pitchFamily="18" charset="0"/>
                <a:cs typeface="Times New Roman" panose="02020603050405020304" pitchFamily="18" charset="0"/>
              </a:rPr>
              <a:t>capability</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Average Scope of Patents by sub-regions</a:t>
            </a:r>
            <a:endParaRPr lang="en-US" sz="3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484582" y="2152072"/>
            <a:ext cx="7207105" cy="4424218"/>
          </a:xfrm>
          <a:prstGeom prst="rect">
            <a:avLst/>
          </a:prstGeom>
        </p:spPr>
      </p:pic>
    </p:spTree>
    <p:extLst>
      <p:ext uri="{BB962C8B-B14F-4D97-AF65-F5344CB8AC3E}">
        <p14:creationId xmlns:p14="http://schemas.microsoft.com/office/powerpoint/2010/main" val="3899937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 Technological </a:t>
            </a:r>
            <a:r>
              <a:rPr lang="en-US" dirty="0" smtClean="0">
                <a:latin typeface="Times New Roman" panose="02020603050405020304" pitchFamily="18" charset="0"/>
                <a:cs typeface="Times New Roman" panose="02020603050405020304" pitchFamily="18" charset="0"/>
              </a:rPr>
              <a:t>capability</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3. </a:t>
            </a:r>
            <a:r>
              <a:rPr lang="en-US" sz="3000" dirty="0" smtClean="0">
                <a:latin typeface="Times New Roman" panose="02020603050405020304" pitchFamily="18" charset="0"/>
                <a:cs typeface="Times New Roman" panose="02020603050405020304" pitchFamily="18" charset="0"/>
              </a:rPr>
              <a:t>Average forward citation of patents by sub-regions</a:t>
            </a:r>
            <a:endParaRPr lang="en-US" sz="3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2512291" y="2133600"/>
            <a:ext cx="8580581" cy="4211782"/>
          </a:xfrm>
          <a:prstGeom prst="rect">
            <a:avLst/>
          </a:prstGeom>
        </p:spPr>
      </p:pic>
    </p:spTree>
    <p:extLst>
      <p:ext uri="{BB962C8B-B14F-4D97-AF65-F5344CB8AC3E}">
        <p14:creationId xmlns:p14="http://schemas.microsoft.com/office/powerpoint/2010/main" val="1498447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II. </a:t>
            </a:r>
            <a:r>
              <a:rPr lang="en-US" sz="4000" dirty="0">
                <a:latin typeface="Times New Roman" panose="02020603050405020304" pitchFamily="18" charset="0"/>
                <a:cs typeface="Times New Roman" panose="02020603050405020304" pitchFamily="18" charset="0"/>
              </a:rPr>
              <a:t>Technological </a:t>
            </a:r>
            <a:r>
              <a:rPr lang="en-US" sz="4000" dirty="0" smtClean="0">
                <a:latin typeface="Times New Roman" panose="02020603050405020304" pitchFamily="18" charset="0"/>
                <a:cs typeface="Times New Roman" panose="02020603050405020304" pitchFamily="18" charset="0"/>
              </a:rPr>
              <a:t>capability</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4. </a:t>
            </a:r>
            <a:r>
              <a:rPr lang="en-US" sz="3300" dirty="0" smtClean="0">
                <a:latin typeface="Times New Roman" panose="02020603050405020304" pitchFamily="18" charset="0"/>
                <a:cs typeface="Times New Roman" panose="02020603050405020304" pitchFamily="18" charset="0"/>
              </a:rPr>
              <a:t>Openness to external knowledge by sub-regions</a:t>
            </a:r>
            <a:endParaRPr lang="en-US" sz="33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2678545" y="2133600"/>
            <a:ext cx="7721599" cy="4562764"/>
          </a:xfrm>
          <a:prstGeom prst="rect">
            <a:avLst/>
          </a:prstGeom>
        </p:spPr>
      </p:pic>
    </p:spTree>
    <p:extLst>
      <p:ext uri="{BB962C8B-B14F-4D97-AF65-F5344CB8AC3E}">
        <p14:creationId xmlns:p14="http://schemas.microsoft.com/office/powerpoint/2010/main" val="1796084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III. Technological proximity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Constructing </a:t>
            </a:r>
            <a:r>
              <a:rPr lang="en-US" dirty="0">
                <a:latin typeface="Times New Roman" panose="02020603050405020304" pitchFamily="18" charset="0"/>
                <a:cs typeface="Times New Roman" panose="02020603050405020304" pitchFamily="18" charset="0"/>
              </a:rPr>
              <a:t>technical proximity includes </a:t>
            </a:r>
            <a:r>
              <a:rPr lang="en-US" b="1" dirty="0">
                <a:latin typeface="Times New Roman" panose="02020603050405020304" pitchFamily="18" charset="0"/>
                <a:cs typeface="Times New Roman" panose="02020603050405020304" pitchFamily="18" charset="0"/>
              </a:rPr>
              <a:t>two steps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Firstly</a:t>
            </a:r>
            <a:r>
              <a:rPr lang="en-US" dirty="0">
                <a:latin typeface="Times New Roman" panose="02020603050405020304" pitchFamily="18" charset="0"/>
                <a:cs typeface="Times New Roman" panose="02020603050405020304" pitchFamily="18" charset="0"/>
              </a:rPr>
              <a:t>, we build up a vector of 3-digit IPC classes shares for each sub-region.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that, we calculate Euclidean distance (E) to compare two IPC classes shares vectors. Technological proximity between region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and j is defined as square root of sum of total square distance</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012266" y="3810743"/>
            <a:ext cx="2475230" cy="1438589"/>
          </a:xfrm>
          <a:prstGeom prst="rect">
            <a:avLst/>
          </a:prstGeom>
        </p:spPr>
      </p:pic>
    </p:spTree>
    <p:extLst>
      <p:ext uri="{BB962C8B-B14F-4D97-AF65-F5344CB8AC3E}">
        <p14:creationId xmlns:p14="http://schemas.microsoft.com/office/powerpoint/2010/main" val="1462562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III. Technological proximity</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924320" y="1782618"/>
            <a:ext cx="8580292" cy="4701309"/>
          </a:xfrm>
          <a:prstGeom prst="rect">
            <a:avLst/>
          </a:prstGeom>
        </p:spPr>
      </p:pic>
    </p:spTree>
    <p:extLst>
      <p:ext uri="{BB962C8B-B14F-4D97-AF65-F5344CB8AC3E}">
        <p14:creationId xmlns:p14="http://schemas.microsoft.com/office/powerpoint/2010/main" val="518061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 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320800"/>
            <a:ext cx="8915400" cy="5537200"/>
          </a:xfrm>
        </p:spPr>
        <p:txBody>
          <a:bodyPr>
            <a:noAutofit/>
          </a:bodyPr>
          <a:lstStyle/>
          <a:p>
            <a:r>
              <a:rPr lang="en-US" sz="1600" dirty="0" smtClean="0">
                <a:latin typeface="Times New Roman" panose="02020603050405020304" pitchFamily="18" charset="0"/>
                <a:cs typeface="Times New Roman" panose="02020603050405020304" pitchFamily="18" charset="0"/>
              </a:rPr>
              <a:t>The patent activities of Thuringia in 4 sub-regions </a:t>
            </a:r>
            <a:r>
              <a:rPr lang="en-US" sz="1600" smtClean="0">
                <a:latin typeface="Times New Roman" panose="02020603050405020304" pitchFamily="18" charset="0"/>
                <a:cs typeface="Times New Roman" panose="02020603050405020304" pitchFamily="18" charset="0"/>
              </a:rPr>
              <a:t>witnessed an </a:t>
            </a:r>
            <a:r>
              <a:rPr lang="en-US" sz="1600" dirty="0" smtClean="0">
                <a:latin typeface="Times New Roman" panose="02020603050405020304" pitchFamily="18" charset="0"/>
                <a:cs typeface="Times New Roman" panose="02020603050405020304" pitchFamily="18" charset="0"/>
              </a:rPr>
              <a:t>increase over the study period.</a:t>
            </a:r>
          </a:p>
          <a:p>
            <a:r>
              <a:rPr lang="en-US" sz="1600" dirty="0" smtClean="0">
                <a:latin typeface="Times New Roman" panose="02020603050405020304" pitchFamily="18" charset="0"/>
                <a:cs typeface="Times New Roman" panose="02020603050405020304" pitchFamily="18" charset="0"/>
              </a:rPr>
              <a:t>We </a:t>
            </a:r>
            <a:r>
              <a:rPr lang="en-US" sz="1600" dirty="0">
                <a:latin typeface="Times New Roman" panose="02020603050405020304" pitchFamily="18" charset="0"/>
                <a:cs typeface="Times New Roman" panose="02020603050405020304" pitchFamily="18" charset="0"/>
              </a:rPr>
              <a:t>propose that patent data is able to capture technological </a:t>
            </a:r>
            <a:r>
              <a:rPr lang="en-US" sz="1600" dirty="0" smtClean="0">
                <a:latin typeface="Times New Roman" panose="02020603050405020304" pitchFamily="18" charset="0"/>
                <a:cs typeface="Times New Roman" panose="02020603050405020304" pitchFamily="18" charset="0"/>
              </a:rPr>
              <a:t>capability.</a:t>
            </a:r>
          </a:p>
          <a:p>
            <a:pPr>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The more patents one has, the higher one’s technological capabilities. Regarding the number of patents, East and Central outperformed the other sub-regions</a:t>
            </a:r>
          </a:p>
          <a:p>
            <a:pPr>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number of the sectors under which the patent has been registered can also represent technological </a:t>
            </a:r>
            <a:r>
              <a:rPr lang="en-US" sz="1600" dirty="0" smtClean="0">
                <a:latin typeface="Times New Roman" panose="02020603050405020304" pitchFamily="18" charset="0"/>
                <a:cs typeface="Times New Roman" panose="02020603050405020304" pitchFamily="18" charset="0"/>
              </a:rPr>
              <a:t>capabilities (patents scope).</a:t>
            </a:r>
            <a:r>
              <a:rPr lang="en-US" sz="1600" dirty="0">
                <a:latin typeface="Times New Roman" panose="02020603050405020304" pitchFamily="18" charset="0"/>
                <a:cs typeface="Times New Roman" panose="02020603050405020304" pitchFamily="18" charset="0"/>
              </a:rPr>
              <a:t> One average, patents registered by East and North Thuringia have broader scope than the rest of this </a:t>
            </a:r>
            <a:r>
              <a:rPr lang="en-US" sz="1600" dirty="0" smtClean="0">
                <a:latin typeface="Times New Roman" panose="02020603050405020304" pitchFamily="18" charset="0"/>
                <a:cs typeface="Times New Roman" panose="02020603050405020304" pitchFamily="18" charset="0"/>
              </a:rPr>
              <a:t>state.</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a:t>
            </a:r>
            <a:r>
              <a:rPr lang="en-US" sz="1600" dirty="0" smtClean="0">
                <a:latin typeface="Times New Roman" panose="02020603050405020304" pitchFamily="18" charset="0"/>
                <a:cs typeface="Times New Roman" panose="02020603050405020304" pitchFamily="18" charset="0"/>
              </a:rPr>
              <a:t>he </a:t>
            </a:r>
            <a:r>
              <a:rPr lang="en-US" sz="1600" dirty="0">
                <a:latin typeface="Times New Roman" panose="02020603050405020304" pitchFamily="18" charset="0"/>
                <a:cs typeface="Times New Roman" panose="02020603050405020304" pitchFamily="18" charset="0"/>
              </a:rPr>
              <a:t>number of citations a patent has received can be another measure of technological capabilities, namely the quality of the </a:t>
            </a:r>
            <a:r>
              <a:rPr lang="en-US" sz="1600" dirty="0" smtClean="0">
                <a:latin typeface="Times New Roman" panose="02020603050405020304" pitchFamily="18" charset="0"/>
                <a:cs typeface="Times New Roman" panose="02020603050405020304" pitchFamily="18" charset="0"/>
              </a:rPr>
              <a:t>innovation.</a:t>
            </a:r>
            <a:r>
              <a:rPr lang="en-US" sz="1600" dirty="0">
                <a:latin typeface="Times New Roman" panose="02020603050405020304" pitchFamily="18" charset="0"/>
                <a:cs typeface="Times New Roman" panose="02020603050405020304" pitchFamily="18" charset="0"/>
              </a:rPr>
              <a:t> The average number of citations received by patents owned by sub-regions in Thuringia is too low, particularly, this measure is less than 2 for all regions during the period, except for North Thuringia</a:t>
            </a:r>
            <a:endParaRPr lang="en-US" sz="1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Finally, the ability to cooperate with </a:t>
            </a:r>
            <a:r>
              <a:rPr lang="en-US" sz="1600" dirty="0" smtClean="0">
                <a:latin typeface="Times New Roman" panose="02020603050405020304" pitchFamily="18" charset="0"/>
                <a:cs typeface="Times New Roman" panose="02020603050405020304" pitchFamily="18" charset="0"/>
              </a:rPr>
              <a:t>inventors </a:t>
            </a:r>
            <a:r>
              <a:rPr lang="en-US" sz="1600" dirty="0">
                <a:latin typeface="Times New Roman" panose="02020603050405020304" pitchFamily="18" charset="0"/>
                <a:cs typeface="Times New Roman" panose="02020603050405020304" pitchFamily="18" charset="0"/>
              </a:rPr>
              <a:t>from outside regions also can be a measurement for technological capability. More than 55 percent of patents registered by sub-regions in Thuringia absorbed the external source of knowledge. The openness to external knowledge of North, South and East Thuringia increased while Central experienced a </a:t>
            </a:r>
            <a:r>
              <a:rPr lang="en-US" sz="1600" dirty="0" smtClean="0">
                <a:latin typeface="Times New Roman" panose="02020603050405020304" pitchFamily="18" charset="0"/>
                <a:cs typeface="Times New Roman" panose="02020603050405020304" pitchFamily="18" charset="0"/>
              </a:rPr>
              <a:t>slight </a:t>
            </a:r>
            <a:r>
              <a:rPr lang="en-US" sz="1600" dirty="0">
                <a:latin typeface="Times New Roman" panose="02020603050405020304" pitchFamily="18" charset="0"/>
                <a:cs typeface="Times New Roman" panose="02020603050405020304" pitchFamily="18" charset="0"/>
              </a:rPr>
              <a:t>decrease</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Overall, while the technological distances between North and the rest part of Thuringia became more extensive, the knowledge domain of patenting activities of South, Central and East became more similar</a:t>
            </a:r>
          </a:p>
        </p:txBody>
      </p:sp>
    </p:spTree>
    <p:extLst>
      <p:ext uri="{BB962C8B-B14F-4D97-AF65-F5344CB8AC3E}">
        <p14:creationId xmlns:p14="http://schemas.microsoft.com/office/powerpoint/2010/main" val="916396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Table content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681018"/>
            <a:ext cx="8915400" cy="4858327"/>
          </a:xfrm>
        </p:spPr>
        <p:txBody>
          <a:bodyPr>
            <a:normAutofit/>
          </a:bodyPr>
          <a:lstStyle/>
          <a:p>
            <a:pPr>
              <a:buAutoNum type="alphaUcPeriod"/>
            </a:pPr>
            <a:r>
              <a:rPr lang="en-US" sz="3000" dirty="0" smtClean="0">
                <a:latin typeface="Times New Roman" panose="02020603050405020304" pitchFamily="18" charset="0"/>
                <a:cs typeface="Times New Roman" panose="02020603050405020304" pitchFamily="18" charset="0"/>
              </a:rPr>
              <a:t>Motivation </a:t>
            </a:r>
          </a:p>
          <a:p>
            <a:pPr>
              <a:buAutoNum type="alphaUcPeriod"/>
            </a:pPr>
            <a:r>
              <a:rPr lang="en-US" sz="3000" dirty="0" smtClean="0">
                <a:latin typeface="Times New Roman" panose="02020603050405020304" pitchFamily="18" charset="0"/>
                <a:cs typeface="Times New Roman" panose="02020603050405020304" pitchFamily="18" charset="0"/>
              </a:rPr>
              <a:t>The data</a:t>
            </a:r>
          </a:p>
          <a:p>
            <a:pPr>
              <a:buAutoNum type="alphaUcPeriod"/>
            </a:pPr>
            <a:r>
              <a:rPr lang="en-US" sz="3000" dirty="0" smtClean="0">
                <a:latin typeface="Times New Roman" panose="02020603050405020304" pitchFamily="18" charset="0"/>
                <a:cs typeface="Times New Roman" panose="02020603050405020304" pitchFamily="18" charset="0"/>
              </a:rPr>
              <a:t>Thuringia technological capability and technological proximity 1990-2010</a:t>
            </a:r>
          </a:p>
          <a:p>
            <a:pPr marL="400050" indent="-400050">
              <a:buAutoNum type="romanUcPeriod"/>
            </a:pPr>
            <a:r>
              <a:rPr lang="en-US" sz="3000" dirty="0" smtClean="0">
                <a:latin typeface="Times New Roman" panose="02020603050405020304" pitchFamily="18" charset="0"/>
                <a:cs typeface="Times New Roman" panose="02020603050405020304" pitchFamily="18" charset="0"/>
              </a:rPr>
              <a:t>General views of Thuringia patents </a:t>
            </a:r>
            <a:r>
              <a:rPr lang="en-US" sz="3000" dirty="0" err="1" smtClean="0">
                <a:latin typeface="Times New Roman" panose="02020603050405020304" pitchFamily="18" charset="0"/>
                <a:cs typeface="Times New Roman" panose="02020603050405020304" pitchFamily="18" charset="0"/>
              </a:rPr>
              <a:t>actitivities</a:t>
            </a:r>
            <a:r>
              <a:rPr lang="en-US" sz="3000" dirty="0" smtClean="0">
                <a:latin typeface="Times New Roman" panose="02020603050405020304" pitchFamily="18" charset="0"/>
                <a:cs typeface="Times New Roman" panose="02020603050405020304" pitchFamily="18" charset="0"/>
              </a:rPr>
              <a:t> </a:t>
            </a:r>
          </a:p>
          <a:p>
            <a:pPr marL="400050" indent="-400050">
              <a:buAutoNum type="romanUcPeriod"/>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Technological capability by sub-regions</a:t>
            </a:r>
          </a:p>
          <a:p>
            <a:pPr marL="400050" indent="-400050">
              <a:buAutoNum type="romanUcPeriod"/>
            </a:pPr>
            <a:r>
              <a:rPr lang="en-US" sz="3000" dirty="0" smtClean="0">
                <a:latin typeface="Times New Roman" panose="02020603050405020304" pitchFamily="18" charset="0"/>
                <a:cs typeface="Times New Roman" panose="02020603050405020304" pitchFamily="18" charset="0"/>
              </a:rPr>
              <a:t> Technological proximity by sub-regions</a:t>
            </a:r>
          </a:p>
          <a:p>
            <a:pPr marL="0" indent="0">
              <a:buNone/>
            </a:pP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0392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A. Motivation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14764"/>
            <a:ext cx="8915400" cy="4396458"/>
          </a:xfrm>
        </p:spPr>
        <p:txBody>
          <a:bodyPr>
            <a:noAutofit/>
          </a:bodyPr>
          <a:lstStyle/>
          <a:p>
            <a:r>
              <a:rPr lang="en-US" dirty="0">
                <a:latin typeface="Times New Roman" panose="02020603050405020304" pitchFamily="18" charset="0"/>
                <a:cs typeface="Times New Roman" panose="02020603050405020304" pitchFamily="18" charset="0"/>
              </a:rPr>
              <a:t>Over the past decade, technological innovation is regarded as an important engine of economic growth. Technological capability could be considered as the resource which enables a firm to generate innovations in products, processes, and engineering projects and further discussed the accumulation path of technological capability. Therefore, technological capability plays an essential role in achieving rapid technological innovation. In this seminar, we pay attention to explore the technological capability and technology proximity at regional level of </a:t>
            </a:r>
            <a:r>
              <a:rPr lang="en-US" dirty="0" smtClean="0">
                <a:latin typeface="Times New Roman" panose="02020603050405020304" pitchFamily="18" charset="0"/>
                <a:cs typeface="Times New Roman" panose="02020603050405020304" pitchFamily="18" charset="0"/>
              </a:rPr>
              <a:t>Thuringia </a:t>
            </a:r>
            <a:r>
              <a:rPr lang="en-US" dirty="0">
                <a:latin typeface="Times New Roman" panose="02020603050405020304" pitchFamily="18" charset="0"/>
                <a:cs typeface="Times New Roman" panose="02020603050405020304" pitchFamily="18" charset="0"/>
              </a:rPr>
              <a:t>over the period 1991-2010.</a:t>
            </a:r>
          </a:p>
          <a:p>
            <a:r>
              <a:rPr lang="en-US" dirty="0">
                <a:latin typeface="Times New Roman" panose="02020603050405020304" pitchFamily="18" charset="0"/>
                <a:cs typeface="Times New Roman" panose="02020603050405020304" pitchFamily="18" charset="0"/>
              </a:rPr>
              <a:t>We would like to </a:t>
            </a:r>
            <a:r>
              <a:rPr lang="en-US" dirty="0" smtClean="0">
                <a:latin typeface="Times New Roman" panose="02020603050405020304" pitchFamily="18" charset="0"/>
                <a:cs typeface="Times New Roman" panose="02020603050405020304" pitchFamily="18" charset="0"/>
              </a:rPr>
              <a:t>analyze </a:t>
            </a:r>
            <a:r>
              <a:rPr lang="en-US" dirty="0">
                <a:latin typeface="Times New Roman" panose="02020603050405020304" pitchFamily="18" charset="0"/>
                <a:cs typeface="Times New Roman" panose="02020603050405020304" pitchFamily="18" charset="0"/>
              </a:rPr>
              <a:t>more detail by divided this </a:t>
            </a:r>
            <a:r>
              <a:rPr lang="en-US" dirty="0" smtClean="0">
                <a:latin typeface="Times New Roman" panose="02020603050405020304" pitchFamily="18" charset="0"/>
                <a:cs typeface="Times New Roman" panose="02020603050405020304" pitchFamily="18" charset="0"/>
              </a:rPr>
              <a:t>Thuringia </a:t>
            </a:r>
            <a:r>
              <a:rPr lang="en-US" dirty="0">
                <a:latin typeface="Times New Roman" panose="02020603050405020304" pitchFamily="18" charset="0"/>
                <a:cs typeface="Times New Roman" panose="02020603050405020304" pitchFamily="18" charset="0"/>
              </a:rPr>
              <a:t>data in to 4 areas and 4 periods which are the East, the North, the South and Center; 1990-1995, 1996-2000,2001-2005, 2006-2010 respectively. After this study, we would like to compare the technological </a:t>
            </a:r>
            <a:r>
              <a:rPr lang="en-US" dirty="0" smtClean="0">
                <a:latin typeface="Times New Roman" panose="02020603050405020304" pitchFamily="18" charset="0"/>
                <a:cs typeface="Times New Roman" panose="02020603050405020304" pitchFamily="18" charset="0"/>
              </a:rPr>
              <a:t>capability </a:t>
            </a:r>
            <a:r>
              <a:rPr lang="en-US" dirty="0">
                <a:latin typeface="Times New Roman" panose="02020603050405020304" pitchFamily="18" charset="0"/>
                <a:cs typeface="Times New Roman" panose="02020603050405020304" pitchFamily="18" charset="0"/>
              </a:rPr>
              <a:t>and technology proximity between these areas over 4 periods mentioned above.</a:t>
            </a:r>
          </a:p>
        </p:txBody>
      </p:sp>
    </p:spTree>
    <p:extLst>
      <p:ext uri="{BB962C8B-B14F-4D97-AF65-F5344CB8AC3E}">
        <p14:creationId xmlns:p14="http://schemas.microsoft.com/office/powerpoint/2010/main" val="3997405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38435"/>
          </a:xfrm>
        </p:spPr>
        <p:txBody>
          <a:bodyPr>
            <a:normAutofit/>
          </a:bodyPr>
          <a:lstStyle/>
          <a:p>
            <a:r>
              <a:rPr lang="en-US" dirty="0" smtClean="0">
                <a:latin typeface="Times New Roman" panose="02020603050405020304" pitchFamily="18" charset="0"/>
                <a:cs typeface="Times New Roman" panose="02020603050405020304" pitchFamily="18" charset="0"/>
              </a:rPr>
              <a:t>B. The Data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662545"/>
            <a:ext cx="8915400" cy="4248677"/>
          </a:xfrm>
        </p:spPr>
        <p:txBody>
          <a:bodyPr>
            <a:normAutofit/>
          </a:bodyPr>
          <a:lstStyle/>
          <a:p>
            <a:r>
              <a:rPr lang="en-US" dirty="0">
                <a:latin typeface="Times New Roman" panose="02020603050405020304" pitchFamily="18" charset="0"/>
                <a:cs typeface="Times New Roman" panose="02020603050405020304" pitchFamily="18" charset="0"/>
              </a:rPr>
              <a:t>This study is based on regional-level data collected in OECD REGPAT and </a:t>
            </a:r>
            <a:r>
              <a:rPr lang="en-US" dirty="0" smtClean="0">
                <a:latin typeface="Times New Roman" panose="02020603050405020304" pitchFamily="18" charset="0"/>
                <a:cs typeface="Times New Roman" panose="02020603050405020304" pitchFamily="18" charset="0"/>
              </a:rPr>
              <a:t>, EPO, OECD database. </a:t>
            </a:r>
          </a:p>
          <a:p>
            <a:r>
              <a:rPr lang="en-US" dirty="0" smtClean="0">
                <a:latin typeface="Times New Roman" panose="02020603050405020304" pitchFamily="18" charset="0"/>
                <a:cs typeface="Times New Roman" panose="02020603050405020304" pitchFamily="18" charset="0"/>
              </a:rPr>
              <a:t>OECD REGPAT and EPO patent quality data are linked by Applicant ID. Patent data can be regionalized on the basis of the address of either the inventor or the holder, with regions using NUTS3 code.</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address the questions of technological capability and proximity over time, we reply on these patent data in the period 1990 to 2010</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We </a:t>
            </a:r>
            <a:r>
              <a:rPr lang="en-US" dirty="0" smtClean="0">
                <a:latin typeface="Times New Roman" panose="02020603050405020304" pitchFamily="18" charset="0"/>
                <a:cs typeface="Times New Roman" panose="02020603050405020304" pitchFamily="18" charset="0"/>
              </a:rPr>
              <a:t>add </a:t>
            </a:r>
            <a:r>
              <a:rPr lang="en-US" dirty="0">
                <a:latin typeface="Times New Roman" panose="02020603050405020304" pitchFamily="18" charset="0"/>
                <a:cs typeface="Times New Roman" panose="02020603050405020304" pitchFamily="18" charset="0"/>
              </a:rPr>
              <a:t>a new variable namely openness to external </a:t>
            </a:r>
            <a:r>
              <a:rPr lang="en-US" dirty="0" smtClean="0">
                <a:latin typeface="Times New Roman" panose="02020603050405020304" pitchFamily="18" charset="0"/>
                <a:cs typeface="Times New Roman" panose="02020603050405020304" pitchFamily="18" charset="0"/>
              </a:rPr>
              <a:t>knowledge to </a:t>
            </a:r>
            <a:r>
              <a:rPr lang="en-US" dirty="0">
                <a:latin typeface="Times New Roman" panose="02020603050405020304" pitchFamily="18" charset="0"/>
                <a:cs typeface="Times New Roman" panose="02020603050405020304" pitchFamily="18" charset="0"/>
              </a:rPr>
              <a:t>study about the external </a:t>
            </a:r>
            <a:r>
              <a:rPr lang="en-US" dirty="0" smtClean="0">
                <a:latin typeface="Times New Roman" panose="02020603050405020304" pitchFamily="18" charset="0"/>
                <a:cs typeface="Times New Roman" panose="02020603050405020304" pitchFamily="18" charset="0"/>
              </a:rPr>
              <a:t>knowledge </a:t>
            </a:r>
            <a:r>
              <a:rPr lang="en-US" dirty="0">
                <a:latin typeface="Times New Roman" panose="02020603050405020304" pitchFamily="18" charset="0"/>
                <a:cs typeface="Times New Roman" panose="02020603050405020304" pitchFamily="18" charset="0"/>
              </a:rPr>
              <a:t>flow to </a:t>
            </a:r>
            <a:r>
              <a:rPr lang="en-US" dirty="0" smtClean="0">
                <a:latin typeface="Times New Roman" panose="02020603050405020304" pitchFamily="18" charset="0"/>
                <a:cs typeface="Times New Roman" panose="02020603050405020304" pitchFamily="18" charset="0"/>
              </a:rPr>
              <a:t>Thuringia. </a:t>
            </a:r>
            <a:r>
              <a:rPr lang="en-US" dirty="0">
                <a:latin typeface="Times New Roman" panose="02020603050405020304" pitchFamily="18" charset="0"/>
                <a:cs typeface="Times New Roman" panose="02020603050405020304" pitchFamily="18" charset="0"/>
              </a:rPr>
              <a:t>Based on the inventor share variable, we calculate the sum of inventor share of each patent; if the sum is smaller than 1, this patent has at least one inventor from other state.</a:t>
            </a:r>
          </a:p>
          <a:p>
            <a:r>
              <a:rPr lang="en-US" dirty="0">
                <a:latin typeface="Times New Roman" panose="02020603050405020304" pitchFamily="18" charset="0"/>
                <a:cs typeface="Times New Roman" panose="02020603050405020304" pitchFamily="18" charset="0"/>
              </a:rPr>
              <a:t>After merging all the data with all variable needed, we divide </a:t>
            </a:r>
            <a:r>
              <a:rPr lang="en-US" dirty="0" smtClean="0">
                <a:latin typeface="Times New Roman" panose="02020603050405020304" pitchFamily="18" charset="0"/>
                <a:cs typeface="Times New Roman" panose="02020603050405020304" pitchFamily="18" charset="0"/>
              </a:rPr>
              <a:t>Thuringia </a:t>
            </a:r>
            <a:r>
              <a:rPr lang="en-US" dirty="0">
                <a:latin typeface="Times New Roman" panose="02020603050405020304" pitchFamily="18" charset="0"/>
                <a:cs typeface="Times New Roman" panose="02020603050405020304" pitchFamily="18" charset="0"/>
              </a:rPr>
              <a:t>data in 4 sub-regions (east, north, south and central).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994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C. Thuringia technological capability and technological proximity 1990-2010</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00050" indent="-400050">
              <a:buAutoNum type="romanUcPeriod"/>
            </a:pPr>
            <a:r>
              <a:rPr lang="en-US" sz="3600" dirty="0" smtClean="0">
                <a:latin typeface="Times New Roman" panose="02020603050405020304" pitchFamily="18" charset="0"/>
                <a:cs typeface="Times New Roman" panose="02020603050405020304" pitchFamily="18" charset="0"/>
              </a:rPr>
              <a:t>General views of Thuringia patent activities</a:t>
            </a:r>
          </a:p>
          <a:p>
            <a:pPr marL="400050" indent="-400050">
              <a:buAutoNum type="romanUcPeriod"/>
            </a:pPr>
            <a:r>
              <a:rPr lang="en-US" sz="3600" dirty="0" smtClean="0">
                <a:latin typeface="Times New Roman" panose="02020603050405020304" pitchFamily="18" charset="0"/>
                <a:cs typeface="Times New Roman" panose="02020603050405020304" pitchFamily="18" charset="0"/>
              </a:rPr>
              <a:t>Technological capability</a:t>
            </a:r>
          </a:p>
          <a:p>
            <a:pPr marL="400050" indent="-400050">
              <a:buAutoNum type="romanUcPeriod"/>
            </a:pPr>
            <a:r>
              <a:rPr lang="en-US" sz="3600" dirty="0" smtClean="0">
                <a:latin typeface="Times New Roman" panose="02020603050405020304" pitchFamily="18" charset="0"/>
                <a:cs typeface="Times New Roman" panose="02020603050405020304" pitchFamily="18" charset="0"/>
              </a:rPr>
              <a:t>Technological proximity</a:t>
            </a:r>
          </a:p>
        </p:txBody>
      </p:sp>
    </p:spTree>
    <p:extLst>
      <p:ext uri="{BB962C8B-B14F-4D97-AF65-F5344CB8AC3E}">
        <p14:creationId xmlns:p14="http://schemas.microsoft.com/office/powerpoint/2010/main" val="2129031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 General views of Thuringia patents activities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 </a:t>
            </a:r>
            <a:r>
              <a:rPr lang="en-US" sz="3000" dirty="0" smtClean="0">
                <a:latin typeface="Times New Roman" panose="02020603050405020304" pitchFamily="18" charset="0"/>
                <a:cs typeface="Times New Roman" panose="02020603050405020304" pitchFamily="18" charset="0"/>
              </a:rPr>
              <a:t>The number of patents</a:t>
            </a:r>
            <a:endParaRPr lang="en-US"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589212" y="2133600"/>
            <a:ext cx="8915400" cy="3777621"/>
          </a:xfrm>
          <a:prstGeom prst="rect">
            <a:avLst/>
          </a:prstGeom>
        </p:spPr>
      </p:pic>
    </p:spTree>
    <p:extLst>
      <p:ext uri="{BB962C8B-B14F-4D97-AF65-F5344CB8AC3E}">
        <p14:creationId xmlns:p14="http://schemas.microsoft.com/office/powerpoint/2010/main" val="1263925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I. </a:t>
            </a:r>
            <a:r>
              <a:rPr lang="en-US" dirty="0">
                <a:latin typeface="Times New Roman" panose="02020603050405020304" pitchFamily="18" charset="0"/>
                <a:cs typeface="Times New Roman" panose="02020603050405020304" pitchFamily="18" charset="0"/>
              </a:rPr>
              <a:t>General views of Thuringia patents activities 2</a:t>
            </a:r>
            <a:r>
              <a:rPr lang="en-US" dirty="0" smtClean="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IPC3 class by sub-regions</a:t>
            </a:r>
            <a:endParaRPr lang="en-US" sz="30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2733964" y="2087418"/>
            <a:ext cx="7887853" cy="3629891"/>
          </a:xfrm>
          <a:prstGeom prst="rect">
            <a:avLst/>
          </a:prstGeom>
        </p:spPr>
      </p:pic>
    </p:spTree>
    <p:extLst>
      <p:ext uri="{BB962C8B-B14F-4D97-AF65-F5344CB8AC3E}">
        <p14:creationId xmlns:p14="http://schemas.microsoft.com/office/powerpoint/2010/main" val="223035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a:t>
            </a:r>
            <a:r>
              <a:rPr lang="en-US" dirty="0" smtClean="0">
                <a:latin typeface="Times New Roman" panose="02020603050405020304" pitchFamily="18" charset="0"/>
                <a:cs typeface="Times New Roman" panose="02020603050405020304" pitchFamily="18" charset="0"/>
              </a:rPr>
              <a:t>. Technological capability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AutoNum type="arabicPeriod"/>
            </a:pPr>
            <a:r>
              <a:rPr lang="en-US" sz="3000" dirty="0" smtClean="0">
                <a:latin typeface="Times New Roman" panose="02020603050405020304" pitchFamily="18" charset="0"/>
                <a:cs typeface="Times New Roman" panose="02020603050405020304" pitchFamily="18" charset="0"/>
              </a:rPr>
              <a:t>Number of patents by sub-regions</a:t>
            </a:r>
          </a:p>
          <a:p>
            <a:pPr>
              <a:buAutoNum type="arabicPeriod"/>
            </a:pPr>
            <a:r>
              <a:rPr lang="en-US" sz="3000" dirty="0" smtClean="0">
                <a:latin typeface="Times New Roman" panose="02020603050405020304" pitchFamily="18" charset="0"/>
                <a:cs typeface="Times New Roman" panose="02020603050405020304" pitchFamily="18" charset="0"/>
              </a:rPr>
              <a:t>Average scope of patent activities by sub-regions</a:t>
            </a:r>
          </a:p>
          <a:p>
            <a:pPr>
              <a:buAutoNum type="arabicPeriod"/>
            </a:pPr>
            <a:r>
              <a:rPr lang="en-US" sz="3000" dirty="0" smtClean="0">
                <a:latin typeface="Times New Roman" panose="02020603050405020304" pitchFamily="18" charset="0"/>
                <a:cs typeface="Times New Roman" panose="02020603050405020304" pitchFamily="18" charset="0"/>
              </a:rPr>
              <a:t>Average forward citation of patents by sub-regions</a:t>
            </a:r>
          </a:p>
          <a:p>
            <a:pPr>
              <a:buAutoNum type="arabicPeriod"/>
            </a:pPr>
            <a:r>
              <a:rPr lang="en-US" sz="3000" dirty="0" smtClean="0">
                <a:latin typeface="Times New Roman" panose="02020603050405020304" pitchFamily="18" charset="0"/>
                <a:cs typeface="Times New Roman" panose="02020603050405020304" pitchFamily="18" charset="0"/>
              </a:rPr>
              <a:t> Openness to External knowledge by sub-regions</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2323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II. Technological capability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 </a:t>
            </a:r>
            <a:r>
              <a:rPr lang="en-US" sz="3000" dirty="0" smtClean="0">
                <a:latin typeface="Times New Roman" panose="02020603050405020304" pitchFamily="18" charset="0"/>
                <a:cs typeface="Times New Roman" panose="02020603050405020304" pitchFamily="18" charset="0"/>
              </a:rPr>
              <a:t>Number of patents by sub-regions</a:t>
            </a:r>
            <a:endParaRPr lang="en-US" sz="3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216728" y="2161307"/>
            <a:ext cx="8294254" cy="4045527"/>
          </a:xfrm>
          <a:prstGeom prst="rect">
            <a:avLst/>
          </a:prstGeom>
        </p:spPr>
      </p:pic>
    </p:spTree>
    <p:extLst>
      <p:ext uri="{BB962C8B-B14F-4D97-AF65-F5344CB8AC3E}">
        <p14:creationId xmlns:p14="http://schemas.microsoft.com/office/powerpoint/2010/main" val="2322956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1025</TotalTime>
  <Words>716</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Times New Roman</vt:lpstr>
      <vt:lpstr>Wingdings</vt:lpstr>
      <vt:lpstr>Wingdings 3</vt:lpstr>
      <vt:lpstr>Wisp</vt:lpstr>
      <vt:lpstr>Technological capability and technological proximity in Thuringia 1990-2010</vt:lpstr>
      <vt:lpstr>Table content</vt:lpstr>
      <vt:lpstr>A. Motivation</vt:lpstr>
      <vt:lpstr>B. The Data</vt:lpstr>
      <vt:lpstr>C. Thuringia technological capability and technological proximity 1990-2010</vt:lpstr>
      <vt:lpstr>I. General views of Thuringia patents activities 1. The number of patents</vt:lpstr>
      <vt:lpstr>I. General views of Thuringia patents activities 2. IPC3 class by sub-regions</vt:lpstr>
      <vt:lpstr>II. Technological capability</vt:lpstr>
      <vt:lpstr>II. Technological capability  1. Number of patents by sub-regions</vt:lpstr>
      <vt:lpstr>II. Technological capability  2. Average Scope of Patents by sub-regions</vt:lpstr>
      <vt:lpstr>II. Technological capability 3. Average forward citation of patents by sub-regions</vt:lpstr>
      <vt:lpstr>II. Technological capability 4. Openness to external knowledge by sub-regions</vt:lpstr>
      <vt:lpstr>III. Technological proximity</vt:lpstr>
      <vt:lpstr>III. Technological proximity</vt:lpstr>
      <vt:lpstr>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Technological capabilities and technological proximity in Thüringen 1990-2010</dc:title>
  <dc:creator>huyền bùi</dc:creator>
  <cp:lastModifiedBy>nguyenthanhquyenk52@gmail.com</cp:lastModifiedBy>
  <cp:revision>22</cp:revision>
  <dcterms:created xsi:type="dcterms:W3CDTF">2020-07-10T16:28:44Z</dcterms:created>
  <dcterms:modified xsi:type="dcterms:W3CDTF">2020-07-17T07:22:08Z</dcterms:modified>
</cp:coreProperties>
</file>