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7"/>
  </p:notesMasterIdLst>
  <p:sldIdLst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3292B8-BCE9-F2E2-9203-4BFE64A25F24}" name="Erwan Pannier" initials="EP" userId="Erwan Pannier" providerId="None"/>
  <p188:author id="{84282DDD-FADD-F089-87D9-AB55C265B516}" name="Erwan Pannier" initials="EP" userId="S::erwan.pannier@centralesupelec.fr::5d7661eb-e3f5-4b07-aea3-20c33c130f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049A-66AE-4837-9046-F2E3877E82B2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96DF-5B45-4853-B0A4-0AE572B6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95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">
  <p:cSld name="Presenta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+mj-lt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20" name="Google Shape;20;p47"/>
          <p:cNvSpPr txBox="1">
            <a:spLocks noGrp="1"/>
          </p:cNvSpPr>
          <p:nvPr>
            <p:ph type="dt" idx="10"/>
          </p:nvPr>
        </p:nvSpPr>
        <p:spPr>
          <a:xfrm>
            <a:off x="155641" y="6390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11497732" y="6402328"/>
            <a:ext cx="846667" cy="40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ftr" idx="11"/>
          </p:nvPr>
        </p:nvSpPr>
        <p:spPr>
          <a:xfrm>
            <a:off x="4038600" y="6390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body" idx="1"/>
          </p:nvPr>
        </p:nvSpPr>
        <p:spPr>
          <a:xfrm>
            <a:off x="869485" y="1348158"/>
            <a:ext cx="10453031" cy="459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AutoNum type="arabicPeriod"/>
              <a:defRPr sz="2400" b="0" i="0" u="none" strike="noStrike" cap="none">
                <a:solidFill>
                  <a:schemeClr val="dk1"/>
                </a:solidFill>
                <a:latin typeface="+mn-lt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AutoNum type="arabicPeriod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3675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47">
            <a:extLst>
              <a:ext uri="{FF2B5EF4-FFF2-40B4-BE49-F238E27FC236}">
                <a16:creationId xmlns:a16="http://schemas.microsoft.com/office/drawing/2014/main" id="{8D15771A-B740-96E8-4387-249F95B4FC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+mj-lt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4" name="Google Shape;20;p47">
            <a:extLst>
              <a:ext uri="{FF2B5EF4-FFF2-40B4-BE49-F238E27FC236}">
                <a16:creationId xmlns:a16="http://schemas.microsoft.com/office/drawing/2014/main" id="{12CA235E-7215-C163-045D-ED91CECCAB6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155641" y="6390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" name="Google Shape;21;p47">
            <a:extLst>
              <a:ext uri="{FF2B5EF4-FFF2-40B4-BE49-F238E27FC236}">
                <a16:creationId xmlns:a16="http://schemas.microsoft.com/office/drawing/2014/main" id="{71F68E23-73DC-358F-6AB5-CBF38EDF7E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7732" y="6402328"/>
            <a:ext cx="846667" cy="40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" name="Google Shape;22;p47">
            <a:extLst>
              <a:ext uri="{FF2B5EF4-FFF2-40B4-BE49-F238E27FC236}">
                <a16:creationId xmlns:a16="http://schemas.microsoft.com/office/drawing/2014/main" id="{47C5B0CE-ACA4-4559-9339-50B210712B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90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5237BFB-10BE-F920-8A3C-006FD155B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4375" y="1304925"/>
            <a:ext cx="11020425" cy="47339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 marL="144000">
              <a:defRPr sz="1600">
                <a:latin typeface="+mn-lt"/>
              </a:defRPr>
            </a:lvl2pPr>
            <a:lvl3pPr marL="288000">
              <a:defRPr sz="1600">
                <a:latin typeface="+mn-lt"/>
              </a:defRPr>
            </a:lvl3pPr>
            <a:lvl4pPr marL="432000">
              <a:defRPr sz="1400">
                <a:latin typeface="+mn-lt"/>
              </a:defRPr>
            </a:lvl4pPr>
            <a:lvl5pPr marL="576000">
              <a:defRPr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4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_bleu">
  <p:cSld name="Introduction_bleu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B1D8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" name="Google Shape;30;p49"/>
          <p:cNvSpPr/>
          <p:nvPr/>
        </p:nvSpPr>
        <p:spPr>
          <a:xfrm>
            <a:off x="5620517" y="2262385"/>
            <a:ext cx="169009" cy="153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9"/>
          <p:cNvSpPr txBox="1">
            <a:spLocks noGrp="1"/>
          </p:cNvSpPr>
          <p:nvPr>
            <p:ph type="subTitle" idx="1"/>
          </p:nvPr>
        </p:nvSpPr>
        <p:spPr>
          <a:xfrm>
            <a:off x="-152399" y="4844000"/>
            <a:ext cx="125984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32" name="Google Shape;32;p49"/>
          <p:cNvGrpSpPr/>
          <p:nvPr/>
        </p:nvGrpSpPr>
        <p:grpSpPr>
          <a:xfrm>
            <a:off x="3839922" y="1285352"/>
            <a:ext cx="4512156" cy="2260464"/>
            <a:chOff x="2660823" y="852090"/>
            <a:chExt cx="5453997" cy="2732301"/>
          </a:xfrm>
        </p:grpSpPr>
        <p:pic>
          <p:nvPicPr>
            <p:cNvPr id="33" name="Google Shape;33;p4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660823" y="852090"/>
              <a:ext cx="5453997" cy="2732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49"/>
            <p:cNvSpPr/>
            <p:nvPr/>
          </p:nvSpPr>
          <p:spPr>
            <a:xfrm>
              <a:off x="4804839" y="2760215"/>
              <a:ext cx="207219" cy="18783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9"/>
          <p:cNvSpPr txBox="1"/>
          <p:nvPr/>
        </p:nvSpPr>
        <p:spPr>
          <a:xfrm>
            <a:off x="4917104" y="2941542"/>
            <a:ext cx="5997114" cy="68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fr-FR" sz="2800" b="0" i="0" u="none" strike="noStrike" cap="none" dirty="0" err="1">
                <a:solidFill>
                  <a:schemeClr val="lt1"/>
                </a:solidFill>
                <a:latin typeface="+mn-lt"/>
                <a:ea typeface="Work Sans"/>
                <a:cs typeface="Work Sans"/>
                <a:sym typeface="Work Sans"/>
              </a:rPr>
              <a:t>Cleantech</a:t>
            </a:r>
            <a:endParaRPr sz="2800" b="0" i="0" u="none" strike="noStrike" cap="none" dirty="0">
              <a:solidFill>
                <a:schemeClr val="lt1"/>
              </a:solidFill>
              <a:highlight>
                <a:srgbClr val="B380FF"/>
              </a:highlight>
              <a:latin typeface="+mn-lt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7323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9733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226E33-CF3F-C271-DCA7-E9B0325FA0B4}"/>
                  </a:ext>
                </a:extLst>
              </p:cNvPr>
              <p:cNvSpPr/>
              <p:nvPr/>
            </p:nvSpPr>
            <p:spPr>
              <a:xfrm>
                <a:off x="3362856" y="380674"/>
                <a:ext cx="2146041" cy="715741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noProof="0" dirty="0"/>
                  <a:t>Gas kinetic cross 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226E33-CF3F-C271-DCA7-E9B0325FA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56" y="380674"/>
                <a:ext cx="2146041" cy="715741"/>
              </a:xfrm>
              <a:prstGeom prst="rect">
                <a:avLst/>
              </a:prstGeom>
              <a:blipFill>
                <a:blip r:embed="rId3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3571825-B0C1-AD57-C8C9-5593D7F02D2A}"/>
              </a:ext>
            </a:extLst>
          </p:cNvPr>
          <p:cNvSpPr/>
          <p:nvPr/>
        </p:nvSpPr>
        <p:spPr>
          <a:xfrm>
            <a:off x="691117" y="5690895"/>
            <a:ext cx="2556588" cy="4572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Transport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CBA558-3467-3875-A7C6-920F14AC583F}"/>
                  </a:ext>
                </a:extLst>
              </p:cNvPr>
              <p:cNvSpPr/>
              <p:nvPr/>
            </p:nvSpPr>
            <p:spPr>
              <a:xfrm>
                <a:off x="1213630" y="6148096"/>
                <a:ext cx="1340499" cy="360783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noProof="0" dirty="0"/>
                  <a:t>,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,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CBA558-3467-3875-A7C6-920F14AC5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630" y="6148096"/>
                <a:ext cx="1340499" cy="360783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CACBCE5-9D44-CB4F-5086-F2E6BEAE7B95}"/>
              </a:ext>
            </a:extLst>
          </p:cNvPr>
          <p:cNvSpPr/>
          <p:nvPr/>
        </p:nvSpPr>
        <p:spPr>
          <a:xfrm>
            <a:off x="8935417" y="5690895"/>
            <a:ext cx="2556588" cy="4572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Thermodynamic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F9FD6B-8C41-63C1-6AEC-2A994374AF01}"/>
                  </a:ext>
                </a:extLst>
              </p:cNvPr>
              <p:cNvSpPr/>
              <p:nvPr/>
            </p:nvSpPr>
            <p:spPr>
              <a:xfrm>
                <a:off x="9543461" y="6160536"/>
                <a:ext cx="1340499" cy="360783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F9FD6B-8C41-63C1-6AEC-2A994374A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461" y="6160536"/>
                <a:ext cx="1340499" cy="360783"/>
              </a:xfrm>
              <a:prstGeom prst="rect">
                <a:avLst/>
              </a:prstGeom>
              <a:blipFill>
                <a:blip r:embed="rId5"/>
                <a:stretch>
                  <a:fillRect t="-7937" b="-20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92E382FB-F9F9-1096-A898-D07B81459479}"/>
              </a:ext>
            </a:extLst>
          </p:cNvPr>
          <p:cNvSpPr txBox="1"/>
          <p:nvPr/>
        </p:nvSpPr>
        <p:spPr>
          <a:xfrm>
            <a:off x="9280650" y="5987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422BA-177C-DA77-DB77-22BE224B080E}"/>
              </a:ext>
            </a:extLst>
          </p:cNvPr>
          <p:cNvSpPr/>
          <p:nvPr/>
        </p:nvSpPr>
        <p:spPr>
          <a:xfrm>
            <a:off x="9294145" y="3156372"/>
            <a:ext cx="2366964" cy="487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Partition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10D65A-DA20-169E-C8AB-1A32BD45522E}"/>
                  </a:ext>
                </a:extLst>
              </p:cNvPr>
              <p:cNvSpPr/>
              <p:nvPr/>
            </p:nvSpPr>
            <p:spPr>
              <a:xfrm>
                <a:off x="9807377" y="3611719"/>
                <a:ext cx="1340499" cy="36078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10D65A-DA20-169E-C8AB-1A32BD455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377" y="3611719"/>
                <a:ext cx="1340499" cy="3607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09CBDB6-CD95-2550-E550-819F4CED9B9F}"/>
                  </a:ext>
                </a:extLst>
              </p:cNvPr>
              <p:cNvSpPr/>
              <p:nvPr/>
            </p:nvSpPr>
            <p:spPr>
              <a:xfrm>
                <a:off x="7855649" y="2429889"/>
                <a:ext cx="2142930" cy="36078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09CBDB6-CD95-2550-E550-819F4CED9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649" y="2429889"/>
                <a:ext cx="2142930" cy="360783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D644C5F-35CC-DD89-3831-691E181BEEE6}"/>
              </a:ext>
            </a:extLst>
          </p:cNvPr>
          <p:cNvSpPr/>
          <p:nvPr/>
        </p:nvSpPr>
        <p:spPr>
          <a:xfrm>
            <a:off x="5503182" y="3256331"/>
            <a:ext cx="2963723" cy="673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Gibb’s Energy and chemical potential (at equilibrium)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F8F81-2B19-E87E-9A8E-4B4388AD7C3A}"/>
                  </a:ext>
                </a:extLst>
              </p:cNvPr>
              <p:cNvSpPr/>
              <p:nvPr/>
            </p:nvSpPr>
            <p:spPr>
              <a:xfrm>
                <a:off x="6087547" y="3940388"/>
                <a:ext cx="1340499" cy="36078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0" noProof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F8F81-2B19-E87E-9A8E-4B4388AD7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47" y="3940388"/>
                <a:ext cx="1340499" cy="360783"/>
              </a:xfrm>
              <a:prstGeom prst="rect">
                <a:avLst/>
              </a:prstGeom>
              <a:blipFill>
                <a:blip r:embed="rId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CCCA3D8-D54B-9554-5CA2-C56DC354E321}"/>
              </a:ext>
            </a:extLst>
          </p:cNvPr>
          <p:cNvSpPr/>
          <p:nvPr/>
        </p:nvSpPr>
        <p:spPr>
          <a:xfrm>
            <a:off x="5509990" y="4891966"/>
            <a:ext cx="2556588" cy="45720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Density at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05968EA-ED0B-0503-95C1-C68E80D2F2BA}"/>
                  </a:ext>
                </a:extLst>
              </p:cNvPr>
              <p:cNvSpPr/>
              <p:nvPr/>
            </p:nvSpPr>
            <p:spPr>
              <a:xfrm>
                <a:off x="6118034" y="5289299"/>
                <a:ext cx="1340499" cy="360783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05968EA-ED0B-0503-95C1-C68E80D2F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34" y="5289299"/>
                <a:ext cx="1340499" cy="360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F10FC8-8C25-64AF-3F6F-5F8CC2814E4C}"/>
                  </a:ext>
                </a:extLst>
              </p:cNvPr>
              <p:cNvSpPr/>
              <p:nvPr/>
            </p:nvSpPr>
            <p:spPr>
              <a:xfrm>
                <a:off x="9629168" y="965617"/>
                <a:ext cx="1696915" cy="578743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energy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sz="1400" b="0" dirty="0"/>
              </a:p>
              <a:p>
                <a:pPr algn="ctr"/>
                <a:r>
                  <a:rPr lang="en-GB" sz="1400" noProof="0" dirty="0"/>
                  <a:t>degeneracy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14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1400" noProof="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F10FC8-8C25-64AF-3F6F-5F8CC2814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168" y="965617"/>
                <a:ext cx="1696915" cy="578743"/>
              </a:xfrm>
              <a:prstGeom prst="rect">
                <a:avLst/>
              </a:prstGeom>
              <a:blipFill>
                <a:blip r:embed="rId10"/>
                <a:stretch>
                  <a:fillRect b="-5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AAA24D-9713-431E-5670-DAD9C7C723EB}"/>
                  </a:ext>
                </a:extLst>
              </p:cNvPr>
              <p:cNvSpPr/>
              <p:nvPr/>
            </p:nvSpPr>
            <p:spPr>
              <a:xfrm>
                <a:off x="948159" y="3137982"/>
                <a:ext cx="2146041" cy="7157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noProof="0" dirty="0"/>
                  <a:t>Collision integral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‾"/>
                            <m:ctrlPr>
                              <a:rPr lang="en-GB" sz="1800" i="1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180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</m:acc>
                      </m:e>
                      <m:sub>
                        <m:r>
                          <a:rPr lang="en-GB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GB" sz="18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GB" sz="18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GB" sz="18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AAA24D-9713-431E-5670-DAD9C7C72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59" y="3137982"/>
                <a:ext cx="2146041" cy="715741"/>
              </a:xfrm>
              <a:prstGeom prst="rect">
                <a:avLst/>
              </a:prstGeom>
              <a:blipFill>
                <a:blip r:embed="rId11"/>
                <a:stretch>
                  <a:fillRect t="-495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E47340-4720-DD07-B794-CCC1CB4F89DB}"/>
                  </a:ext>
                </a:extLst>
              </p:cNvPr>
              <p:cNvSpPr/>
              <p:nvPr/>
            </p:nvSpPr>
            <p:spPr>
              <a:xfrm>
                <a:off x="395108" y="4285827"/>
                <a:ext cx="1765245" cy="5628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GB" sz="1800" dirty="0">
                    <a:effectLst/>
                    <a:latin typeface="Georgia" panose="02040502050405020303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Matrix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E47340-4720-DD07-B794-CCC1CB4F8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08" y="4285827"/>
                <a:ext cx="1765245" cy="5628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F262F89-D58E-C263-CDE9-13489D3BBC31}"/>
                  </a:ext>
                </a:extLst>
              </p:cNvPr>
              <p:cNvSpPr/>
              <p:nvPr/>
            </p:nvSpPr>
            <p:spPr>
              <a:xfrm>
                <a:off x="948160" y="2085772"/>
                <a:ext cx="2146041" cy="7157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Collision integral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n-GB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GB" sz="18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GB" sz="18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F262F89-D58E-C263-CDE9-13489D3BB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0" y="2085772"/>
                <a:ext cx="2146041" cy="715741"/>
              </a:xfrm>
              <a:prstGeom prst="rect">
                <a:avLst/>
              </a:prstGeom>
              <a:blipFill>
                <a:blip r:embed="rId13"/>
                <a:stretch>
                  <a:fillRect t="-4918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FC7A474-9041-0E3E-B58D-618919563A2B}"/>
                  </a:ext>
                </a:extLst>
              </p:cNvPr>
              <p:cNvSpPr/>
              <p:nvPr/>
            </p:nvSpPr>
            <p:spPr>
              <a:xfrm>
                <a:off x="92777" y="1081849"/>
                <a:ext cx="2146041" cy="7157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noProof="0" dirty="0"/>
                  <a:t>Interaction potential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FC7A474-9041-0E3E-B58D-618919563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7" y="1081849"/>
                <a:ext cx="2146041" cy="715741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DCE97-EC08-B8DA-1D28-B800BC32DBED}"/>
              </a:ext>
            </a:extLst>
          </p:cNvPr>
          <p:cNvSpPr/>
          <p:nvPr/>
        </p:nvSpPr>
        <p:spPr>
          <a:xfrm>
            <a:off x="5955040" y="54898"/>
            <a:ext cx="2357534" cy="5668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Species Data (</a:t>
            </a:r>
            <a:r>
              <a:rPr lang="en-GB" b="1" dirty="0"/>
              <a:t>Input</a:t>
            </a:r>
            <a:r>
              <a:rPr lang="en-GB" dirty="0"/>
              <a:t>)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87032A-54B2-1E66-383E-610AAD105A90}"/>
                  </a:ext>
                </a:extLst>
              </p:cNvPr>
              <p:cNvSpPr/>
              <p:nvPr/>
            </p:nvSpPr>
            <p:spPr>
              <a:xfrm>
                <a:off x="1337936" y="48530"/>
                <a:ext cx="1801763" cy="5529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Spin multiplicity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1200" b="0" noProof="0" dirty="0"/>
              </a:p>
              <a:p>
                <a:pPr algn="ctr"/>
                <a:r>
                  <a:rPr lang="en-GB" sz="1200" noProof="0" dirty="0"/>
                  <a:t>Polarizability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GB" sz="1200" noProof="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87032A-54B2-1E66-383E-610AAD105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936" y="48530"/>
                <a:ext cx="1801763" cy="5529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7A44466A-7A09-87A3-3CC1-5DD2A32FDD75}"/>
              </a:ext>
            </a:extLst>
          </p:cNvPr>
          <p:cNvSpPr/>
          <p:nvPr/>
        </p:nvSpPr>
        <p:spPr>
          <a:xfrm>
            <a:off x="7379987" y="2003691"/>
            <a:ext cx="2917577" cy="451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Ionisation</a:t>
            </a:r>
            <a:r>
              <a:rPr lang="en-GB" dirty="0"/>
              <a:t> energy lowering</a:t>
            </a:r>
            <a:endParaRPr lang="en-GB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5A551A-75D3-E1EE-9AED-9235750063CC}"/>
              </a:ext>
            </a:extLst>
          </p:cNvPr>
          <p:cNvSpPr/>
          <p:nvPr/>
        </p:nvSpPr>
        <p:spPr>
          <a:xfrm>
            <a:off x="9190354" y="541513"/>
            <a:ext cx="2457260" cy="4513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Atomic </a:t>
            </a:r>
            <a:r>
              <a:rPr lang="en-GB" dirty="0"/>
              <a:t>Spectral </a:t>
            </a:r>
            <a:r>
              <a:rPr lang="en-GB" sz="1800" dirty="0"/>
              <a:t>data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7EE64BD3-FF6C-92C8-E182-50C742902260}"/>
              </a:ext>
            </a:extLst>
          </p:cNvPr>
          <p:cNvCxnSpPr>
            <a:stCxn id="3" idx="2"/>
            <a:endCxn id="2" idx="1"/>
          </p:cNvCxnSpPr>
          <p:nvPr/>
        </p:nvCxnSpPr>
        <p:spPr>
          <a:xfrm rot="16200000" flipH="1">
            <a:off x="8866526" y="2851259"/>
            <a:ext cx="1001439" cy="8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69EC8BD3-CE94-B43E-1122-38BAA8EDB0B9}"/>
              </a:ext>
            </a:extLst>
          </p:cNvPr>
          <p:cNvCxnSpPr>
            <a:cxnSpLocks/>
            <a:stCxn id="15" idx="3"/>
            <a:endCxn id="2" idx="3"/>
          </p:cNvCxnSpPr>
          <p:nvPr/>
        </p:nvCxnSpPr>
        <p:spPr>
          <a:xfrm flipH="1">
            <a:off x="11147876" y="1254989"/>
            <a:ext cx="178207" cy="2537122"/>
          </a:xfrm>
          <a:prstGeom prst="bentConnector3">
            <a:avLst>
              <a:gd name="adj1" fmla="val -295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05FF474-B457-06B6-ED1C-55DF25E5AAD2}"/>
              </a:ext>
            </a:extLst>
          </p:cNvPr>
          <p:cNvCxnSpPr>
            <a:cxnSpLocks/>
            <a:stCxn id="2" idx="2"/>
            <a:endCxn id="12" idx="3"/>
          </p:cNvCxnSpPr>
          <p:nvPr/>
        </p:nvCxnSpPr>
        <p:spPr>
          <a:xfrm rot="5400000">
            <a:off x="8878698" y="2521851"/>
            <a:ext cx="148278" cy="3049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81822-A7B2-D47F-47AD-EDB36095031B}"/>
              </a:ext>
            </a:extLst>
          </p:cNvPr>
          <p:cNvSpPr/>
          <p:nvPr/>
        </p:nvSpPr>
        <p:spPr>
          <a:xfrm>
            <a:off x="4260047" y="2614839"/>
            <a:ext cx="2019688" cy="370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noProof="0" dirty="0"/>
              <a:t>Density (converging)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AE5B158-8531-D95F-7575-0CCC3F7A3BC3}"/>
              </a:ext>
            </a:extLst>
          </p:cNvPr>
          <p:cNvCxnSpPr>
            <a:cxnSpLocks/>
            <a:stCxn id="12" idx="1"/>
            <a:endCxn id="44" idx="2"/>
          </p:cNvCxnSpPr>
          <p:nvPr/>
        </p:nvCxnSpPr>
        <p:spPr>
          <a:xfrm rot="10800000">
            <a:off x="5269891" y="2985642"/>
            <a:ext cx="817656" cy="1135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993D11E3-69C5-D59D-EA02-2C823802661C}"/>
              </a:ext>
            </a:extLst>
          </p:cNvPr>
          <p:cNvCxnSpPr>
            <a:cxnSpLocks/>
            <a:stCxn id="44" idx="3"/>
            <a:endCxn id="3" idx="1"/>
          </p:cNvCxnSpPr>
          <p:nvPr/>
        </p:nvCxnSpPr>
        <p:spPr>
          <a:xfrm flipV="1">
            <a:off x="6279735" y="2610281"/>
            <a:ext cx="1575914" cy="189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0DCD0990-605B-B4AA-D507-6784561A6F2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6477643" y="4581324"/>
            <a:ext cx="590795" cy="30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F490DA4A-7DD5-4A2B-19FD-480287B99536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7458533" y="5469691"/>
            <a:ext cx="2755178" cy="221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F73A5798-5A43-3908-6099-C5F0F147F9B3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9486473" y="4699740"/>
            <a:ext cx="1718393" cy="263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531F4A-8D44-1456-5B80-C81CAABE39FD}"/>
                  </a:ext>
                </a:extLst>
              </p:cNvPr>
              <p:cNvSpPr/>
              <p:nvPr/>
            </p:nvSpPr>
            <p:spPr>
              <a:xfrm>
                <a:off x="2480234" y="4268837"/>
                <a:ext cx="1765245" cy="5628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GB" sz="1800" dirty="0">
                    <a:effectLst/>
                    <a:latin typeface="Georgia" panose="02040502050405020303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Matrix</a:t>
                </a: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531F4A-8D44-1456-5B80-C81CAABE3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34" y="4268837"/>
                <a:ext cx="1765245" cy="5628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F06D4F56-D5F4-4F3A-266C-79688BA0A8DA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rot="10800000" flipV="1">
            <a:off x="3247706" y="5469690"/>
            <a:ext cx="2870329" cy="449805"/>
          </a:xfrm>
          <a:prstGeom prst="bentConnector3">
            <a:avLst>
              <a:gd name="adj1" fmla="val 47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16DDD9E0-6DE2-67AC-E6BB-AC0194853901}"/>
              </a:ext>
            </a:extLst>
          </p:cNvPr>
          <p:cNvCxnSpPr>
            <a:cxnSpLocks/>
            <a:stCxn id="65" idx="2"/>
            <a:endCxn id="5" idx="0"/>
          </p:cNvCxnSpPr>
          <p:nvPr/>
        </p:nvCxnSpPr>
        <p:spPr>
          <a:xfrm rot="5400000">
            <a:off x="2236536" y="4564573"/>
            <a:ext cx="859197" cy="1393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7D8E27BA-A4C0-0454-A404-197358821793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rot="16200000" flipH="1">
            <a:off x="1202468" y="4923951"/>
            <a:ext cx="842207" cy="691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906061C1-976C-CFAA-9F3A-01D4E3246981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>
            <a:off x="4245480" y="4550269"/>
            <a:ext cx="1872555" cy="919423"/>
          </a:xfrm>
          <a:prstGeom prst="bentConnector3">
            <a:avLst>
              <a:gd name="adj1" fmla="val 7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5A4845DC-1DA6-DE7B-7E7D-9F29B8A7E641}"/>
              </a:ext>
            </a:extLst>
          </p:cNvPr>
          <p:cNvCxnSpPr>
            <a:cxnSpLocks/>
            <a:stCxn id="14" idx="1"/>
            <a:endCxn id="19" idx="0"/>
          </p:cNvCxnSpPr>
          <p:nvPr/>
        </p:nvCxnSpPr>
        <p:spPr>
          <a:xfrm rot="10800000">
            <a:off x="1277732" y="4285827"/>
            <a:ext cx="4840303" cy="1183864"/>
          </a:xfrm>
          <a:prstGeom prst="bentConnector4">
            <a:avLst>
              <a:gd name="adj1" fmla="val 28160"/>
              <a:gd name="adj2" fmla="val 11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890134D9-37E2-A475-DF5B-C603BE1CD631}"/>
              </a:ext>
            </a:extLst>
          </p:cNvPr>
          <p:cNvCxnSpPr>
            <a:cxnSpLocks/>
            <a:stCxn id="23" idx="1"/>
            <a:endCxn id="21" idx="0"/>
          </p:cNvCxnSpPr>
          <p:nvPr/>
        </p:nvCxnSpPr>
        <p:spPr>
          <a:xfrm rot="10800000" flipV="1">
            <a:off x="1165798" y="324993"/>
            <a:ext cx="172138" cy="756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0C7FFC9E-98D2-3F61-A55A-40C98CD0E5A8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1449398" y="1513989"/>
            <a:ext cx="288182" cy="855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48E217E5-3ABF-7997-8388-EDA0A46DD0E5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rot="5400000">
            <a:off x="3091425" y="1099191"/>
            <a:ext cx="1347228" cy="1341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188EB2A1-5FB8-3DB2-9EB5-C56BE71F3846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rot="5400000">
            <a:off x="1852947" y="2969747"/>
            <a:ext cx="3364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 : en angle 101">
            <a:extLst>
              <a:ext uri="{FF2B5EF4-FFF2-40B4-BE49-F238E27FC236}">
                <a16:creationId xmlns:a16="http://schemas.microsoft.com/office/drawing/2014/main" id="{0967658F-984C-71BA-E257-B11235ADF37F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 rot="10800000" flipV="1">
            <a:off x="395109" y="3495852"/>
            <a:ext cx="553051" cy="1071405"/>
          </a:xfrm>
          <a:prstGeom prst="bentConnector3">
            <a:avLst>
              <a:gd name="adj1" fmla="val 141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id="{3B99C11D-6C86-1C23-C9C8-689C5700F059}"/>
              </a:ext>
            </a:extLst>
          </p:cNvPr>
          <p:cNvCxnSpPr>
            <a:cxnSpLocks/>
            <a:stCxn id="16" idx="3"/>
            <a:endCxn id="65" idx="0"/>
          </p:cNvCxnSpPr>
          <p:nvPr/>
        </p:nvCxnSpPr>
        <p:spPr>
          <a:xfrm>
            <a:off x="3094200" y="3495853"/>
            <a:ext cx="268657" cy="77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09154AC-57B7-AE27-1F7C-A06E23839E6E}"/>
                  </a:ext>
                </a:extLst>
              </p:cNvPr>
              <p:cNvSpPr/>
              <p:nvPr/>
            </p:nvSpPr>
            <p:spPr>
              <a:xfrm>
                <a:off x="5732054" y="757906"/>
                <a:ext cx="2457260" cy="451371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noProof="0" dirty="0"/>
                  <a:t>Composition (element + charge) </a:t>
                </a:r>
              </a:p>
              <a:p>
                <a:pPr algn="ctr"/>
                <a:r>
                  <a:rPr lang="en-GB" sz="1200" b="0" noProof="0" dirty="0"/>
                  <a:t>Molar mass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sz="1200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09154AC-57B7-AE27-1F7C-A06E23839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054" y="757906"/>
                <a:ext cx="2457260" cy="451371"/>
              </a:xfrm>
              <a:prstGeom prst="rect">
                <a:avLst/>
              </a:prstGeom>
              <a:blipFill>
                <a:blip r:embed="rId17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F8C02A77-BF5D-A734-2E29-22566AC3B4E1}"/>
              </a:ext>
            </a:extLst>
          </p:cNvPr>
          <p:cNvCxnSpPr>
            <a:cxnSpLocks/>
            <a:stCxn id="108" idx="2"/>
            <a:endCxn id="11" idx="0"/>
          </p:cNvCxnSpPr>
          <p:nvPr/>
        </p:nvCxnSpPr>
        <p:spPr>
          <a:xfrm rot="16200000" flipH="1">
            <a:off x="5949337" y="2220624"/>
            <a:ext cx="2047054" cy="24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98C391-CF90-F8B6-D074-58A4B089526B}"/>
              </a:ext>
            </a:extLst>
          </p:cNvPr>
          <p:cNvSpPr/>
          <p:nvPr/>
        </p:nvSpPr>
        <p:spPr>
          <a:xfrm>
            <a:off x="5924858" y="6292718"/>
            <a:ext cx="1665876" cy="45720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/>
              <a:t>Output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17C659-66FF-B779-F310-F9AE70C7AAEC}"/>
              </a:ext>
            </a:extLst>
          </p:cNvPr>
          <p:cNvSpPr/>
          <p:nvPr/>
        </p:nvSpPr>
        <p:spPr>
          <a:xfrm>
            <a:off x="5041264" y="1905380"/>
            <a:ext cx="1488411" cy="360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/>
              <a:t>Calculation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onception personnalisée">
  <a:themeElements>
    <a:clrScheme name="Personnalisé 1">
      <a:dk1>
        <a:srgbClr val="000000"/>
      </a:dk1>
      <a:lt1>
        <a:srgbClr val="FFFFFF"/>
      </a:lt1>
      <a:dk2>
        <a:srgbClr val="3D097B"/>
      </a:dk2>
      <a:lt2>
        <a:srgbClr val="9C6ED3"/>
      </a:lt2>
      <a:accent1>
        <a:srgbClr val="6828B4"/>
      </a:accent1>
      <a:accent2>
        <a:srgbClr val="A25EE0"/>
      </a:accent2>
      <a:accent3>
        <a:srgbClr val="EB8800"/>
      </a:accent3>
      <a:accent4>
        <a:srgbClr val="CCAAFF"/>
      </a:accent4>
      <a:accent5>
        <a:srgbClr val="519E8A"/>
      </a:accent5>
      <a:accent6>
        <a:srgbClr val="FFC77A"/>
      </a:accent6>
      <a:hlink>
        <a:srgbClr val="422572"/>
      </a:hlink>
      <a:folHlink>
        <a:srgbClr val="5A3D8A"/>
      </a:folHlink>
    </a:clrScheme>
    <a:fontScheme name="Spark2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rk Powerpoint Template.potx" id="{EE68AF25-A633-464A-9107-DED9C77AEBBB}" vid="{34B35D49-D0D2-4452-847C-DCA0CC368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F8B9075CB0E448AEF7F9B74EB1423" ma:contentTypeVersion="31" ma:contentTypeDescription="Crée un document." ma:contentTypeScope="" ma:versionID="03001ac818cea8204e05d8aeb74b9627">
  <xsd:schema xmlns:xsd="http://www.w3.org/2001/XMLSchema" xmlns:xs="http://www.w3.org/2001/XMLSchema" xmlns:p="http://schemas.microsoft.com/office/2006/metadata/properties" xmlns:ns2="dcf40c60-96c0-4b8b-88ad-246ae9f31f83" xmlns:ns3="96993088-cbd5-4e27-9997-cadfbc5c19cf" targetNamespace="http://schemas.microsoft.com/office/2006/metadata/properties" ma:root="true" ma:fieldsID="4aaa30654cc4f90f7dd83be721791ce0" ns2:_="" ns3:_="">
    <xsd:import namespace="dcf40c60-96c0-4b8b-88ad-246ae9f31f83"/>
    <xsd:import namespace="96993088-cbd5-4e27-9997-cadfbc5c1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3:_dlc_DocId" minOccurs="0"/>
                <xsd:element ref="ns3:_dlc_DocIdUrl" minOccurs="0"/>
                <xsd:element ref="ns3:_dlc_DocIdPersistId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40c60-96c0-4b8b-88ad-246ae9f31f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Balises d’images" ma:readOnly="false" ma:fieldId="{5cf76f15-5ced-4ddc-b409-7134ff3c332f}" ma:taxonomyMulti="true" ma:sspId="dd10ba49-72ad-4ab5-9b33-8f9ee77600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93088-cbd5-4e27-9997-cadfbc5c19cf" elementFormDefault="qualified">
    <xsd:import namespace="http://schemas.microsoft.com/office/2006/documentManagement/types"/>
    <xsd:import namespace="http://schemas.microsoft.com/office/infopath/2007/PartnerControls"/>
    <xsd:element name="SharedWithUsers" ma:index="6" nillable="true" ma:displayName="Partagé avec" ma:description="" ma:hidden="true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Partagé avec détails" ma:description="" ma:hidden="true" ma:internalName="SharedWithDetails" ma:readOnly="true">
      <xsd:simpleType>
        <xsd:restriction base="dms:Note"/>
      </xsd:simpleType>
    </xsd:element>
    <xsd:element name="_dlc_DocId" ma:index="11" nillable="true" ma:displayName="Valeur d’ID de document" ma:description="Valeur de l’ID de document affecté à cet élément." ma:indexed="true" ma:internalName="_dlc_DocId" ma:readOnly="true">
      <xsd:simpleType>
        <xsd:restriction base="dms:Text"/>
      </xsd:simpleType>
    </xsd:element>
    <xsd:element name="_dlc_DocIdUrl" ma:index="12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  <xsd:element name="TaxCatchAll" ma:index="25" nillable="true" ma:displayName="Taxonomy Catch All Column" ma:hidden="true" ma:list="{4d708f22-f0db-42c5-a110-ba58fbd07f72}" ma:internalName="TaxCatchAll" ma:showField="CatchAllData" ma:web="96993088-cbd5-4e27-9997-cadfbc5c1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Type de contenu"/>
        <xsd:element ref="dc:title" minOccurs="0" maxOccurs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6993088-cbd5-4e27-9997-cadfbc5c19cf">SDOC-463789256-19144</_dlc_DocId>
    <_dlc_DocIdUrl xmlns="96993088-cbd5-4e27-9997-cadfbc5c19cf">
      <Url>https://sparkcleantech.sharepoint.com/sites/SPARK/_layouts/15/DocIdRedir.aspx?ID=SDOC-463789256-19144</Url>
      <Description>SDOC-463789256-19144</Description>
    </_dlc_DocIdUrl>
    <_dlc_DocIdPersistId xmlns="96993088-cbd5-4e27-9997-cadfbc5c19cf" xsi:nil="true"/>
    <TaxCatchAll xmlns="96993088-cbd5-4e27-9997-cadfbc5c19cf" xsi:nil="true"/>
    <lcf76f155ced4ddcb4097134ff3c332f xmlns="dcf40c60-96c0-4b8b-88ad-246ae9f31f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A2265C-E4B9-4B5B-9629-424A0C1AF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01A7F2-6EA3-43E6-A020-4C667F95086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09D2703-63EA-4F51-98C8-784F78D0F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40c60-96c0-4b8b-88ad-246ae9f31f83"/>
    <ds:schemaRef ds:uri="96993088-cbd5-4e27-9997-cadfbc5c1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9AA3A4B-FD18-4F9D-B19A-24ABEA09ED18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6256eba-1c99-46e9-90d5-e4594b157f7c"/>
    <ds:schemaRef ds:uri="95c9d5c3-8609-41d1-9a4c-c42f62e5183e"/>
    <ds:schemaRef ds:uri="http://purl.org/dc/dcmitype/"/>
    <ds:schemaRef ds:uri="96993088-cbd5-4e27-9997-cadfbc5c19cf"/>
    <ds:schemaRef ds:uri="dcf40c60-96c0-4b8b-88ad-246ae9f31f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Spark Powerpoint Template</Template>
  <TotalTime>172</TotalTime>
  <Words>108</Words>
  <Application>Microsoft Office PowerPoint</Application>
  <PresentationFormat>Grand écran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Georgia</vt:lpstr>
      <vt:lpstr>Titillium Web</vt:lpstr>
      <vt:lpstr>2_Conception personnalisée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Pierre-Antoine</dc:creator>
  <cp:lastModifiedBy>Pierre-Antoine</cp:lastModifiedBy>
  <cp:revision>8</cp:revision>
  <dcterms:created xsi:type="dcterms:W3CDTF">2025-02-18T09:06:22Z</dcterms:created>
  <dcterms:modified xsi:type="dcterms:W3CDTF">2025-02-19T09:27:03Z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0x010100174F8B9075CB0E448AEF7F9B74EB1423</vt:lpwstr>
  </property>
  <property fmtid="{D5CDD505-2E9C-101B-9397-08002B2CF9AE}" pid="3" name="MediaServiceImageTags">
    <vt:lpwstr/>
  </property>
  <property fmtid="{D5CDD505-2E9C-101B-9397-08002B2CF9AE}" pid="4" name="_dlc_DocIdItemGuid">
    <vt:lpwstr>7073340b-f65b-4f2f-9d66-b8b491663519</vt:lpwstr>
  </property>
  <property fmtid="{D5CDD505-2E9C-101B-9397-08002B2CF9AE}" pid="5" name="lcf76f155ced4ddcb4097134ff3c332f0">
    <vt:lpwstr/>
  </property>
  <property fmtid="{D5CDD505-2E9C-101B-9397-08002B2CF9AE}" pid="6" name="_ExtendedDescription">
    <vt:lpwstr/>
  </property>
</Properties>
</file>