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4"/>
  </p:notesMasterIdLst>
  <p:sldIdLst>
    <p:sldId id="256" r:id="rId2"/>
    <p:sldId id="257" r:id="rId3"/>
    <p:sldId id="280" r:id="rId4"/>
    <p:sldId id="279" r:id="rId5"/>
    <p:sldId id="281" r:id="rId6"/>
    <p:sldId id="282" r:id="rId7"/>
    <p:sldId id="283" r:id="rId8"/>
    <p:sldId id="284" r:id="rId9"/>
    <p:sldId id="285" r:id="rId10"/>
    <p:sldId id="286" r:id="rId11"/>
    <p:sldId id="287" r:id="rId12"/>
    <p:sldId id="258" r:id="rId13"/>
  </p:sldIdLst>
  <p:sldSz cx="9144000" cy="5143500" type="screen16x9"/>
  <p:notesSz cx="6858000" cy="9144000"/>
  <p:embeddedFontLst>
    <p:embeddedFont>
      <p:font typeface="Fira Sans Extra Condensed" panose="020F0502020204030204" pitchFamily="34" charset="0"/>
      <p:regular r:id="rId15"/>
      <p:bold r:id="rId16"/>
      <p:italic r:id="rId17"/>
      <p:boldItalic r:id="rId18"/>
    </p:embeddedFont>
    <p:embeddedFont>
      <p:font typeface="Montserrat" pitchFamily="2" charset="77"/>
      <p:regular r:id="rId19"/>
      <p:bold r:id="rId20"/>
      <p:italic r:id="rId21"/>
      <p:boldItalic r:id="rId22"/>
    </p:embeddedFont>
    <p:embeddedFont>
      <p:font typeface="Montserrat Medium" panose="020F050202020403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62806-D466-426F-BB00-26281CCF51C0}">
  <a:tblStyle styleId="{6E262806-D466-426F-BB00-26281CCF51C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64"/>
    <p:restoredTop sz="94719"/>
  </p:normalViewPr>
  <p:slideViewPr>
    <p:cSldViewPr snapToGrid="0">
      <p:cViewPr varScale="1">
        <p:scale>
          <a:sx n="117" d="100"/>
          <a:sy n="117" d="100"/>
        </p:scale>
        <p:origin x="176" y="8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25fc6f885e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25fc6f885e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de95a381e3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de95a381e3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8604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de95a381e3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de95a381e3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42111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de95a381e3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de95a381e3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de95a381e3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de95a381e3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de95a381e3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de95a381e3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2659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de95a381e3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de95a381e3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8873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de95a381e3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de95a381e3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6662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de95a381e3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de95a381e3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58256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de95a381e3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de95a381e3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6672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de95a381e3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de95a381e3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34145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de95a381e3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de95a381e3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40659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1254838"/>
            <a:ext cx="4589100" cy="2204100"/>
          </a:xfrm>
          <a:prstGeom prst="rect">
            <a:avLst/>
          </a:prstGeom>
        </p:spPr>
        <p:txBody>
          <a:bodyPr spcFirstLastPara="1" wrap="square" lIns="91425" tIns="91425" rIns="91425" bIns="91425" anchor="b" anchorCtr="0">
            <a:noAutofit/>
          </a:bodyPr>
          <a:lstStyle>
            <a:lvl1pPr lvl="0" algn="l">
              <a:lnSpc>
                <a:spcPct val="9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5100" y="3459063"/>
            <a:ext cx="4589100" cy="429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 name="Google Shape;38;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79625"/>
            <a:ext cx="77040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2996550" y="13378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2391925" y="3132175"/>
            <a:ext cx="43602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04800" rtl="0">
              <a:lnSpc>
                <a:spcPct val="115000"/>
              </a:lnSpc>
              <a:spcBef>
                <a:spcPts val="0"/>
              </a:spcBef>
              <a:spcAft>
                <a:spcPts val="0"/>
              </a:spcAft>
              <a:buClr>
                <a:srgbClr val="434343"/>
              </a:buClr>
              <a:buSzPts val="1200"/>
              <a:buChar char="○"/>
              <a:defRPr>
                <a:solidFill>
                  <a:srgbClr val="434343"/>
                </a:solidFill>
              </a:defRPr>
            </a:lvl2pPr>
            <a:lvl3pPr marL="1371600" lvl="2" indent="-304800" rtl="0">
              <a:lnSpc>
                <a:spcPct val="115000"/>
              </a:lnSpc>
              <a:spcBef>
                <a:spcPts val="0"/>
              </a:spcBef>
              <a:spcAft>
                <a:spcPts val="0"/>
              </a:spcAft>
              <a:buClr>
                <a:srgbClr val="434343"/>
              </a:buClr>
              <a:buSzPts val="1200"/>
              <a:buChar char="■"/>
              <a:defRPr>
                <a:solidFill>
                  <a:srgbClr val="434343"/>
                </a:solidFill>
              </a:defRPr>
            </a:lvl3pPr>
            <a:lvl4pPr marL="1828800" lvl="3" indent="-304800" rtl="0">
              <a:lnSpc>
                <a:spcPct val="115000"/>
              </a:lnSpc>
              <a:spcBef>
                <a:spcPts val="0"/>
              </a:spcBef>
              <a:spcAft>
                <a:spcPts val="0"/>
              </a:spcAft>
              <a:buClr>
                <a:srgbClr val="434343"/>
              </a:buClr>
              <a:buSzPts val="1200"/>
              <a:buChar char="●"/>
              <a:defRPr>
                <a:solidFill>
                  <a:srgbClr val="434343"/>
                </a:solidFill>
              </a:defRPr>
            </a:lvl4pPr>
            <a:lvl5pPr marL="2286000" lvl="4" indent="-304800" rtl="0">
              <a:lnSpc>
                <a:spcPct val="115000"/>
              </a:lnSpc>
              <a:spcBef>
                <a:spcPts val="0"/>
              </a:spcBef>
              <a:spcAft>
                <a:spcPts val="0"/>
              </a:spcAft>
              <a:buClr>
                <a:srgbClr val="434343"/>
              </a:buClr>
              <a:buSzPts val="1200"/>
              <a:buChar char="○"/>
              <a:defRPr>
                <a:solidFill>
                  <a:srgbClr val="434343"/>
                </a:solidFill>
              </a:defRPr>
            </a:lvl5pPr>
            <a:lvl6pPr marL="2743200" lvl="5" indent="-304800" rtl="0">
              <a:lnSpc>
                <a:spcPct val="115000"/>
              </a:lnSpc>
              <a:spcBef>
                <a:spcPts val="0"/>
              </a:spcBef>
              <a:spcAft>
                <a:spcPts val="0"/>
              </a:spcAft>
              <a:buClr>
                <a:srgbClr val="434343"/>
              </a:buClr>
              <a:buSzPts val="1200"/>
              <a:buChar char="■"/>
              <a:defRPr>
                <a:solidFill>
                  <a:srgbClr val="434343"/>
                </a:solidFill>
              </a:defRPr>
            </a:lvl6pPr>
            <a:lvl7pPr marL="3200400" lvl="6" indent="-304800" rtl="0">
              <a:lnSpc>
                <a:spcPct val="115000"/>
              </a:lnSpc>
              <a:spcBef>
                <a:spcPts val="0"/>
              </a:spcBef>
              <a:spcAft>
                <a:spcPts val="0"/>
              </a:spcAft>
              <a:buClr>
                <a:srgbClr val="434343"/>
              </a:buClr>
              <a:buSzPts val="1200"/>
              <a:buChar char="●"/>
              <a:defRPr>
                <a:solidFill>
                  <a:srgbClr val="434343"/>
                </a:solidFill>
              </a:defRPr>
            </a:lvl7pPr>
            <a:lvl8pPr marL="3657600" lvl="7" indent="-304800" rtl="0">
              <a:lnSpc>
                <a:spcPct val="115000"/>
              </a:lnSpc>
              <a:spcBef>
                <a:spcPts val="0"/>
              </a:spcBef>
              <a:spcAft>
                <a:spcPts val="0"/>
              </a:spcAft>
              <a:buClr>
                <a:srgbClr val="434343"/>
              </a:buClr>
              <a:buSzPts val="1200"/>
              <a:buChar char="○"/>
              <a:defRPr>
                <a:solidFill>
                  <a:srgbClr val="434343"/>
                </a:solidFill>
              </a:defRPr>
            </a:lvl8pPr>
            <a:lvl9pPr marL="4114800" lvl="8" indent="-304800" rtl="0">
              <a:lnSpc>
                <a:spcPct val="115000"/>
              </a:lnSpc>
              <a:spcBef>
                <a:spcPts val="0"/>
              </a:spcBef>
              <a:spcAft>
                <a:spcPts val="0"/>
              </a:spcAft>
              <a:buClr>
                <a:srgbClr val="434343"/>
              </a:buClr>
              <a:buSzPts val="1200"/>
              <a:buChar char="■"/>
              <a:defRPr>
                <a:solidFill>
                  <a:srgbClr val="434343"/>
                </a:solidFill>
              </a:defRPr>
            </a:lvl9pPr>
          </a:lstStyle>
          <a:p>
            <a:endParaRPr/>
          </a:p>
        </p:txBody>
      </p:sp>
      <p:sp>
        <p:nvSpPr>
          <p:cNvPr id="17" name="Google Shape;17;p4"/>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Fira Sans Extra Condensed"/>
              <a:buNone/>
              <a:defRPr sz="2400" b="1">
                <a:solidFill>
                  <a:schemeClr val="dk1"/>
                </a:solidFill>
              </a:defRPr>
            </a:lvl1pPr>
            <a:lvl2pPr lvl="1"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2pPr>
            <a:lvl3pPr lvl="2"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3pPr>
            <a:lvl4pPr lvl="3"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4pPr>
            <a:lvl5pPr lvl="4"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5pPr>
            <a:lvl6pPr lvl="5"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6pPr>
            <a:lvl7pPr lvl="6"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7pPr>
            <a:lvl8pPr lvl="7"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8pPr>
            <a:lvl9pPr lvl="8"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20" name="Google Shape;20;p5"/>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21" name="Google Shape;21;p5"/>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5"/>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 name="Google Shape;23;p5"/>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Fira Sans Extra Condensed"/>
              <a:buNone/>
              <a:defRPr sz="2400" b="1">
                <a:solidFill>
                  <a:schemeClr val="dk1"/>
                </a:solidFill>
              </a:defRPr>
            </a:lvl1pPr>
            <a:lvl2pPr lvl="1"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2pPr>
            <a:lvl3pPr lvl="2"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3pPr>
            <a:lvl4pPr lvl="3"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4pPr>
            <a:lvl5pPr lvl="4"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5pPr>
            <a:lvl6pPr lvl="5"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6pPr>
            <a:lvl7pPr lvl="6"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7pPr>
            <a:lvl8pPr lvl="7"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8pPr>
            <a:lvl9pPr lvl="8"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6"/>
        </a:solidFill>
        <a:effectLst/>
      </p:bgPr>
    </p:bg>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59650" y="457200"/>
            <a:ext cx="7717500" cy="548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Fira Sans Extra Condensed"/>
              <a:buNone/>
              <a:defRPr sz="2400" b="1">
                <a:solidFill>
                  <a:schemeClr val="dk1"/>
                </a:solidFill>
              </a:defRPr>
            </a:lvl1pPr>
            <a:lvl2pPr lvl="1"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2pPr>
            <a:lvl3pPr lvl="2"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3pPr>
            <a:lvl4pPr lvl="3"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4pPr>
            <a:lvl5pPr lvl="4"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5pPr>
            <a:lvl6pPr lvl="5"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6pPr>
            <a:lvl7pPr lvl="6"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7pPr>
            <a:lvl8pPr lvl="7"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8pPr>
            <a:lvl9pPr lvl="8"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04800" rtl="0">
              <a:lnSpc>
                <a:spcPct val="115000"/>
              </a:lnSpc>
              <a:spcBef>
                <a:spcPts val="0"/>
              </a:spcBef>
              <a:spcAft>
                <a:spcPts val="0"/>
              </a:spcAft>
              <a:buClr>
                <a:srgbClr val="434343"/>
              </a:buClr>
              <a:buSzPts val="1200"/>
              <a:buChar char="○"/>
              <a:defRPr>
                <a:solidFill>
                  <a:srgbClr val="434343"/>
                </a:solidFill>
              </a:defRPr>
            </a:lvl2pPr>
            <a:lvl3pPr marL="1371600" lvl="2" indent="-304800" rtl="0">
              <a:lnSpc>
                <a:spcPct val="115000"/>
              </a:lnSpc>
              <a:spcBef>
                <a:spcPts val="0"/>
              </a:spcBef>
              <a:spcAft>
                <a:spcPts val="0"/>
              </a:spcAft>
              <a:buClr>
                <a:srgbClr val="434343"/>
              </a:buClr>
              <a:buSzPts val="1200"/>
              <a:buChar char="■"/>
              <a:defRPr>
                <a:solidFill>
                  <a:srgbClr val="434343"/>
                </a:solidFill>
              </a:defRPr>
            </a:lvl3pPr>
            <a:lvl4pPr marL="1828800" lvl="3" indent="-304800" rtl="0">
              <a:lnSpc>
                <a:spcPct val="115000"/>
              </a:lnSpc>
              <a:spcBef>
                <a:spcPts val="0"/>
              </a:spcBef>
              <a:spcAft>
                <a:spcPts val="0"/>
              </a:spcAft>
              <a:buClr>
                <a:srgbClr val="434343"/>
              </a:buClr>
              <a:buSzPts val="1200"/>
              <a:buChar char="●"/>
              <a:defRPr>
                <a:solidFill>
                  <a:srgbClr val="434343"/>
                </a:solidFill>
              </a:defRPr>
            </a:lvl4pPr>
            <a:lvl5pPr marL="2286000" lvl="4" indent="-304800" rtl="0">
              <a:lnSpc>
                <a:spcPct val="115000"/>
              </a:lnSpc>
              <a:spcBef>
                <a:spcPts val="0"/>
              </a:spcBef>
              <a:spcAft>
                <a:spcPts val="0"/>
              </a:spcAft>
              <a:buClr>
                <a:srgbClr val="434343"/>
              </a:buClr>
              <a:buSzPts val="1200"/>
              <a:buChar char="○"/>
              <a:defRPr>
                <a:solidFill>
                  <a:srgbClr val="434343"/>
                </a:solidFill>
              </a:defRPr>
            </a:lvl5pPr>
            <a:lvl6pPr marL="2743200" lvl="5" indent="-304800" rtl="0">
              <a:lnSpc>
                <a:spcPct val="115000"/>
              </a:lnSpc>
              <a:spcBef>
                <a:spcPts val="0"/>
              </a:spcBef>
              <a:spcAft>
                <a:spcPts val="0"/>
              </a:spcAft>
              <a:buClr>
                <a:srgbClr val="434343"/>
              </a:buClr>
              <a:buSzPts val="1200"/>
              <a:buChar char="■"/>
              <a:defRPr>
                <a:solidFill>
                  <a:srgbClr val="434343"/>
                </a:solidFill>
              </a:defRPr>
            </a:lvl6pPr>
            <a:lvl7pPr marL="3200400" lvl="6" indent="-304800" rtl="0">
              <a:lnSpc>
                <a:spcPct val="115000"/>
              </a:lnSpc>
              <a:spcBef>
                <a:spcPts val="0"/>
              </a:spcBef>
              <a:spcAft>
                <a:spcPts val="0"/>
              </a:spcAft>
              <a:buClr>
                <a:srgbClr val="434343"/>
              </a:buClr>
              <a:buSzPts val="1200"/>
              <a:buChar char="●"/>
              <a:defRPr>
                <a:solidFill>
                  <a:srgbClr val="434343"/>
                </a:solidFill>
              </a:defRPr>
            </a:lvl7pPr>
            <a:lvl8pPr marL="3657600" lvl="7" indent="-304800" rtl="0">
              <a:lnSpc>
                <a:spcPct val="115000"/>
              </a:lnSpc>
              <a:spcBef>
                <a:spcPts val="0"/>
              </a:spcBef>
              <a:spcAft>
                <a:spcPts val="0"/>
              </a:spcAft>
              <a:buClr>
                <a:srgbClr val="434343"/>
              </a:buClr>
              <a:buSzPts val="1200"/>
              <a:buChar char="○"/>
              <a:defRPr>
                <a:solidFill>
                  <a:srgbClr val="434343"/>
                </a:solidFill>
              </a:defRPr>
            </a:lvl8pPr>
            <a:lvl9pPr marL="4114800" lvl="8" indent="-304800" rtl="0">
              <a:lnSpc>
                <a:spcPct val="115000"/>
              </a:lnSpc>
              <a:spcBef>
                <a:spcPts val="0"/>
              </a:spcBef>
              <a:spcAft>
                <a:spcPts val="0"/>
              </a:spcAft>
              <a:buClr>
                <a:srgbClr val="434343"/>
              </a:buClr>
              <a:buSzPts val="1200"/>
              <a:buChar char="■"/>
              <a:defRPr>
                <a:solidFill>
                  <a:srgbClr val="434343"/>
                </a:solidFill>
              </a:defRPr>
            </a:lvl9pPr>
          </a:lstStyle>
          <a:p>
            <a:endParaRPr/>
          </a:p>
        </p:txBody>
      </p:sp>
      <p:sp>
        <p:nvSpPr>
          <p:cNvPr id="28" name="Google Shape;28;p7"/>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Fira Sans Extra Condensed"/>
              <a:buNone/>
              <a:defRPr sz="2400" b="1">
                <a:solidFill>
                  <a:schemeClr val="dk1"/>
                </a:solidFill>
              </a:defRPr>
            </a:lvl1pPr>
            <a:lvl2pPr lvl="1"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2pPr>
            <a:lvl3pPr lvl="2"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3pPr>
            <a:lvl4pPr lvl="3"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4pPr>
            <a:lvl5pPr lvl="4"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5pPr>
            <a:lvl6pPr lvl="5"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6pPr>
            <a:lvl7pPr lvl="6"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7pPr>
            <a:lvl8pPr lvl="7"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8pPr>
            <a:lvl9pPr lvl="8"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algn="ctr" rtl="0">
              <a:spcBef>
                <a:spcPts val="0"/>
              </a:spcBef>
              <a:spcAft>
                <a:spcPts val="0"/>
              </a:spcAft>
              <a:buSzPts val="2400"/>
              <a:buNone/>
              <a:defRPr/>
            </a:lvl2pPr>
            <a:lvl3pPr lvl="2" algn="ctr" rtl="0">
              <a:spcBef>
                <a:spcPts val="0"/>
              </a:spcBef>
              <a:spcAft>
                <a:spcPts val="0"/>
              </a:spcAft>
              <a:buSzPts val="2400"/>
              <a:buNone/>
              <a:defRPr/>
            </a:lvl3pPr>
            <a:lvl4pPr lvl="3" algn="ctr" rtl="0">
              <a:spcBef>
                <a:spcPts val="0"/>
              </a:spcBef>
              <a:spcAft>
                <a:spcPts val="0"/>
              </a:spcAft>
              <a:buSzPts val="2400"/>
              <a:buNone/>
              <a:defRPr/>
            </a:lvl4pPr>
            <a:lvl5pPr lvl="4" algn="ctr" rtl="0">
              <a:spcBef>
                <a:spcPts val="0"/>
              </a:spcBef>
              <a:spcAft>
                <a:spcPts val="0"/>
              </a:spcAft>
              <a:buSzPts val="2400"/>
              <a:buNone/>
              <a:defRPr/>
            </a:lvl5pPr>
            <a:lvl6pPr lvl="5" algn="ctr" rtl="0">
              <a:spcBef>
                <a:spcPts val="0"/>
              </a:spcBef>
              <a:spcAft>
                <a:spcPts val="0"/>
              </a:spcAft>
              <a:buSzPts val="2400"/>
              <a:buNone/>
              <a:defRPr/>
            </a:lvl6pPr>
            <a:lvl7pPr lvl="6" algn="ctr" rtl="0">
              <a:spcBef>
                <a:spcPts val="0"/>
              </a:spcBef>
              <a:spcAft>
                <a:spcPts val="0"/>
              </a:spcAft>
              <a:buSzPts val="2400"/>
              <a:buNone/>
              <a:defRPr/>
            </a:lvl7pPr>
            <a:lvl8pPr lvl="7" algn="ctr" rtl="0">
              <a:spcBef>
                <a:spcPts val="0"/>
              </a:spcBef>
              <a:spcAft>
                <a:spcPts val="0"/>
              </a:spcAft>
              <a:buSzPts val="2400"/>
              <a:buNone/>
              <a:defRPr/>
            </a:lvl8pPr>
            <a:lvl9pPr lvl="8" algn="ctr" rtl="0">
              <a:spcBef>
                <a:spcPts val="0"/>
              </a:spcBef>
              <a:spcAft>
                <a:spcPts val="0"/>
              </a:spcAft>
              <a:buSzPts val="2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2550" y="411475"/>
            <a:ext cx="8238900" cy="561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5100" y="1096600"/>
            <a:ext cx="7713600" cy="35118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1pPr>
            <a:lvl2pPr marL="914400" lvl="1"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2pPr>
            <a:lvl3pPr marL="1371600" lvl="2"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3pPr>
            <a:lvl4pPr marL="1828800" lvl="3"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4pPr>
            <a:lvl5pPr marL="2286000" lvl="4"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5pPr>
            <a:lvl6pPr marL="2743200" lvl="5"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6pPr>
            <a:lvl7pPr marL="3200400" lvl="6"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7pPr>
            <a:lvl8pPr marL="3657600" lvl="7"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8pPr>
            <a:lvl9pPr marL="4114800" lvl="8"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5"/>
          <p:cNvSpPr txBox="1">
            <a:spLocks noGrp="1"/>
          </p:cNvSpPr>
          <p:nvPr>
            <p:ph type="ctrTitle"/>
          </p:nvPr>
        </p:nvSpPr>
        <p:spPr>
          <a:xfrm>
            <a:off x="690866" y="422152"/>
            <a:ext cx="4589100" cy="220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Acquisition Co</a:t>
            </a:r>
            <a:br>
              <a:rPr lang="en" sz="4000" dirty="0"/>
            </a:br>
            <a:r>
              <a:rPr lang="en" sz="4000" dirty="0"/>
              <a:t>SQL Project</a:t>
            </a:r>
            <a:endParaRPr sz="4000" dirty="0"/>
          </a:p>
        </p:txBody>
      </p:sp>
      <p:sp>
        <p:nvSpPr>
          <p:cNvPr id="49" name="Google Shape;49;p15"/>
          <p:cNvSpPr txBox="1">
            <a:spLocks noGrp="1"/>
          </p:cNvSpPr>
          <p:nvPr>
            <p:ph type="subTitle" idx="1"/>
          </p:nvPr>
        </p:nvSpPr>
        <p:spPr>
          <a:xfrm>
            <a:off x="699437" y="2664895"/>
            <a:ext cx="4589100" cy="4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Kristen Tran</a:t>
            </a:r>
            <a:endParaRPr dirty="0"/>
          </a:p>
        </p:txBody>
      </p:sp>
      <p:grpSp>
        <p:nvGrpSpPr>
          <p:cNvPr id="2" name="Google Shape;1809;p34">
            <a:extLst>
              <a:ext uri="{FF2B5EF4-FFF2-40B4-BE49-F238E27FC236}">
                <a16:creationId xmlns:a16="http://schemas.microsoft.com/office/drawing/2014/main" id="{CB6673A9-C934-2B69-7909-AC431FE70FDA}"/>
              </a:ext>
            </a:extLst>
          </p:cNvPr>
          <p:cNvGrpSpPr/>
          <p:nvPr/>
        </p:nvGrpSpPr>
        <p:grpSpPr>
          <a:xfrm>
            <a:off x="4982109" y="1115174"/>
            <a:ext cx="2988748" cy="2518313"/>
            <a:chOff x="5569952" y="984563"/>
            <a:chExt cx="520846" cy="439268"/>
          </a:xfrm>
        </p:grpSpPr>
        <p:sp>
          <p:nvSpPr>
            <p:cNvPr id="3" name="Google Shape;1810;p34">
              <a:extLst>
                <a:ext uri="{FF2B5EF4-FFF2-40B4-BE49-F238E27FC236}">
                  <a16:creationId xmlns:a16="http://schemas.microsoft.com/office/drawing/2014/main" id="{B470CDCA-6935-46EF-725B-756B90423CD4}"/>
                </a:ext>
              </a:extLst>
            </p:cNvPr>
            <p:cNvSpPr/>
            <p:nvPr/>
          </p:nvSpPr>
          <p:spPr>
            <a:xfrm>
              <a:off x="5655542" y="1214147"/>
              <a:ext cx="359374" cy="199655"/>
            </a:xfrm>
            <a:custGeom>
              <a:avLst/>
              <a:gdLst/>
              <a:ahLst/>
              <a:cxnLst/>
              <a:rect l="l" t="t" r="r" b="b"/>
              <a:pathLst>
                <a:path w="15586" h="8659" extrusionOk="0">
                  <a:moveTo>
                    <a:pt x="0" y="0"/>
                  </a:moveTo>
                  <a:lnTo>
                    <a:pt x="0" y="8659"/>
                  </a:lnTo>
                  <a:lnTo>
                    <a:pt x="15585" y="8659"/>
                  </a:lnTo>
                  <a:lnTo>
                    <a:pt x="155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811;p34">
              <a:extLst>
                <a:ext uri="{FF2B5EF4-FFF2-40B4-BE49-F238E27FC236}">
                  <a16:creationId xmlns:a16="http://schemas.microsoft.com/office/drawing/2014/main" id="{93319ED3-D916-266E-50D3-6DAA0CF59ABD}"/>
                </a:ext>
              </a:extLst>
            </p:cNvPr>
            <p:cNvSpPr/>
            <p:nvPr/>
          </p:nvSpPr>
          <p:spPr>
            <a:xfrm>
              <a:off x="5655542" y="1214147"/>
              <a:ext cx="359374" cy="119876"/>
            </a:xfrm>
            <a:custGeom>
              <a:avLst/>
              <a:gdLst/>
              <a:ahLst/>
              <a:cxnLst/>
              <a:rect l="l" t="t" r="r" b="b"/>
              <a:pathLst>
                <a:path w="15586" h="5199" extrusionOk="0">
                  <a:moveTo>
                    <a:pt x="0" y="0"/>
                  </a:moveTo>
                  <a:lnTo>
                    <a:pt x="7795" y="5198"/>
                  </a:lnTo>
                  <a:lnTo>
                    <a:pt x="155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812;p34">
              <a:extLst>
                <a:ext uri="{FF2B5EF4-FFF2-40B4-BE49-F238E27FC236}">
                  <a16:creationId xmlns:a16="http://schemas.microsoft.com/office/drawing/2014/main" id="{B3173474-F4EC-2CB1-BC3B-C023E3FBECE6}"/>
                </a:ext>
              </a:extLst>
            </p:cNvPr>
            <p:cNvSpPr/>
            <p:nvPr/>
          </p:nvSpPr>
          <p:spPr>
            <a:xfrm>
              <a:off x="5715422" y="1014492"/>
              <a:ext cx="239614" cy="319531"/>
            </a:xfrm>
            <a:custGeom>
              <a:avLst/>
              <a:gdLst/>
              <a:ahLst/>
              <a:cxnLst/>
              <a:rect l="l" t="t" r="r" b="b"/>
              <a:pathLst>
                <a:path w="10392" h="13858" extrusionOk="0">
                  <a:moveTo>
                    <a:pt x="0" y="1"/>
                  </a:moveTo>
                  <a:lnTo>
                    <a:pt x="0" y="10392"/>
                  </a:lnTo>
                  <a:lnTo>
                    <a:pt x="5198" y="13857"/>
                  </a:lnTo>
                  <a:lnTo>
                    <a:pt x="10391" y="10392"/>
                  </a:lnTo>
                  <a:lnTo>
                    <a:pt x="10391" y="2990"/>
                  </a:lnTo>
                  <a:lnTo>
                    <a:pt x="73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813;p34">
              <a:extLst>
                <a:ext uri="{FF2B5EF4-FFF2-40B4-BE49-F238E27FC236}">
                  <a16:creationId xmlns:a16="http://schemas.microsoft.com/office/drawing/2014/main" id="{81021A16-74EC-9247-D5D6-FBA37E455A4B}"/>
                </a:ext>
              </a:extLst>
            </p:cNvPr>
            <p:cNvSpPr/>
            <p:nvPr/>
          </p:nvSpPr>
          <p:spPr>
            <a:xfrm>
              <a:off x="5885125" y="1014492"/>
              <a:ext cx="69910" cy="69910"/>
            </a:xfrm>
            <a:custGeom>
              <a:avLst/>
              <a:gdLst/>
              <a:ahLst/>
              <a:cxnLst/>
              <a:rect l="l" t="t" r="r" b="b"/>
              <a:pathLst>
                <a:path w="3032" h="3032" extrusionOk="0">
                  <a:moveTo>
                    <a:pt x="0" y="1"/>
                  </a:moveTo>
                  <a:lnTo>
                    <a:pt x="0" y="3032"/>
                  </a:lnTo>
                  <a:lnTo>
                    <a:pt x="3031" y="303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814;p34">
              <a:extLst>
                <a:ext uri="{FF2B5EF4-FFF2-40B4-BE49-F238E27FC236}">
                  <a16:creationId xmlns:a16="http://schemas.microsoft.com/office/drawing/2014/main" id="{DE0A2FA4-7484-B6CD-86D3-7CB1F777B86B}"/>
                </a:ext>
              </a:extLst>
            </p:cNvPr>
            <p:cNvSpPr/>
            <p:nvPr/>
          </p:nvSpPr>
          <p:spPr>
            <a:xfrm>
              <a:off x="5742515" y="1103886"/>
              <a:ext cx="162555" cy="139798"/>
            </a:xfrm>
            <a:custGeom>
              <a:avLst/>
              <a:gdLst/>
              <a:ahLst/>
              <a:cxnLst/>
              <a:rect l="l" t="t" r="r" b="b"/>
              <a:pathLst>
                <a:path w="7050" h="6063" extrusionOk="0">
                  <a:moveTo>
                    <a:pt x="4023" y="0"/>
                  </a:moveTo>
                  <a:cubicBezTo>
                    <a:pt x="5" y="160"/>
                    <a:pt x="0" y="5902"/>
                    <a:pt x="4023" y="6062"/>
                  </a:cubicBezTo>
                  <a:cubicBezTo>
                    <a:pt x="5696" y="6062"/>
                    <a:pt x="7050" y="4705"/>
                    <a:pt x="7050" y="3031"/>
                  </a:cubicBezTo>
                  <a:cubicBezTo>
                    <a:pt x="7050" y="1358"/>
                    <a:pt x="5696" y="0"/>
                    <a:pt x="40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15;p34">
              <a:extLst>
                <a:ext uri="{FF2B5EF4-FFF2-40B4-BE49-F238E27FC236}">
                  <a16:creationId xmlns:a16="http://schemas.microsoft.com/office/drawing/2014/main" id="{8DBB3F09-FFBC-9DAF-9E21-8611CA1419FD}"/>
                </a:ext>
              </a:extLst>
            </p:cNvPr>
            <p:cNvSpPr/>
            <p:nvPr/>
          </p:nvSpPr>
          <p:spPr>
            <a:xfrm>
              <a:off x="5629072" y="1074464"/>
              <a:ext cx="46530" cy="39866"/>
            </a:xfrm>
            <a:custGeom>
              <a:avLst/>
              <a:gdLst/>
              <a:ahLst/>
              <a:cxnLst/>
              <a:rect l="l" t="t" r="r" b="b"/>
              <a:pathLst>
                <a:path w="2018" h="1729" extrusionOk="0">
                  <a:moveTo>
                    <a:pt x="1148" y="1"/>
                  </a:moveTo>
                  <a:cubicBezTo>
                    <a:pt x="1" y="47"/>
                    <a:pt x="1" y="1683"/>
                    <a:pt x="1148" y="1729"/>
                  </a:cubicBezTo>
                  <a:cubicBezTo>
                    <a:pt x="1628" y="1729"/>
                    <a:pt x="2017" y="1345"/>
                    <a:pt x="2017" y="865"/>
                  </a:cubicBezTo>
                  <a:cubicBezTo>
                    <a:pt x="2017" y="385"/>
                    <a:pt x="1628" y="1"/>
                    <a:pt x="11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816;p34">
              <a:extLst>
                <a:ext uri="{FF2B5EF4-FFF2-40B4-BE49-F238E27FC236}">
                  <a16:creationId xmlns:a16="http://schemas.microsoft.com/office/drawing/2014/main" id="{04B0CAC5-17E1-6452-6DA4-D593DBC151F2}"/>
                </a:ext>
              </a:extLst>
            </p:cNvPr>
            <p:cNvSpPr/>
            <p:nvPr/>
          </p:nvSpPr>
          <p:spPr>
            <a:xfrm>
              <a:off x="5583118" y="994570"/>
              <a:ext cx="46507" cy="39982"/>
            </a:xfrm>
            <a:custGeom>
              <a:avLst/>
              <a:gdLst/>
              <a:ahLst/>
              <a:cxnLst/>
              <a:rect l="l" t="t" r="r" b="b"/>
              <a:pathLst>
                <a:path w="2017" h="1734" extrusionOk="0">
                  <a:moveTo>
                    <a:pt x="1153" y="1"/>
                  </a:moveTo>
                  <a:cubicBezTo>
                    <a:pt x="1" y="46"/>
                    <a:pt x="1" y="1687"/>
                    <a:pt x="1153" y="1733"/>
                  </a:cubicBezTo>
                  <a:cubicBezTo>
                    <a:pt x="1628" y="1733"/>
                    <a:pt x="2017" y="1345"/>
                    <a:pt x="2017" y="865"/>
                  </a:cubicBezTo>
                  <a:cubicBezTo>
                    <a:pt x="2017" y="389"/>
                    <a:pt x="1628" y="1"/>
                    <a:pt x="11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17;p34">
              <a:extLst>
                <a:ext uri="{FF2B5EF4-FFF2-40B4-BE49-F238E27FC236}">
                  <a16:creationId xmlns:a16="http://schemas.microsoft.com/office/drawing/2014/main" id="{5E0A660E-7127-0C08-1E70-9A9EED3BCD52}"/>
                </a:ext>
              </a:extLst>
            </p:cNvPr>
            <p:cNvSpPr/>
            <p:nvPr/>
          </p:nvSpPr>
          <p:spPr>
            <a:xfrm>
              <a:off x="5994971" y="1094386"/>
              <a:ext cx="46392" cy="39982"/>
            </a:xfrm>
            <a:custGeom>
              <a:avLst/>
              <a:gdLst/>
              <a:ahLst/>
              <a:cxnLst/>
              <a:rect l="l" t="t" r="r" b="b"/>
              <a:pathLst>
                <a:path w="2012" h="1734" extrusionOk="0">
                  <a:moveTo>
                    <a:pt x="864" y="1"/>
                  </a:moveTo>
                  <a:cubicBezTo>
                    <a:pt x="384" y="1"/>
                    <a:pt x="0" y="389"/>
                    <a:pt x="0" y="865"/>
                  </a:cubicBezTo>
                  <a:cubicBezTo>
                    <a:pt x="0" y="1345"/>
                    <a:pt x="384" y="1734"/>
                    <a:pt x="864" y="1734"/>
                  </a:cubicBezTo>
                  <a:cubicBezTo>
                    <a:pt x="2012" y="1688"/>
                    <a:pt x="2012" y="47"/>
                    <a:pt x="8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18;p34">
              <a:extLst>
                <a:ext uri="{FF2B5EF4-FFF2-40B4-BE49-F238E27FC236}">
                  <a16:creationId xmlns:a16="http://schemas.microsoft.com/office/drawing/2014/main" id="{314136A7-8239-E8F4-E47F-32E8C9855513}"/>
                </a:ext>
              </a:extLst>
            </p:cNvPr>
            <p:cNvSpPr/>
            <p:nvPr/>
          </p:nvSpPr>
          <p:spPr>
            <a:xfrm>
              <a:off x="6040810" y="1004577"/>
              <a:ext cx="46507" cy="39866"/>
            </a:xfrm>
            <a:custGeom>
              <a:avLst/>
              <a:gdLst/>
              <a:ahLst/>
              <a:cxnLst/>
              <a:rect l="l" t="t" r="r" b="b"/>
              <a:pathLst>
                <a:path w="2017" h="1729" extrusionOk="0">
                  <a:moveTo>
                    <a:pt x="869" y="1"/>
                  </a:moveTo>
                  <a:cubicBezTo>
                    <a:pt x="389" y="1"/>
                    <a:pt x="1" y="389"/>
                    <a:pt x="1" y="865"/>
                  </a:cubicBezTo>
                  <a:cubicBezTo>
                    <a:pt x="1" y="1345"/>
                    <a:pt x="389" y="1729"/>
                    <a:pt x="869" y="1729"/>
                  </a:cubicBezTo>
                  <a:cubicBezTo>
                    <a:pt x="2017" y="1688"/>
                    <a:pt x="2017" y="47"/>
                    <a:pt x="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19;p34">
              <a:extLst>
                <a:ext uri="{FF2B5EF4-FFF2-40B4-BE49-F238E27FC236}">
                  <a16:creationId xmlns:a16="http://schemas.microsoft.com/office/drawing/2014/main" id="{66D19302-DAAE-4439-118D-70F51D693E86}"/>
                </a:ext>
              </a:extLst>
            </p:cNvPr>
            <p:cNvSpPr/>
            <p:nvPr/>
          </p:nvSpPr>
          <p:spPr>
            <a:xfrm>
              <a:off x="5782035" y="1124338"/>
              <a:ext cx="103113" cy="99839"/>
            </a:xfrm>
            <a:custGeom>
              <a:avLst/>
              <a:gdLst/>
              <a:ahLst/>
              <a:cxnLst/>
              <a:rect l="l" t="t" r="r" b="b"/>
              <a:pathLst>
                <a:path w="4472" h="4330" extrusionOk="0">
                  <a:moveTo>
                    <a:pt x="2309" y="0"/>
                  </a:moveTo>
                  <a:cubicBezTo>
                    <a:pt x="2067" y="0"/>
                    <a:pt x="1875" y="192"/>
                    <a:pt x="1875" y="435"/>
                  </a:cubicBezTo>
                  <a:lnTo>
                    <a:pt x="1875" y="1120"/>
                  </a:lnTo>
                  <a:lnTo>
                    <a:pt x="1532" y="777"/>
                  </a:lnTo>
                  <a:cubicBezTo>
                    <a:pt x="1447" y="693"/>
                    <a:pt x="1336" y="651"/>
                    <a:pt x="1226" y="651"/>
                  </a:cubicBezTo>
                  <a:cubicBezTo>
                    <a:pt x="1115" y="651"/>
                    <a:pt x="1004" y="693"/>
                    <a:pt x="919" y="777"/>
                  </a:cubicBezTo>
                  <a:cubicBezTo>
                    <a:pt x="750" y="947"/>
                    <a:pt x="750" y="1221"/>
                    <a:pt x="919" y="1390"/>
                  </a:cubicBezTo>
                  <a:lnTo>
                    <a:pt x="1262" y="1733"/>
                  </a:lnTo>
                  <a:lnTo>
                    <a:pt x="576" y="1733"/>
                  </a:lnTo>
                  <a:cubicBezTo>
                    <a:pt x="0" y="1756"/>
                    <a:pt x="0" y="2574"/>
                    <a:pt x="576" y="2597"/>
                  </a:cubicBezTo>
                  <a:lnTo>
                    <a:pt x="1262" y="2597"/>
                  </a:lnTo>
                  <a:lnTo>
                    <a:pt x="919" y="2940"/>
                  </a:lnTo>
                  <a:cubicBezTo>
                    <a:pt x="750" y="3109"/>
                    <a:pt x="750" y="3383"/>
                    <a:pt x="919" y="3552"/>
                  </a:cubicBezTo>
                  <a:cubicBezTo>
                    <a:pt x="1004" y="3637"/>
                    <a:pt x="1115" y="3679"/>
                    <a:pt x="1226" y="3679"/>
                  </a:cubicBezTo>
                  <a:cubicBezTo>
                    <a:pt x="1336" y="3679"/>
                    <a:pt x="1447" y="3637"/>
                    <a:pt x="1532" y="3552"/>
                  </a:cubicBezTo>
                  <a:lnTo>
                    <a:pt x="1875" y="3209"/>
                  </a:lnTo>
                  <a:lnTo>
                    <a:pt x="1875" y="3895"/>
                  </a:lnTo>
                  <a:cubicBezTo>
                    <a:pt x="1875" y="4138"/>
                    <a:pt x="2067" y="4330"/>
                    <a:pt x="2309" y="4330"/>
                  </a:cubicBezTo>
                  <a:cubicBezTo>
                    <a:pt x="2547" y="4330"/>
                    <a:pt x="2739" y="4138"/>
                    <a:pt x="2739" y="3895"/>
                  </a:cubicBezTo>
                  <a:lnTo>
                    <a:pt x="2739" y="3209"/>
                  </a:lnTo>
                  <a:lnTo>
                    <a:pt x="3082" y="3552"/>
                  </a:lnTo>
                  <a:cubicBezTo>
                    <a:pt x="3166" y="3637"/>
                    <a:pt x="3277" y="3679"/>
                    <a:pt x="3388" y="3679"/>
                  </a:cubicBezTo>
                  <a:cubicBezTo>
                    <a:pt x="3499" y="3679"/>
                    <a:pt x="3610" y="3637"/>
                    <a:pt x="3694" y="3552"/>
                  </a:cubicBezTo>
                  <a:cubicBezTo>
                    <a:pt x="3863" y="3383"/>
                    <a:pt x="3863" y="3109"/>
                    <a:pt x="3694" y="2940"/>
                  </a:cubicBezTo>
                  <a:lnTo>
                    <a:pt x="3351" y="2597"/>
                  </a:lnTo>
                  <a:lnTo>
                    <a:pt x="4037" y="2597"/>
                  </a:lnTo>
                  <a:cubicBezTo>
                    <a:pt x="4279" y="2597"/>
                    <a:pt x="4471" y="2405"/>
                    <a:pt x="4471" y="2167"/>
                  </a:cubicBezTo>
                  <a:cubicBezTo>
                    <a:pt x="4471" y="1925"/>
                    <a:pt x="4279" y="1733"/>
                    <a:pt x="4037" y="1733"/>
                  </a:cubicBezTo>
                  <a:lnTo>
                    <a:pt x="3351" y="1733"/>
                  </a:lnTo>
                  <a:lnTo>
                    <a:pt x="3694" y="1390"/>
                  </a:lnTo>
                  <a:cubicBezTo>
                    <a:pt x="3863" y="1221"/>
                    <a:pt x="3863" y="947"/>
                    <a:pt x="3694" y="777"/>
                  </a:cubicBezTo>
                  <a:cubicBezTo>
                    <a:pt x="3610" y="693"/>
                    <a:pt x="3499" y="651"/>
                    <a:pt x="3388" y="651"/>
                  </a:cubicBezTo>
                  <a:cubicBezTo>
                    <a:pt x="3277" y="651"/>
                    <a:pt x="3166" y="693"/>
                    <a:pt x="3082" y="777"/>
                  </a:cubicBezTo>
                  <a:lnTo>
                    <a:pt x="2739" y="1120"/>
                  </a:lnTo>
                  <a:lnTo>
                    <a:pt x="2739" y="435"/>
                  </a:lnTo>
                  <a:cubicBezTo>
                    <a:pt x="2739" y="192"/>
                    <a:pt x="2547" y="0"/>
                    <a:pt x="23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20;p34">
              <a:extLst>
                <a:ext uri="{FF2B5EF4-FFF2-40B4-BE49-F238E27FC236}">
                  <a16:creationId xmlns:a16="http://schemas.microsoft.com/office/drawing/2014/main" id="{C4D57A94-A2C7-6301-5E7F-1909753B297C}"/>
                </a:ext>
              </a:extLst>
            </p:cNvPr>
            <p:cNvSpPr/>
            <p:nvPr/>
          </p:nvSpPr>
          <p:spPr>
            <a:xfrm>
              <a:off x="5615791" y="1064457"/>
              <a:ext cx="69703" cy="59903"/>
            </a:xfrm>
            <a:custGeom>
              <a:avLst/>
              <a:gdLst/>
              <a:ahLst/>
              <a:cxnLst/>
              <a:rect l="l" t="t" r="r" b="b"/>
              <a:pathLst>
                <a:path w="3023" h="2598" extrusionOk="0">
                  <a:moveTo>
                    <a:pt x="1724" y="865"/>
                  </a:moveTo>
                  <a:cubicBezTo>
                    <a:pt x="2300" y="887"/>
                    <a:pt x="2300" y="1706"/>
                    <a:pt x="1724" y="1733"/>
                  </a:cubicBezTo>
                  <a:cubicBezTo>
                    <a:pt x="1487" y="1733"/>
                    <a:pt x="1290" y="1537"/>
                    <a:pt x="1290" y="1299"/>
                  </a:cubicBezTo>
                  <a:cubicBezTo>
                    <a:pt x="1290" y="1061"/>
                    <a:pt x="1487" y="865"/>
                    <a:pt x="1724" y="865"/>
                  </a:cubicBezTo>
                  <a:close/>
                  <a:moveTo>
                    <a:pt x="1724" y="1"/>
                  </a:moveTo>
                  <a:cubicBezTo>
                    <a:pt x="1" y="69"/>
                    <a:pt x="1" y="2524"/>
                    <a:pt x="1724" y="2597"/>
                  </a:cubicBezTo>
                  <a:cubicBezTo>
                    <a:pt x="2442" y="2597"/>
                    <a:pt x="3023" y="2017"/>
                    <a:pt x="3023" y="1299"/>
                  </a:cubicBezTo>
                  <a:cubicBezTo>
                    <a:pt x="3023" y="581"/>
                    <a:pt x="2442" y="1"/>
                    <a:pt x="17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21;p34">
              <a:extLst>
                <a:ext uri="{FF2B5EF4-FFF2-40B4-BE49-F238E27FC236}">
                  <a16:creationId xmlns:a16="http://schemas.microsoft.com/office/drawing/2014/main" id="{EF586935-A6D6-1DD5-D069-EA9CD1547CB3}"/>
                </a:ext>
              </a:extLst>
            </p:cNvPr>
            <p:cNvSpPr/>
            <p:nvPr/>
          </p:nvSpPr>
          <p:spPr>
            <a:xfrm>
              <a:off x="5569952" y="984563"/>
              <a:ext cx="69703" cy="59880"/>
            </a:xfrm>
            <a:custGeom>
              <a:avLst/>
              <a:gdLst/>
              <a:ahLst/>
              <a:cxnLst/>
              <a:rect l="l" t="t" r="r" b="b"/>
              <a:pathLst>
                <a:path w="3023" h="2597" extrusionOk="0">
                  <a:moveTo>
                    <a:pt x="1722" y="870"/>
                  </a:moveTo>
                  <a:cubicBezTo>
                    <a:pt x="1932" y="870"/>
                    <a:pt x="2142" y="1013"/>
                    <a:pt x="2154" y="1299"/>
                  </a:cubicBezTo>
                  <a:cubicBezTo>
                    <a:pt x="2154" y="1541"/>
                    <a:pt x="1962" y="1733"/>
                    <a:pt x="1724" y="1733"/>
                  </a:cubicBezTo>
                  <a:cubicBezTo>
                    <a:pt x="1482" y="1733"/>
                    <a:pt x="1289" y="1541"/>
                    <a:pt x="1289" y="1299"/>
                  </a:cubicBezTo>
                  <a:cubicBezTo>
                    <a:pt x="1301" y="1013"/>
                    <a:pt x="1511" y="870"/>
                    <a:pt x="1722" y="870"/>
                  </a:cubicBezTo>
                  <a:close/>
                  <a:moveTo>
                    <a:pt x="1724" y="0"/>
                  </a:moveTo>
                  <a:cubicBezTo>
                    <a:pt x="0" y="73"/>
                    <a:pt x="0" y="2528"/>
                    <a:pt x="1724" y="2597"/>
                  </a:cubicBezTo>
                  <a:cubicBezTo>
                    <a:pt x="2437" y="2597"/>
                    <a:pt x="3022" y="2016"/>
                    <a:pt x="3022" y="1299"/>
                  </a:cubicBezTo>
                  <a:cubicBezTo>
                    <a:pt x="3022" y="585"/>
                    <a:pt x="2437" y="0"/>
                    <a:pt x="17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22;p34">
              <a:extLst>
                <a:ext uri="{FF2B5EF4-FFF2-40B4-BE49-F238E27FC236}">
                  <a16:creationId xmlns:a16="http://schemas.microsoft.com/office/drawing/2014/main" id="{59E8D92C-EE73-3116-D600-0777F5F193B3}"/>
                </a:ext>
              </a:extLst>
            </p:cNvPr>
            <p:cNvSpPr/>
            <p:nvPr/>
          </p:nvSpPr>
          <p:spPr>
            <a:xfrm>
              <a:off x="5984941" y="1084379"/>
              <a:ext cx="59903" cy="59765"/>
            </a:xfrm>
            <a:custGeom>
              <a:avLst/>
              <a:gdLst/>
              <a:ahLst/>
              <a:cxnLst/>
              <a:rect l="l" t="t" r="r" b="b"/>
              <a:pathLst>
                <a:path w="2598" h="2592" extrusionOk="0">
                  <a:moveTo>
                    <a:pt x="1301" y="870"/>
                  </a:moveTo>
                  <a:cubicBezTo>
                    <a:pt x="1512" y="870"/>
                    <a:pt x="1722" y="1013"/>
                    <a:pt x="1733" y="1299"/>
                  </a:cubicBezTo>
                  <a:cubicBezTo>
                    <a:pt x="1733" y="1541"/>
                    <a:pt x="1537" y="1733"/>
                    <a:pt x="1299" y="1733"/>
                  </a:cubicBezTo>
                  <a:cubicBezTo>
                    <a:pt x="1061" y="1733"/>
                    <a:pt x="865" y="1541"/>
                    <a:pt x="865" y="1299"/>
                  </a:cubicBezTo>
                  <a:cubicBezTo>
                    <a:pt x="879" y="1013"/>
                    <a:pt x="1090" y="870"/>
                    <a:pt x="1301" y="870"/>
                  </a:cubicBezTo>
                  <a:close/>
                  <a:moveTo>
                    <a:pt x="1299" y="1"/>
                  </a:moveTo>
                  <a:cubicBezTo>
                    <a:pt x="581" y="1"/>
                    <a:pt x="1" y="586"/>
                    <a:pt x="1" y="1299"/>
                  </a:cubicBezTo>
                  <a:cubicBezTo>
                    <a:pt x="37" y="2161"/>
                    <a:pt x="669" y="2592"/>
                    <a:pt x="1301" y="2592"/>
                  </a:cubicBezTo>
                  <a:cubicBezTo>
                    <a:pt x="1932" y="2592"/>
                    <a:pt x="2563" y="2161"/>
                    <a:pt x="2598" y="1299"/>
                  </a:cubicBezTo>
                  <a:cubicBezTo>
                    <a:pt x="2598" y="586"/>
                    <a:pt x="2017" y="1"/>
                    <a:pt x="12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23;p34">
              <a:extLst>
                <a:ext uri="{FF2B5EF4-FFF2-40B4-BE49-F238E27FC236}">
                  <a16:creationId xmlns:a16="http://schemas.microsoft.com/office/drawing/2014/main" id="{F9F6A2DA-8317-2CFF-A8D8-6DBD262A590D}"/>
                </a:ext>
              </a:extLst>
            </p:cNvPr>
            <p:cNvSpPr/>
            <p:nvPr/>
          </p:nvSpPr>
          <p:spPr>
            <a:xfrm>
              <a:off x="6030918" y="994570"/>
              <a:ext cx="59880" cy="59765"/>
            </a:xfrm>
            <a:custGeom>
              <a:avLst/>
              <a:gdLst/>
              <a:ahLst/>
              <a:cxnLst/>
              <a:rect l="l" t="t" r="r" b="b"/>
              <a:pathLst>
                <a:path w="2597" h="2592" extrusionOk="0">
                  <a:moveTo>
                    <a:pt x="1295" y="869"/>
                  </a:moveTo>
                  <a:cubicBezTo>
                    <a:pt x="1506" y="869"/>
                    <a:pt x="1717" y="1013"/>
                    <a:pt x="1728" y="1299"/>
                  </a:cubicBezTo>
                  <a:cubicBezTo>
                    <a:pt x="1728" y="1537"/>
                    <a:pt x="1536" y="1733"/>
                    <a:pt x="1298" y="1733"/>
                  </a:cubicBezTo>
                  <a:cubicBezTo>
                    <a:pt x="1056" y="1733"/>
                    <a:pt x="864" y="1537"/>
                    <a:pt x="864" y="1299"/>
                  </a:cubicBezTo>
                  <a:cubicBezTo>
                    <a:pt x="875" y="1011"/>
                    <a:pt x="1085" y="869"/>
                    <a:pt x="1295" y="869"/>
                  </a:cubicBezTo>
                  <a:close/>
                  <a:moveTo>
                    <a:pt x="1298" y="1"/>
                  </a:moveTo>
                  <a:cubicBezTo>
                    <a:pt x="581" y="1"/>
                    <a:pt x="0" y="581"/>
                    <a:pt x="0" y="1299"/>
                  </a:cubicBezTo>
                  <a:cubicBezTo>
                    <a:pt x="34" y="2161"/>
                    <a:pt x="665" y="2592"/>
                    <a:pt x="1297" y="2592"/>
                  </a:cubicBezTo>
                  <a:cubicBezTo>
                    <a:pt x="1928" y="2592"/>
                    <a:pt x="2560" y="2161"/>
                    <a:pt x="2597" y="1299"/>
                  </a:cubicBezTo>
                  <a:cubicBezTo>
                    <a:pt x="2597" y="581"/>
                    <a:pt x="2012" y="1"/>
                    <a:pt x="12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24;p34">
              <a:extLst>
                <a:ext uri="{FF2B5EF4-FFF2-40B4-BE49-F238E27FC236}">
                  <a16:creationId xmlns:a16="http://schemas.microsoft.com/office/drawing/2014/main" id="{1BDA6910-AB33-71CE-B858-457FBF17EE74}"/>
                </a:ext>
              </a:extLst>
            </p:cNvPr>
            <p:cNvSpPr/>
            <p:nvPr/>
          </p:nvSpPr>
          <p:spPr>
            <a:xfrm>
              <a:off x="5645535" y="1004577"/>
              <a:ext cx="379388" cy="419255"/>
            </a:xfrm>
            <a:custGeom>
              <a:avLst/>
              <a:gdLst/>
              <a:ahLst/>
              <a:cxnLst/>
              <a:rect l="l" t="t" r="r" b="b"/>
              <a:pathLst>
                <a:path w="16454" h="18183" extrusionOk="0">
                  <a:moveTo>
                    <a:pt x="10826" y="1468"/>
                  </a:moveTo>
                  <a:lnTo>
                    <a:pt x="12412" y="3032"/>
                  </a:lnTo>
                  <a:lnTo>
                    <a:pt x="10826" y="3032"/>
                  </a:lnTo>
                  <a:lnTo>
                    <a:pt x="10826" y="1468"/>
                  </a:lnTo>
                  <a:close/>
                  <a:moveTo>
                    <a:pt x="2601" y="9524"/>
                  </a:moveTo>
                  <a:lnTo>
                    <a:pt x="2601" y="10013"/>
                  </a:lnTo>
                  <a:lnTo>
                    <a:pt x="1865" y="9524"/>
                  </a:lnTo>
                  <a:close/>
                  <a:moveTo>
                    <a:pt x="14588" y="9524"/>
                  </a:moveTo>
                  <a:lnTo>
                    <a:pt x="13857" y="10013"/>
                  </a:lnTo>
                  <a:lnTo>
                    <a:pt x="13857" y="9524"/>
                  </a:lnTo>
                  <a:close/>
                  <a:moveTo>
                    <a:pt x="9957" y="865"/>
                  </a:moveTo>
                  <a:lnTo>
                    <a:pt x="9957" y="3462"/>
                  </a:lnTo>
                  <a:cubicBezTo>
                    <a:pt x="9957" y="3704"/>
                    <a:pt x="10154" y="3896"/>
                    <a:pt x="10391" y="3896"/>
                  </a:cubicBezTo>
                  <a:lnTo>
                    <a:pt x="12988" y="3896"/>
                  </a:lnTo>
                  <a:lnTo>
                    <a:pt x="12988" y="10589"/>
                  </a:lnTo>
                  <a:lnTo>
                    <a:pt x="8229" y="13766"/>
                  </a:lnTo>
                  <a:lnTo>
                    <a:pt x="3465" y="10589"/>
                  </a:lnTo>
                  <a:lnTo>
                    <a:pt x="3465" y="865"/>
                  </a:lnTo>
                  <a:close/>
                  <a:moveTo>
                    <a:pt x="869" y="9898"/>
                  </a:moveTo>
                  <a:cubicBezTo>
                    <a:pt x="2048" y="10685"/>
                    <a:pt x="4938" y="12614"/>
                    <a:pt x="6149" y="13419"/>
                  </a:cubicBezTo>
                  <a:lnTo>
                    <a:pt x="869" y="16939"/>
                  </a:lnTo>
                  <a:lnTo>
                    <a:pt x="869" y="9898"/>
                  </a:lnTo>
                  <a:close/>
                  <a:moveTo>
                    <a:pt x="15585" y="9898"/>
                  </a:moveTo>
                  <a:lnTo>
                    <a:pt x="15585" y="16939"/>
                  </a:lnTo>
                  <a:lnTo>
                    <a:pt x="10305" y="13419"/>
                  </a:lnTo>
                  <a:cubicBezTo>
                    <a:pt x="11530" y="12605"/>
                    <a:pt x="14396" y="10694"/>
                    <a:pt x="15585" y="9898"/>
                  </a:cubicBezTo>
                  <a:close/>
                  <a:moveTo>
                    <a:pt x="9527" y="13940"/>
                  </a:moveTo>
                  <a:lnTo>
                    <a:pt x="14588" y="17314"/>
                  </a:lnTo>
                  <a:lnTo>
                    <a:pt x="1865" y="17314"/>
                  </a:lnTo>
                  <a:lnTo>
                    <a:pt x="6931" y="13940"/>
                  </a:lnTo>
                  <a:lnTo>
                    <a:pt x="7987" y="14644"/>
                  </a:lnTo>
                  <a:cubicBezTo>
                    <a:pt x="8060" y="14694"/>
                    <a:pt x="8142" y="14717"/>
                    <a:pt x="8229" y="14717"/>
                  </a:cubicBezTo>
                  <a:cubicBezTo>
                    <a:pt x="8311" y="14717"/>
                    <a:pt x="8394" y="14694"/>
                    <a:pt x="8467" y="14644"/>
                  </a:cubicBezTo>
                  <a:lnTo>
                    <a:pt x="9527" y="13940"/>
                  </a:lnTo>
                  <a:close/>
                  <a:moveTo>
                    <a:pt x="3031" y="1"/>
                  </a:moveTo>
                  <a:cubicBezTo>
                    <a:pt x="2793" y="1"/>
                    <a:pt x="2601" y="193"/>
                    <a:pt x="2601" y="431"/>
                  </a:cubicBezTo>
                  <a:lnTo>
                    <a:pt x="2601" y="8659"/>
                  </a:lnTo>
                  <a:lnTo>
                    <a:pt x="434" y="8659"/>
                  </a:lnTo>
                  <a:cubicBezTo>
                    <a:pt x="197" y="8659"/>
                    <a:pt x="0" y="8852"/>
                    <a:pt x="0" y="9089"/>
                  </a:cubicBezTo>
                  <a:lnTo>
                    <a:pt x="0" y="17748"/>
                  </a:lnTo>
                  <a:cubicBezTo>
                    <a:pt x="0" y="17986"/>
                    <a:pt x="197" y="18182"/>
                    <a:pt x="434" y="18182"/>
                  </a:cubicBezTo>
                  <a:lnTo>
                    <a:pt x="16019" y="18182"/>
                  </a:lnTo>
                  <a:cubicBezTo>
                    <a:pt x="16257" y="18182"/>
                    <a:pt x="16453" y="17986"/>
                    <a:pt x="16453" y="17748"/>
                  </a:cubicBezTo>
                  <a:lnTo>
                    <a:pt x="16453" y="9089"/>
                  </a:lnTo>
                  <a:cubicBezTo>
                    <a:pt x="16453" y="8852"/>
                    <a:pt x="16257" y="8659"/>
                    <a:pt x="16019" y="8659"/>
                  </a:cubicBezTo>
                  <a:lnTo>
                    <a:pt x="13857" y="8659"/>
                  </a:lnTo>
                  <a:lnTo>
                    <a:pt x="13857" y="3420"/>
                  </a:lnTo>
                  <a:cubicBezTo>
                    <a:pt x="13857" y="3302"/>
                    <a:pt x="13806" y="3192"/>
                    <a:pt x="13724" y="3110"/>
                  </a:cubicBezTo>
                  <a:lnTo>
                    <a:pt x="10698" y="124"/>
                  </a:lnTo>
                  <a:cubicBezTo>
                    <a:pt x="10615" y="47"/>
                    <a:pt x="10506" y="1"/>
                    <a:pt x="103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16"/>
          <p:cNvSpPr txBox="1">
            <a:spLocks noGrp="1"/>
          </p:cNvSpPr>
          <p:nvPr>
            <p:ph type="title"/>
          </p:nvPr>
        </p:nvSpPr>
        <p:spPr>
          <a:xfrm>
            <a:off x="676972" y="73322"/>
            <a:ext cx="7717500" cy="548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000" dirty="0"/>
              <a:t>Data Analysis Question</a:t>
            </a:r>
            <a:endParaRPr sz="2000" dirty="0"/>
          </a:p>
        </p:txBody>
      </p:sp>
      <p:sp>
        <p:nvSpPr>
          <p:cNvPr id="2" name="Google Shape;241;p17">
            <a:extLst>
              <a:ext uri="{FF2B5EF4-FFF2-40B4-BE49-F238E27FC236}">
                <a16:creationId xmlns:a16="http://schemas.microsoft.com/office/drawing/2014/main" id="{99A87373-F3AB-852A-9BBF-45041348C5CF}"/>
              </a:ext>
            </a:extLst>
          </p:cNvPr>
          <p:cNvSpPr txBox="1"/>
          <p:nvPr/>
        </p:nvSpPr>
        <p:spPr>
          <a:xfrm flipH="1">
            <a:off x="204564" y="541788"/>
            <a:ext cx="8699950" cy="548701"/>
          </a:xfrm>
          <a:prstGeom prst="rect">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r>
              <a:rPr lang="en-AU" sz="1200" b="1" i="0" u="none" strike="noStrike" dirty="0">
                <a:solidFill>
                  <a:srgbClr val="1F2328"/>
                </a:solidFill>
                <a:effectLst/>
                <a:latin typeface="-apple-system"/>
              </a:rPr>
              <a:t>5.Large acquisition overview containing the company's name, the number of stores, and the number of staff. A company is considered a large acquisition if it has more than 2 stores or more than 3 staff.</a:t>
            </a:r>
          </a:p>
        </p:txBody>
      </p:sp>
      <p:graphicFrame>
        <p:nvGraphicFramePr>
          <p:cNvPr id="4" name="Table 3">
            <a:extLst>
              <a:ext uri="{FF2B5EF4-FFF2-40B4-BE49-F238E27FC236}">
                <a16:creationId xmlns:a16="http://schemas.microsoft.com/office/drawing/2014/main" id="{53370FBA-7330-B360-E6AA-06353C7DFB36}"/>
              </a:ext>
            </a:extLst>
          </p:cNvPr>
          <p:cNvGraphicFramePr>
            <a:graphicFrameLocks noGrp="1"/>
          </p:cNvGraphicFramePr>
          <p:nvPr>
            <p:extLst>
              <p:ext uri="{D42A27DB-BD31-4B8C-83A1-F6EECF244321}">
                <p14:modId xmlns:p14="http://schemas.microsoft.com/office/powerpoint/2010/main" val="1763820419"/>
              </p:ext>
            </p:extLst>
          </p:nvPr>
        </p:nvGraphicFramePr>
        <p:xfrm>
          <a:off x="190870" y="4110995"/>
          <a:ext cx="2394901" cy="902708"/>
        </p:xfrm>
        <a:graphic>
          <a:graphicData uri="http://schemas.openxmlformats.org/drawingml/2006/table">
            <a:tbl>
              <a:tblPr firstRow="1" bandRow="1">
                <a:tableStyleId>{3C2FFA5D-87B4-456A-9821-1D502468CF0F}</a:tableStyleId>
              </a:tblPr>
              <a:tblGrid>
                <a:gridCol w="563831">
                  <a:extLst>
                    <a:ext uri="{9D8B030D-6E8A-4147-A177-3AD203B41FA5}">
                      <a16:colId xmlns:a16="http://schemas.microsoft.com/office/drawing/2014/main" val="4087667599"/>
                    </a:ext>
                  </a:extLst>
                </a:gridCol>
                <a:gridCol w="685800">
                  <a:extLst>
                    <a:ext uri="{9D8B030D-6E8A-4147-A177-3AD203B41FA5}">
                      <a16:colId xmlns:a16="http://schemas.microsoft.com/office/drawing/2014/main" val="3679132350"/>
                    </a:ext>
                  </a:extLst>
                </a:gridCol>
                <a:gridCol w="1145270">
                  <a:extLst>
                    <a:ext uri="{9D8B030D-6E8A-4147-A177-3AD203B41FA5}">
                      <a16:colId xmlns:a16="http://schemas.microsoft.com/office/drawing/2014/main" val="3924285080"/>
                    </a:ext>
                  </a:extLst>
                </a:gridCol>
              </a:tblGrid>
              <a:tr h="283714">
                <a:tc>
                  <a:txBody>
                    <a:bodyPr/>
                    <a:lstStyle/>
                    <a:p>
                      <a:pPr algn="l"/>
                      <a:r>
                        <a:rPr lang="en-AU" sz="600" dirty="0" err="1">
                          <a:effectLst/>
                          <a:latin typeface="Montserrat" pitchFamily="2" charset="77"/>
                        </a:rPr>
                        <a:t>company_id</a:t>
                      </a:r>
                      <a:endParaRPr lang="en-AU" sz="600" dirty="0">
                        <a:effectLst/>
                        <a:latin typeface="Montserrat" pitchFamily="2" charset="77"/>
                      </a:endParaRPr>
                    </a:p>
                  </a:txBody>
                  <a:tcPr marL="76200" marR="76200" marT="76200" marB="76200" anchor="ctr"/>
                </a:tc>
                <a:tc>
                  <a:txBody>
                    <a:bodyPr/>
                    <a:lstStyle/>
                    <a:p>
                      <a:pPr algn="l"/>
                      <a:r>
                        <a:rPr lang="en-AU" sz="600" dirty="0" err="1">
                          <a:effectLst/>
                          <a:latin typeface="Montserrat" pitchFamily="2" charset="77"/>
                        </a:rPr>
                        <a:t>acq_com_id</a:t>
                      </a:r>
                      <a:endParaRPr lang="en-AU" sz="600" dirty="0">
                        <a:effectLst/>
                        <a:latin typeface="Montserrat" pitchFamily="2" charset="77"/>
                      </a:endParaRPr>
                    </a:p>
                  </a:txBody>
                  <a:tcPr marL="76200" marR="76200" marT="76200" marB="76200" anchor="ctr"/>
                </a:tc>
                <a:tc>
                  <a:txBody>
                    <a:bodyPr/>
                    <a:lstStyle/>
                    <a:p>
                      <a:pPr algn="l"/>
                      <a:r>
                        <a:rPr lang="en-AU" sz="600" dirty="0" err="1">
                          <a:effectLst/>
                          <a:latin typeface="Montserrat" pitchFamily="2" charset="77"/>
                        </a:rPr>
                        <a:t>company_name</a:t>
                      </a:r>
                      <a:endParaRPr lang="en-AU" sz="600" dirty="0">
                        <a:effectLst/>
                        <a:latin typeface="Montserrat" pitchFamily="2" charset="77"/>
                      </a:endParaRPr>
                    </a:p>
                  </a:txBody>
                  <a:tcPr marL="76200" marR="76200" marT="76200" marB="76200" anchor="ctr"/>
                </a:tc>
                <a:extLst>
                  <a:ext uri="{0D108BD9-81ED-4DB2-BD59-A6C34878D82A}">
                    <a16:rowId xmlns:a16="http://schemas.microsoft.com/office/drawing/2014/main" val="14928372"/>
                  </a:ext>
                </a:extLst>
              </a:tr>
              <a:tr h="283714">
                <a:tc>
                  <a:txBody>
                    <a:bodyPr/>
                    <a:lstStyle/>
                    <a:p>
                      <a:r>
                        <a:rPr lang="en-AU" sz="600">
                          <a:effectLst/>
                          <a:latin typeface="Montserrat" pitchFamily="2" charset="77"/>
                        </a:rPr>
                        <a:t>1</a:t>
                      </a:r>
                    </a:p>
                  </a:txBody>
                  <a:tcPr marL="76200" marR="76200" marT="76200" marB="76200" anchor="ctr"/>
                </a:tc>
                <a:tc>
                  <a:txBody>
                    <a:bodyPr/>
                    <a:lstStyle/>
                    <a:p>
                      <a:r>
                        <a:rPr lang="en-AU" sz="600" dirty="0">
                          <a:effectLst/>
                          <a:latin typeface="Montserrat" pitchFamily="2" charset="77"/>
                        </a:rPr>
                        <a:t>1</a:t>
                      </a:r>
                    </a:p>
                  </a:txBody>
                  <a:tcPr marL="76200" marR="76200" marT="76200" marB="76200" anchor="ctr"/>
                </a:tc>
                <a:tc>
                  <a:txBody>
                    <a:bodyPr/>
                    <a:lstStyle/>
                    <a:p>
                      <a:r>
                        <a:rPr lang="en-AU" sz="600" dirty="0" err="1">
                          <a:effectLst/>
                          <a:latin typeface="Montserrat" pitchFamily="2" charset="77"/>
                        </a:rPr>
                        <a:t>BigW</a:t>
                      </a:r>
                      <a:endParaRPr lang="en-AU" sz="600" dirty="0">
                        <a:effectLst/>
                        <a:latin typeface="Montserrat" pitchFamily="2" charset="77"/>
                      </a:endParaRPr>
                    </a:p>
                  </a:txBody>
                  <a:tcPr marL="76200" marR="76200" marT="76200" marB="76200" anchor="ctr"/>
                </a:tc>
                <a:extLst>
                  <a:ext uri="{0D108BD9-81ED-4DB2-BD59-A6C34878D82A}">
                    <a16:rowId xmlns:a16="http://schemas.microsoft.com/office/drawing/2014/main" val="2190778899"/>
                  </a:ext>
                </a:extLst>
              </a:tr>
              <a:tr h="283714">
                <a:tc>
                  <a:txBody>
                    <a:bodyPr/>
                    <a:lstStyle/>
                    <a:p>
                      <a:r>
                        <a:rPr lang="en-AU" sz="600" dirty="0">
                          <a:effectLst/>
                          <a:latin typeface="Montserrat" pitchFamily="2" charset="77"/>
                        </a:rPr>
                        <a:t>2</a:t>
                      </a:r>
                    </a:p>
                  </a:txBody>
                  <a:tcPr marL="76200" marR="76200" marT="76200" marB="76200" anchor="ctr"/>
                </a:tc>
                <a:tc>
                  <a:txBody>
                    <a:bodyPr/>
                    <a:lstStyle/>
                    <a:p>
                      <a:r>
                        <a:rPr lang="en-AU" sz="600" dirty="0">
                          <a:effectLst/>
                          <a:latin typeface="Montserrat" pitchFamily="2" charset="77"/>
                        </a:rPr>
                        <a:t>2</a:t>
                      </a:r>
                    </a:p>
                  </a:txBody>
                  <a:tcPr marL="76200" marR="76200" marT="76200" marB="76200" anchor="ctr"/>
                </a:tc>
                <a:tc>
                  <a:txBody>
                    <a:bodyPr/>
                    <a:lstStyle/>
                    <a:p>
                      <a:r>
                        <a:rPr lang="en-AU" sz="600" dirty="0">
                          <a:effectLst/>
                          <a:latin typeface="Montserrat" pitchFamily="2" charset="77"/>
                        </a:rPr>
                        <a:t>Woolworth</a:t>
                      </a:r>
                    </a:p>
                  </a:txBody>
                  <a:tcPr marL="76200" marR="76200" marT="76200" marB="76200" anchor="ctr"/>
                </a:tc>
                <a:extLst>
                  <a:ext uri="{0D108BD9-81ED-4DB2-BD59-A6C34878D82A}">
                    <a16:rowId xmlns:a16="http://schemas.microsoft.com/office/drawing/2014/main" val="602357179"/>
                  </a:ext>
                </a:extLst>
              </a:tr>
            </a:tbl>
          </a:graphicData>
        </a:graphic>
      </p:graphicFrame>
      <p:sp>
        <p:nvSpPr>
          <p:cNvPr id="6" name="TextBox 5">
            <a:extLst>
              <a:ext uri="{FF2B5EF4-FFF2-40B4-BE49-F238E27FC236}">
                <a16:creationId xmlns:a16="http://schemas.microsoft.com/office/drawing/2014/main" id="{A70F2D34-5DA3-389E-15C4-2A5C602A6635}"/>
              </a:ext>
            </a:extLst>
          </p:cNvPr>
          <p:cNvSpPr txBox="1"/>
          <p:nvPr/>
        </p:nvSpPr>
        <p:spPr>
          <a:xfrm>
            <a:off x="104084" y="3871820"/>
            <a:ext cx="1376129" cy="261610"/>
          </a:xfrm>
          <a:prstGeom prst="rect">
            <a:avLst/>
          </a:prstGeom>
          <a:noFill/>
        </p:spPr>
        <p:txBody>
          <a:bodyPr wrap="square" rtlCol="0">
            <a:spAutoFit/>
          </a:bodyPr>
          <a:lstStyle/>
          <a:p>
            <a:r>
              <a:rPr lang="en-US" sz="1100" dirty="0"/>
              <a:t>company</a:t>
            </a:r>
          </a:p>
        </p:txBody>
      </p:sp>
      <p:graphicFrame>
        <p:nvGraphicFramePr>
          <p:cNvPr id="7" name="Table 6">
            <a:extLst>
              <a:ext uri="{FF2B5EF4-FFF2-40B4-BE49-F238E27FC236}">
                <a16:creationId xmlns:a16="http://schemas.microsoft.com/office/drawing/2014/main" id="{3A7AFC21-5BAA-93DD-1470-6A103062E057}"/>
              </a:ext>
            </a:extLst>
          </p:cNvPr>
          <p:cNvGraphicFramePr>
            <a:graphicFrameLocks noGrp="1"/>
          </p:cNvGraphicFramePr>
          <p:nvPr>
            <p:extLst>
              <p:ext uri="{D42A27DB-BD31-4B8C-83A1-F6EECF244321}">
                <p14:modId xmlns:p14="http://schemas.microsoft.com/office/powerpoint/2010/main" val="3892287795"/>
              </p:ext>
            </p:extLst>
          </p:nvPr>
        </p:nvGraphicFramePr>
        <p:xfrm>
          <a:off x="204564" y="2909053"/>
          <a:ext cx="2590796" cy="987574"/>
        </p:xfrm>
        <a:graphic>
          <a:graphicData uri="http://schemas.openxmlformats.org/drawingml/2006/table">
            <a:tbl>
              <a:tblPr firstRow="1" bandRow="1">
                <a:tableStyleId>{3C2FFA5D-87B4-456A-9821-1D502468CF0F}</a:tableStyleId>
              </a:tblPr>
              <a:tblGrid>
                <a:gridCol w="647699">
                  <a:extLst>
                    <a:ext uri="{9D8B030D-6E8A-4147-A177-3AD203B41FA5}">
                      <a16:colId xmlns:a16="http://schemas.microsoft.com/office/drawing/2014/main" val="640393174"/>
                    </a:ext>
                  </a:extLst>
                </a:gridCol>
                <a:gridCol w="647699">
                  <a:extLst>
                    <a:ext uri="{9D8B030D-6E8A-4147-A177-3AD203B41FA5}">
                      <a16:colId xmlns:a16="http://schemas.microsoft.com/office/drawing/2014/main" val="1096936105"/>
                    </a:ext>
                  </a:extLst>
                </a:gridCol>
                <a:gridCol w="647699">
                  <a:extLst>
                    <a:ext uri="{9D8B030D-6E8A-4147-A177-3AD203B41FA5}">
                      <a16:colId xmlns:a16="http://schemas.microsoft.com/office/drawing/2014/main" val="181647936"/>
                    </a:ext>
                  </a:extLst>
                </a:gridCol>
                <a:gridCol w="647699">
                  <a:extLst>
                    <a:ext uri="{9D8B030D-6E8A-4147-A177-3AD203B41FA5}">
                      <a16:colId xmlns:a16="http://schemas.microsoft.com/office/drawing/2014/main" val="3567363750"/>
                    </a:ext>
                  </a:extLst>
                </a:gridCol>
              </a:tblGrid>
              <a:tr h="390436">
                <a:tc>
                  <a:txBody>
                    <a:bodyPr/>
                    <a:lstStyle/>
                    <a:p>
                      <a:pPr algn="l"/>
                      <a:r>
                        <a:rPr lang="en-AU" sz="600" dirty="0" err="1">
                          <a:effectLst/>
                          <a:latin typeface="Montserrat" pitchFamily="2" charset="77"/>
                        </a:rPr>
                        <a:t>contract_id</a:t>
                      </a:r>
                      <a:endParaRPr lang="en-AU" sz="600" dirty="0">
                        <a:effectLst/>
                        <a:latin typeface="Montserrat" pitchFamily="2" charset="77"/>
                      </a:endParaRPr>
                    </a:p>
                  </a:txBody>
                  <a:tcPr marL="76200" marR="76200" marT="76200" marB="76200" anchor="ctr"/>
                </a:tc>
                <a:tc>
                  <a:txBody>
                    <a:bodyPr/>
                    <a:lstStyle/>
                    <a:p>
                      <a:pPr algn="l"/>
                      <a:r>
                        <a:rPr lang="en-AU" sz="600" dirty="0" err="1">
                          <a:effectLst/>
                          <a:latin typeface="Montserrat" pitchFamily="2" charset="77"/>
                        </a:rPr>
                        <a:t>staff_id</a:t>
                      </a:r>
                      <a:endParaRPr lang="en-AU" sz="600" dirty="0">
                        <a:effectLst/>
                        <a:latin typeface="Montserrat" pitchFamily="2" charset="77"/>
                      </a:endParaRPr>
                    </a:p>
                  </a:txBody>
                  <a:tcPr marL="76200" marR="76200" marT="76200" marB="76200" anchor="ctr"/>
                </a:tc>
                <a:tc>
                  <a:txBody>
                    <a:bodyPr/>
                    <a:lstStyle/>
                    <a:p>
                      <a:pPr algn="l"/>
                      <a:r>
                        <a:rPr lang="en-AU" sz="600" dirty="0" err="1">
                          <a:effectLst/>
                          <a:latin typeface="Montserrat" pitchFamily="2" charset="77"/>
                        </a:rPr>
                        <a:t>company_id</a:t>
                      </a:r>
                      <a:endParaRPr lang="en-AU" sz="600" dirty="0">
                        <a:effectLst/>
                        <a:latin typeface="Montserrat" pitchFamily="2" charset="77"/>
                      </a:endParaRPr>
                    </a:p>
                  </a:txBody>
                  <a:tcPr marL="76200" marR="76200" marT="76200" marB="76200" anchor="ctr"/>
                </a:tc>
                <a:tc>
                  <a:txBody>
                    <a:bodyPr/>
                    <a:lstStyle/>
                    <a:p>
                      <a:pPr algn="l"/>
                      <a:r>
                        <a:rPr lang="en-AU" sz="600" dirty="0" err="1">
                          <a:effectLst/>
                          <a:latin typeface="Montserrat" pitchFamily="2" charset="77"/>
                        </a:rPr>
                        <a:t>contract_start_date</a:t>
                      </a:r>
                      <a:endParaRPr lang="en-AU" sz="600" dirty="0">
                        <a:effectLst/>
                        <a:latin typeface="Montserrat" pitchFamily="2" charset="77"/>
                      </a:endParaRPr>
                    </a:p>
                  </a:txBody>
                  <a:tcPr marL="76200" marR="76200" marT="76200" marB="76200" anchor="ctr"/>
                </a:tc>
                <a:extLst>
                  <a:ext uri="{0D108BD9-81ED-4DB2-BD59-A6C34878D82A}">
                    <a16:rowId xmlns:a16="http://schemas.microsoft.com/office/drawing/2014/main" val="2812597919"/>
                  </a:ext>
                </a:extLst>
              </a:tr>
              <a:tr h="298569">
                <a:tc>
                  <a:txBody>
                    <a:bodyPr/>
                    <a:lstStyle/>
                    <a:p>
                      <a:r>
                        <a:rPr lang="en-AU" sz="600">
                          <a:effectLst/>
                          <a:latin typeface="Montserrat" pitchFamily="2" charset="77"/>
                        </a:rPr>
                        <a:t>1</a:t>
                      </a:r>
                    </a:p>
                  </a:txBody>
                  <a:tcPr marL="76200" marR="76200" marT="76200" marB="76200" anchor="ctr"/>
                </a:tc>
                <a:tc>
                  <a:txBody>
                    <a:bodyPr/>
                    <a:lstStyle/>
                    <a:p>
                      <a:r>
                        <a:rPr lang="en-AU" sz="600" dirty="0">
                          <a:effectLst/>
                          <a:latin typeface="Montserrat" pitchFamily="2" charset="77"/>
                        </a:rPr>
                        <a:t>1</a:t>
                      </a:r>
                    </a:p>
                  </a:txBody>
                  <a:tcPr marL="76200" marR="76200" marT="76200" marB="76200" anchor="ctr"/>
                </a:tc>
                <a:tc>
                  <a:txBody>
                    <a:bodyPr/>
                    <a:lstStyle/>
                    <a:p>
                      <a:r>
                        <a:rPr lang="en-AU" sz="600" dirty="0">
                          <a:effectLst/>
                          <a:latin typeface="Montserrat" pitchFamily="2" charset="77"/>
                        </a:rPr>
                        <a:t>1</a:t>
                      </a:r>
                    </a:p>
                  </a:txBody>
                  <a:tcPr marL="76200" marR="76200" marT="76200" marB="76200" anchor="ctr"/>
                </a:tc>
                <a:tc>
                  <a:txBody>
                    <a:bodyPr/>
                    <a:lstStyle/>
                    <a:p>
                      <a:r>
                        <a:rPr lang="en-AU" sz="600">
                          <a:effectLst/>
                          <a:latin typeface="Montserrat" pitchFamily="2" charset="77"/>
                        </a:rPr>
                        <a:t>2020-12-12</a:t>
                      </a:r>
                    </a:p>
                  </a:txBody>
                  <a:tcPr marL="76200" marR="76200" marT="76200" marB="76200" anchor="ctr"/>
                </a:tc>
                <a:extLst>
                  <a:ext uri="{0D108BD9-81ED-4DB2-BD59-A6C34878D82A}">
                    <a16:rowId xmlns:a16="http://schemas.microsoft.com/office/drawing/2014/main" val="1821457981"/>
                  </a:ext>
                </a:extLst>
              </a:tr>
              <a:tr h="298569">
                <a:tc>
                  <a:txBody>
                    <a:bodyPr/>
                    <a:lstStyle/>
                    <a:p>
                      <a:r>
                        <a:rPr lang="en-AU" sz="600">
                          <a:effectLst/>
                          <a:latin typeface="Montserrat" pitchFamily="2" charset="77"/>
                        </a:rPr>
                        <a:t>2</a:t>
                      </a:r>
                    </a:p>
                  </a:txBody>
                  <a:tcPr marL="76200" marR="76200" marT="76200" marB="76200" anchor="ctr"/>
                </a:tc>
                <a:tc>
                  <a:txBody>
                    <a:bodyPr/>
                    <a:lstStyle/>
                    <a:p>
                      <a:r>
                        <a:rPr lang="en-AU" sz="600">
                          <a:effectLst/>
                          <a:latin typeface="Montserrat" pitchFamily="2" charset="77"/>
                        </a:rPr>
                        <a:t>1</a:t>
                      </a:r>
                    </a:p>
                  </a:txBody>
                  <a:tcPr marL="76200" marR="76200" marT="76200" marB="76200" anchor="ctr"/>
                </a:tc>
                <a:tc>
                  <a:txBody>
                    <a:bodyPr/>
                    <a:lstStyle/>
                    <a:p>
                      <a:r>
                        <a:rPr lang="en-AU" sz="600">
                          <a:effectLst/>
                          <a:latin typeface="Montserrat" pitchFamily="2" charset="77"/>
                        </a:rPr>
                        <a:t>1</a:t>
                      </a:r>
                    </a:p>
                  </a:txBody>
                  <a:tcPr marL="76200" marR="76200" marT="76200" marB="76200" anchor="ctr"/>
                </a:tc>
                <a:tc>
                  <a:txBody>
                    <a:bodyPr/>
                    <a:lstStyle/>
                    <a:p>
                      <a:r>
                        <a:rPr lang="en-AU" sz="600" dirty="0">
                          <a:effectLst/>
                          <a:latin typeface="Montserrat" pitchFamily="2" charset="77"/>
                        </a:rPr>
                        <a:t>2021-10-01</a:t>
                      </a:r>
                    </a:p>
                  </a:txBody>
                  <a:tcPr marL="76200" marR="76200" marT="76200" marB="76200" anchor="ctr"/>
                </a:tc>
                <a:extLst>
                  <a:ext uri="{0D108BD9-81ED-4DB2-BD59-A6C34878D82A}">
                    <a16:rowId xmlns:a16="http://schemas.microsoft.com/office/drawing/2014/main" val="1635518442"/>
                  </a:ext>
                </a:extLst>
              </a:tr>
            </a:tbl>
          </a:graphicData>
        </a:graphic>
      </p:graphicFrame>
      <p:sp>
        <p:nvSpPr>
          <p:cNvPr id="8" name="TextBox 7">
            <a:extLst>
              <a:ext uri="{FF2B5EF4-FFF2-40B4-BE49-F238E27FC236}">
                <a16:creationId xmlns:a16="http://schemas.microsoft.com/office/drawing/2014/main" id="{81035702-A265-9C03-4286-6C990327D33C}"/>
              </a:ext>
            </a:extLst>
          </p:cNvPr>
          <p:cNvSpPr txBox="1"/>
          <p:nvPr/>
        </p:nvSpPr>
        <p:spPr>
          <a:xfrm>
            <a:off x="140329" y="2668067"/>
            <a:ext cx="684803" cy="261610"/>
          </a:xfrm>
          <a:prstGeom prst="rect">
            <a:avLst/>
          </a:prstGeom>
          <a:noFill/>
        </p:spPr>
        <p:txBody>
          <a:bodyPr wrap="none" rtlCol="0">
            <a:spAutoFit/>
          </a:bodyPr>
          <a:lstStyle/>
          <a:p>
            <a:r>
              <a:rPr lang="en-US" sz="1100" dirty="0"/>
              <a:t>contract</a:t>
            </a:r>
          </a:p>
        </p:txBody>
      </p:sp>
      <p:graphicFrame>
        <p:nvGraphicFramePr>
          <p:cNvPr id="9" name="Table 8">
            <a:extLst>
              <a:ext uri="{FF2B5EF4-FFF2-40B4-BE49-F238E27FC236}">
                <a16:creationId xmlns:a16="http://schemas.microsoft.com/office/drawing/2014/main" id="{C629C0B4-A74E-A0A1-D74C-0EB20038D256}"/>
              </a:ext>
            </a:extLst>
          </p:cNvPr>
          <p:cNvGraphicFramePr>
            <a:graphicFrameLocks noGrp="1"/>
          </p:cNvGraphicFramePr>
          <p:nvPr>
            <p:extLst>
              <p:ext uri="{D42A27DB-BD31-4B8C-83A1-F6EECF244321}">
                <p14:modId xmlns:p14="http://schemas.microsoft.com/office/powerpoint/2010/main" val="2881822333"/>
              </p:ext>
            </p:extLst>
          </p:nvPr>
        </p:nvGraphicFramePr>
        <p:xfrm>
          <a:off x="190870" y="1277010"/>
          <a:ext cx="4955261" cy="1395240"/>
        </p:xfrm>
        <a:graphic>
          <a:graphicData uri="http://schemas.openxmlformats.org/drawingml/2006/table">
            <a:tbl>
              <a:tblPr firstRow="1" bandRow="1">
                <a:tableStyleId>{3C2FFA5D-87B4-456A-9821-1D502468CF0F}</a:tableStyleId>
              </a:tblPr>
              <a:tblGrid>
                <a:gridCol w="410844">
                  <a:extLst>
                    <a:ext uri="{9D8B030D-6E8A-4147-A177-3AD203B41FA5}">
                      <a16:colId xmlns:a16="http://schemas.microsoft.com/office/drawing/2014/main" val="1836698180"/>
                    </a:ext>
                  </a:extLst>
                </a:gridCol>
                <a:gridCol w="410844">
                  <a:extLst>
                    <a:ext uri="{9D8B030D-6E8A-4147-A177-3AD203B41FA5}">
                      <a16:colId xmlns:a16="http://schemas.microsoft.com/office/drawing/2014/main" val="1982339609"/>
                    </a:ext>
                  </a:extLst>
                </a:gridCol>
                <a:gridCol w="410844">
                  <a:extLst>
                    <a:ext uri="{9D8B030D-6E8A-4147-A177-3AD203B41FA5}">
                      <a16:colId xmlns:a16="http://schemas.microsoft.com/office/drawing/2014/main" val="929394196"/>
                    </a:ext>
                  </a:extLst>
                </a:gridCol>
                <a:gridCol w="846821">
                  <a:extLst>
                    <a:ext uri="{9D8B030D-6E8A-4147-A177-3AD203B41FA5}">
                      <a16:colId xmlns:a16="http://schemas.microsoft.com/office/drawing/2014/main" val="1926113814"/>
                    </a:ext>
                  </a:extLst>
                </a:gridCol>
                <a:gridCol w="410844">
                  <a:extLst>
                    <a:ext uri="{9D8B030D-6E8A-4147-A177-3AD203B41FA5}">
                      <a16:colId xmlns:a16="http://schemas.microsoft.com/office/drawing/2014/main" val="3884421157"/>
                    </a:ext>
                  </a:extLst>
                </a:gridCol>
                <a:gridCol w="410844">
                  <a:extLst>
                    <a:ext uri="{9D8B030D-6E8A-4147-A177-3AD203B41FA5}">
                      <a16:colId xmlns:a16="http://schemas.microsoft.com/office/drawing/2014/main" val="2352950662"/>
                    </a:ext>
                  </a:extLst>
                </a:gridCol>
                <a:gridCol w="410844">
                  <a:extLst>
                    <a:ext uri="{9D8B030D-6E8A-4147-A177-3AD203B41FA5}">
                      <a16:colId xmlns:a16="http://schemas.microsoft.com/office/drawing/2014/main" val="1731367062"/>
                    </a:ext>
                  </a:extLst>
                </a:gridCol>
                <a:gridCol w="410844">
                  <a:extLst>
                    <a:ext uri="{9D8B030D-6E8A-4147-A177-3AD203B41FA5}">
                      <a16:colId xmlns:a16="http://schemas.microsoft.com/office/drawing/2014/main" val="1705140150"/>
                    </a:ext>
                  </a:extLst>
                </a:gridCol>
                <a:gridCol w="410844">
                  <a:extLst>
                    <a:ext uri="{9D8B030D-6E8A-4147-A177-3AD203B41FA5}">
                      <a16:colId xmlns:a16="http://schemas.microsoft.com/office/drawing/2014/main" val="3360071818"/>
                    </a:ext>
                  </a:extLst>
                </a:gridCol>
                <a:gridCol w="410844">
                  <a:extLst>
                    <a:ext uri="{9D8B030D-6E8A-4147-A177-3AD203B41FA5}">
                      <a16:colId xmlns:a16="http://schemas.microsoft.com/office/drawing/2014/main" val="2144023992"/>
                    </a:ext>
                  </a:extLst>
                </a:gridCol>
                <a:gridCol w="410844">
                  <a:extLst>
                    <a:ext uri="{9D8B030D-6E8A-4147-A177-3AD203B41FA5}">
                      <a16:colId xmlns:a16="http://schemas.microsoft.com/office/drawing/2014/main" val="1839189884"/>
                    </a:ext>
                  </a:extLst>
                </a:gridCol>
              </a:tblGrid>
              <a:tr h="234480">
                <a:tc>
                  <a:txBody>
                    <a:bodyPr/>
                    <a:lstStyle/>
                    <a:p>
                      <a:pPr algn="l"/>
                      <a:r>
                        <a:rPr lang="en-AU" sz="600" dirty="0" err="1">
                          <a:effectLst/>
                          <a:latin typeface="Montserrat" pitchFamily="2" charset="77"/>
                        </a:rPr>
                        <a:t>acq_staff_id</a:t>
                      </a:r>
                      <a:endParaRPr lang="en-AU" sz="600" dirty="0">
                        <a:effectLst/>
                        <a:latin typeface="Montserrat" pitchFamily="2" charset="77"/>
                      </a:endParaRPr>
                    </a:p>
                  </a:txBody>
                  <a:tcPr marL="64900" marR="64900" marT="64900" marB="64900" anchor="ctr"/>
                </a:tc>
                <a:tc>
                  <a:txBody>
                    <a:bodyPr/>
                    <a:lstStyle/>
                    <a:p>
                      <a:pPr algn="l"/>
                      <a:r>
                        <a:rPr lang="en-AU" sz="600" dirty="0" err="1">
                          <a:effectLst/>
                          <a:latin typeface="Montserrat" pitchFamily="2" charset="77"/>
                        </a:rPr>
                        <a:t>c_staff_id</a:t>
                      </a:r>
                      <a:endParaRPr lang="en-AU" sz="600" dirty="0">
                        <a:effectLst/>
                        <a:latin typeface="Montserrat" pitchFamily="2" charset="77"/>
                      </a:endParaRPr>
                    </a:p>
                  </a:txBody>
                  <a:tcPr marL="64900" marR="64900" marT="64900" marB="64900" anchor="ctr"/>
                </a:tc>
                <a:tc>
                  <a:txBody>
                    <a:bodyPr/>
                    <a:lstStyle/>
                    <a:p>
                      <a:pPr algn="l"/>
                      <a:r>
                        <a:rPr lang="en-AU" sz="600">
                          <a:effectLst/>
                          <a:latin typeface="Montserrat" pitchFamily="2" charset="77"/>
                        </a:rPr>
                        <a:t>staff_family_name</a:t>
                      </a:r>
                    </a:p>
                  </a:txBody>
                  <a:tcPr marL="64900" marR="64900" marT="64900" marB="64900" anchor="ctr"/>
                </a:tc>
                <a:tc>
                  <a:txBody>
                    <a:bodyPr/>
                    <a:lstStyle/>
                    <a:p>
                      <a:pPr algn="l"/>
                      <a:r>
                        <a:rPr lang="en-AU" sz="600">
                          <a:effectLst/>
                          <a:latin typeface="Montserrat" pitchFamily="2" charset="77"/>
                        </a:rPr>
                        <a:t>staff_other_names</a:t>
                      </a:r>
                    </a:p>
                  </a:txBody>
                  <a:tcPr marL="64900" marR="64900" marT="64900" marB="64900" anchor="ctr"/>
                </a:tc>
                <a:tc>
                  <a:txBody>
                    <a:bodyPr/>
                    <a:lstStyle/>
                    <a:p>
                      <a:pPr algn="l"/>
                      <a:r>
                        <a:rPr lang="en-AU" sz="600">
                          <a:effectLst/>
                          <a:latin typeface="Montserrat" pitchFamily="2" charset="77"/>
                        </a:rPr>
                        <a:t>staff_phone</a:t>
                      </a:r>
                    </a:p>
                  </a:txBody>
                  <a:tcPr marL="64900" marR="64900" marT="64900" marB="64900" anchor="ctr"/>
                </a:tc>
                <a:tc>
                  <a:txBody>
                    <a:bodyPr/>
                    <a:lstStyle/>
                    <a:p>
                      <a:pPr algn="l"/>
                      <a:r>
                        <a:rPr lang="en-AU" sz="600">
                          <a:effectLst/>
                          <a:latin typeface="Montserrat" pitchFamily="2" charset="77"/>
                        </a:rPr>
                        <a:t>staff_street_address</a:t>
                      </a:r>
                    </a:p>
                  </a:txBody>
                  <a:tcPr marL="64900" marR="64900" marT="64900" marB="64900" anchor="ctr"/>
                </a:tc>
                <a:tc>
                  <a:txBody>
                    <a:bodyPr/>
                    <a:lstStyle/>
                    <a:p>
                      <a:pPr algn="l"/>
                      <a:r>
                        <a:rPr lang="en-AU" sz="600">
                          <a:effectLst/>
                          <a:latin typeface="Montserrat" pitchFamily="2" charset="77"/>
                        </a:rPr>
                        <a:t>staff_suburb</a:t>
                      </a:r>
                    </a:p>
                  </a:txBody>
                  <a:tcPr marL="64900" marR="64900" marT="64900" marB="64900" anchor="ctr"/>
                </a:tc>
                <a:tc>
                  <a:txBody>
                    <a:bodyPr/>
                    <a:lstStyle/>
                    <a:p>
                      <a:pPr algn="l"/>
                      <a:r>
                        <a:rPr lang="en-AU" sz="600">
                          <a:effectLst/>
                          <a:latin typeface="Montserrat" pitchFamily="2" charset="77"/>
                        </a:rPr>
                        <a:t>staff_state</a:t>
                      </a:r>
                    </a:p>
                  </a:txBody>
                  <a:tcPr marL="64900" marR="64900" marT="64900" marB="64900" anchor="ctr"/>
                </a:tc>
                <a:tc>
                  <a:txBody>
                    <a:bodyPr/>
                    <a:lstStyle/>
                    <a:p>
                      <a:pPr algn="l"/>
                      <a:r>
                        <a:rPr lang="en-AU" sz="600">
                          <a:effectLst/>
                          <a:latin typeface="Montserrat" pitchFamily="2" charset="77"/>
                        </a:rPr>
                        <a:t>staff_postcode</a:t>
                      </a:r>
                    </a:p>
                  </a:txBody>
                  <a:tcPr marL="64900" marR="64900" marT="64900" marB="64900" anchor="ctr"/>
                </a:tc>
                <a:tc>
                  <a:txBody>
                    <a:bodyPr/>
                    <a:lstStyle/>
                    <a:p>
                      <a:pPr algn="l"/>
                      <a:r>
                        <a:rPr lang="en-AU" sz="600">
                          <a:effectLst/>
                          <a:latin typeface="Montserrat" pitchFamily="2" charset="77"/>
                        </a:rPr>
                        <a:t>dob</a:t>
                      </a:r>
                    </a:p>
                  </a:txBody>
                  <a:tcPr marL="64900" marR="64900" marT="64900" marB="64900" anchor="ctr"/>
                </a:tc>
                <a:tc>
                  <a:txBody>
                    <a:bodyPr/>
                    <a:lstStyle/>
                    <a:p>
                      <a:pPr algn="l"/>
                      <a:r>
                        <a:rPr lang="en-AU" sz="600" dirty="0">
                          <a:effectLst/>
                          <a:latin typeface="Montserrat" pitchFamily="2" charset="77"/>
                        </a:rPr>
                        <a:t>email</a:t>
                      </a:r>
                    </a:p>
                  </a:txBody>
                  <a:tcPr marL="64900" marR="64900" marT="64900" marB="64900" anchor="ctr"/>
                </a:tc>
                <a:extLst>
                  <a:ext uri="{0D108BD9-81ED-4DB2-BD59-A6C34878D82A}">
                    <a16:rowId xmlns:a16="http://schemas.microsoft.com/office/drawing/2014/main" val="3979852313"/>
                  </a:ext>
                </a:extLst>
              </a:tr>
              <a:tr h="278770">
                <a:tc>
                  <a:txBody>
                    <a:bodyPr/>
                    <a:lstStyle/>
                    <a:p>
                      <a:r>
                        <a:rPr lang="en-AU" sz="600">
                          <a:effectLst/>
                          <a:latin typeface="Montserrat" pitchFamily="2" charset="77"/>
                        </a:rPr>
                        <a:t>1</a:t>
                      </a:r>
                    </a:p>
                  </a:txBody>
                  <a:tcPr marL="64900" marR="64900" marT="64900" marB="64900" anchor="ctr"/>
                </a:tc>
                <a:tc>
                  <a:txBody>
                    <a:bodyPr/>
                    <a:lstStyle/>
                    <a:p>
                      <a:r>
                        <a:rPr lang="en-AU" sz="600">
                          <a:effectLst/>
                          <a:latin typeface="Montserrat" pitchFamily="2" charset="77"/>
                        </a:rPr>
                        <a:t>001</a:t>
                      </a:r>
                    </a:p>
                  </a:txBody>
                  <a:tcPr marL="64900" marR="64900" marT="64900" marB="64900" anchor="ctr"/>
                </a:tc>
                <a:tc>
                  <a:txBody>
                    <a:bodyPr/>
                    <a:lstStyle/>
                    <a:p>
                      <a:r>
                        <a:rPr lang="en-AU" sz="600" dirty="0">
                          <a:effectLst/>
                          <a:latin typeface="Montserrat" pitchFamily="2" charset="77"/>
                        </a:rPr>
                        <a:t>Freedman</a:t>
                      </a:r>
                    </a:p>
                  </a:txBody>
                  <a:tcPr marL="64900" marR="64900" marT="64900" marB="64900" anchor="ctr"/>
                </a:tc>
                <a:tc>
                  <a:txBody>
                    <a:bodyPr/>
                    <a:lstStyle/>
                    <a:p>
                      <a:r>
                        <a:rPr lang="en-AU" sz="600" dirty="0">
                          <a:effectLst/>
                          <a:latin typeface="Montserrat" pitchFamily="2" charset="77"/>
                        </a:rPr>
                        <a:t>Jeremy</a:t>
                      </a:r>
                    </a:p>
                  </a:txBody>
                  <a:tcPr marL="64900" marR="64900" marT="64900" marB="64900" anchor="ctr"/>
                </a:tc>
                <a:tc>
                  <a:txBody>
                    <a:bodyPr/>
                    <a:lstStyle/>
                    <a:p>
                      <a:r>
                        <a:rPr lang="en-AU" sz="600" dirty="0">
                          <a:effectLst/>
                          <a:latin typeface="Montserrat" pitchFamily="2" charset="77"/>
                        </a:rPr>
                        <a:t>0477122226</a:t>
                      </a:r>
                    </a:p>
                  </a:txBody>
                  <a:tcPr marL="64900" marR="64900" marT="64900" marB="64900" anchor="ctr"/>
                </a:tc>
                <a:tc>
                  <a:txBody>
                    <a:bodyPr/>
                    <a:lstStyle/>
                    <a:p>
                      <a:r>
                        <a:rPr lang="en-AU" sz="600">
                          <a:effectLst/>
                          <a:latin typeface="Montserrat" pitchFamily="2" charset="77"/>
                        </a:rPr>
                        <a:t>11 Quimby St</a:t>
                      </a:r>
                    </a:p>
                  </a:txBody>
                  <a:tcPr marL="64900" marR="64900" marT="64900" marB="64900" anchor="ctr"/>
                </a:tc>
                <a:tc>
                  <a:txBody>
                    <a:bodyPr/>
                    <a:lstStyle/>
                    <a:p>
                      <a:r>
                        <a:rPr lang="en-AU" sz="600" dirty="0">
                          <a:effectLst/>
                          <a:latin typeface="Montserrat" pitchFamily="2" charset="77"/>
                        </a:rPr>
                        <a:t>Springfield</a:t>
                      </a:r>
                    </a:p>
                  </a:txBody>
                  <a:tcPr marL="64900" marR="64900" marT="64900" marB="64900" anchor="ctr"/>
                </a:tc>
                <a:tc>
                  <a:txBody>
                    <a:bodyPr/>
                    <a:lstStyle/>
                    <a:p>
                      <a:r>
                        <a:rPr lang="en-AU" sz="600">
                          <a:effectLst/>
                          <a:latin typeface="Montserrat" pitchFamily="2" charset="77"/>
                        </a:rPr>
                        <a:t>TAS</a:t>
                      </a:r>
                    </a:p>
                  </a:txBody>
                  <a:tcPr marL="64900" marR="64900" marT="64900" marB="64900" anchor="ctr"/>
                </a:tc>
                <a:tc>
                  <a:txBody>
                    <a:bodyPr/>
                    <a:lstStyle/>
                    <a:p>
                      <a:r>
                        <a:rPr lang="en-AU" sz="600">
                          <a:effectLst/>
                          <a:latin typeface="Montserrat" pitchFamily="2" charset="77"/>
                        </a:rPr>
                        <a:t>7112</a:t>
                      </a:r>
                    </a:p>
                  </a:txBody>
                  <a:tcPr marL="64900" marR="64900" marT="64900" marB="64900" anchor="ctr"/>
                </a:tc>
                <a:tc>
                  <a:txBody>
                    <a:bodyPr/>
                    <a:lstStyle/>
                    <a:p>
                      <a:r>
                        <a:rPr lang="en-AU" sz="600" dirty="0">
                          <a:effectLst/>
                          <a:latin typeface="Montserrat" pitchFamily="2" charset="77"/>
                        </a:rPr>
                        <a:t>1982-03-12</a:t>
                      </a:r>
                    </a:p>
                  </a:txBody>
                  <a:tcPr marL="64900" marR="64900" marT="64900" marB="64900" anchor="ctr"/>
                </a:tc>
                <a:tc>
                  <a:txBody>
                    <a:bodyPr/>
                    <a:lstStyle/>
                    <a:p>
                      <a:r>
                        <a:rPr lang="en-AU" sz="600" dirty="0" err="1">
                          <a:effectLst/>
                          <a:latin typeface="Montserrat" pitchFamily="2" charset="77"/>
                        </a:rPr>
                        <a:t>freedman@mymail.com.au</a:t>
                      </a:r>
                      <a:endParaRPr lang="en-AU" sz="600" dirty="0">
                        <a:effectLst/>
                        <a:latin typeface="Montserrat" pitchFamily="2" charset="77"/>
                      </a:endParaRPr>
                    </a:p>
                  </a:txBody>
                  <a:tcPr marL="64900" marR="64900" marT="64900" marB="64900" anchor="ctr"/>
                </a:tc>
                <a:extLst>
                  <a:ext uri="{0D108BD9-81ED-4DB2-BD59-A6C34878D82A}">
                    <a16:rowId xmlns:a16="http://schemas.microsoft.com/office/drawing/2014/main" val="990897288"/>
                  </a:ext>
                </a:extLst>
              </a:tr>
              <a:tr h="234480">
                <a:tc>
                  <a:txBody>
                    <a:bodyPr/>
                    <a:lstStyle/>
                    <a:p>
                      <a:r>
                        <a:rPr lang="en-AU" sz="600" dirty="0">
                          <a:effectLst/>
                          <a:latin typeface="Montserrat" pitchFamily="2" charset="77"/>
                        </a:rPr>
                        <a:t>2</a:t>
                      </a:r>
                    </a:p>
                  </a:txBody>
                  <a:tcPr marL="64900" marR="64900" marT="64900" marB="64900" anchor="ctr"/>
                </a:tc>
                <a:tc>
                  <a:txBody>
                    <a:bodyPr/>
                    <a:lstStyle/>
                    <a:p>
                      <a:r>
                        <a:rPr lang="en-AU" sz="600">
                          <a:effectLst/>
                          <a:latin typeface="Montserrat" pitchFamily="2" charset="77"/>
                        </a:rPr>
                        <a:t>002</a:t>
                      </a:r>
                    </a:p>
                  </a:txBody>
                  <a:tcPr marL="64900" marR="64900" marT="64900" marB="64900" anchor="ctr"/>
                </a:tc>
                <a:tc>
                  <a:txBody>
                    <a:bodyPr/>
                    <a:lstStyle/>
                    <a:p>
                      <a:r>
                        <a:rPr lang="en-AU" sz="600">
                          <a:effectLst/>
                          <a:latin typeface="Montserrat" pitchFamily="2" charset="77"/>
                        </a:rPr>
                        <a:t>Bellows</a:t>
                      </a:r>
                    </a:p>
                  </a:txBody>
                  <a:tcPr marL="64900" marR="64900" marT="64900" marB="64900" anchor="ctr"/>
                </a:tc>
                <a:tc>
                  <a:txBody>
                    <a:bodyPr/>
                    <a:lstStyle/>
                    <a:p>
                      <a:r>
                        <a:rPr lang="en-AU" sz="600">
                          <a:effectLst/>
                          <a:latin typeface="Montserrat" pitchFamily="2" charset="77"/>
                        </a:rPr>
                        <a:t>Rory B</a:t>
                      </a:r>
                    </a:p>
                  </a:txBody>
                  <a:tcPr marL="64900" marR="64900" marT="64900" marB="64900" anchor="ctr"/>
                </a:tc>
                <a:tc>
                  <a:txBody>
                    <a:bodyPr/>
                    <a:lstStyle/>
                    <a:p>
                      <a:r>
                        <a:rPr lang="en-AU" sz="600" dirty="0">
                          <a:effectLst/>
                          <a:latin typeface="Montserrat" pitchFamily="2" charset="77"/>
                        </a:rPr>
                        <a:t>0412836227</a:t>
                      </a:r>
                    </a:p>
                  </a:txBody>
                  <a:tcPr marL="64900" marR="64900" marT="64900" marB="64900" anchor="ctr"/>
                </a:tc>
                <a:tc>
                  <a:txBody>
                    <a:bodyPr/>
                    <a:lstStyle/>
                    <a:p>
                      <a:r>
                        <a:rPr lang="en-AU" sz="600">
                          <a:effectLst/>
                          <a:latin typeface="Montserrat" pitchFamily="2" charset="77"/>
                        </a:rPr>
                        <a:t>62 Kearney St</a:t>
                      </a:r>
                    </a:p>
                  </a:txBody>
                  <a:tcPr marL="64900" marR="64900" marT="64900" marB="64900" anchor="ctr"/>
                </a:tc>
                <a:tc>
                  <a:txBody>
                    <a:bodyPr/>
                    <a:lstStyle/>
                    <a:p>
                      <a:r>
                        <a:rPr lang="en-AU" sz="600">
                          <a:effectLst/>
                          <a:latin typeface="Montserrat" pitchFamily="2" charset="77"/>
                        </a:rPr>
                        <a:t>Springfield</a:t>
                      </a:r>
                    </a:p>
                  </a:txBody>
                  <a:tcPr marL="64900" marR="64900" marT="64900" marB="64900" anchor="ctr"/>
                </a:tc>
                <a:tc>
                  <a:txBody>
                    <a:bodyPr/>
                    <a:lstStyle/>
                    <a:p>
                      <a:r>
                        <a:rPr lang="en-AU" sz="600" dirty="0">
                          <a:effectLst/>
                          <a:latin typeface="Montserrat" pitchFamily="2" charset="77"/>
                        </a:rPr>
                        <a:t>TAS</a:t>
                      </a:r>
                    </a:p>
                  </a:txBody>
                  <a:tcPr marL="64900" marR="64900" marT="64900" marB="64900" anchor="ctr"/>
                </a:tc>
                <a:tc>
                  <a:txBody>
                    <a:bodyPr/>
                    <a:lstStyle/>
                    <a:p>
                      <a:r>
                        <a:rPr lang="en-AU" sz="600" dirty="0">
                          <a:effectLst/>
                          <a:latin typeface="Montserrat" pitchFamily="2" charset="77"/>
                        </a:rPr>
                        <a:t>7123</a:t>
                      </a:r>
                    </a:p>
                  </a:txBody>
                  <a:tcPr marL="64900" marR="64900" marT="64900" marB="64900" anchor="ctr"/>
                </a:tc>
                <a:tc>
                  <a:txBody>
                    <a:bodyPr/>
                    <a:lstStyle/>
                    <a:p>
                      <a:r>
                        <a:rPr lang="en-AU" sz="600">
                          <a:effectLst/>
                          <a:latin typeface="Montserrat" pitchFamily="2" charset="77"/>
                        </a:rPr>
                        <a:t>1986-07-21</a:t>
                      </a:r>
                    </a:p>
                  </a:txBody>
                  <a:tcPr marL="64900" marR="64900" marT="64900" marB="64900" anchor="ctr"/>
                </a:tc>
                <a:tc>
                  <a:txBody>
                    <a:bodyPr/>
                    <a:lstStyle/>
                    <a:p>
                      <a:r>
                        <a:rPr lang="en-AU" sz="600" dirty="0" err="1">
                          <a:effectLst/>
                          <a:latin typeface="Montserrat" pitchFamily="2" charset="77"/>
                        </a:rPr>
                        <a:t>rbb@yahooooo.com.au</a:t>
                      </a:r>
                      <a:endParaRPr lang="en-AU" sz="600" dirty="0">
                        <a:effectLst/>
                        <a:latin typeface="Montserrat" pitchFamily="2" charset="77"/>
                      </a:endParaRPr>
                    </a:p>
                  </a:txBody>
                  <a:tcPr marL="64900" marR="64900" marT="64900" marB="64900" anchor="ctr"/>
                </a:tc>
                <a:extLst>
                  <a:ext uri="{0D108BD9-81ED-4DB2-BD59-A6C34878D82A}">
                    <a16:rowId xmlns:a16="http://schemas.microsoft.com/office/drawing/2014/main" val="397779502"/>
                  </a:ext>
                </a:extLst>
              </a:tr>
            </a:tbl>
          </a:graphicData>
        </a:graphic>
      </p:graphicFrame>
      <p:sp>
        <p:nvSpPr>
          <p:cNvPr id="10" name="TextBox 9">
            <a:extLst>
              <a:ext uri="{FF2B5EF4-FFF2-40B4-BE49-F238E27FC236}">
                <a16:creationId xmlns:a16="http://schemas.microsoft.com/office/drawing/2014/main" id="{6DE76367-73CD-6A1F-26D6-A30DB4296D14}"/>
              </a:ext>
            </a:extLst>
          </p:cNvPr>
          <p:cNvSpPr txBox="1"/>
          <p:nvPr/>
        </p:nvSpPr>
        <p:spPr>
          <a:xfrm>
            <a:off x="138385" y="1032505"/>
            <a:ext cx="2590797" cy="307777"/>
          </a:xfrm>
          <a:prstGeom prst="rect">
            <a:avLst/>
          </a:prstGeom>
          <a:noFill/>
        </p:spPr>
        <p:txBody>
          <a:bodyPr wrap="square" rtlCol="0">
            <a:spAutoFit/>
          </a:bodyPr>
          <a:lstStyle/>
          <a:p>
            <a:r>
              <a:rPr lang="en-US" dirty="0"/>
              <a:t>staff</a:t>
            </a:r>
          </a:p>
        </p:txBody>
      </p:sp>
      <p:graphicFrame>
        <p:nvGraphicFramePr>
          <p:cNvPr id="11" name="Table 10">
            <a:extLst>
              <a:ext uri="{FF2B5EF4-FFF2-40B4-BE49-F238E27FC236}">
                <a16:creationId xmlns:a16="http://schemas.microsoft.com/office/drawing/2014/main" id="{828F7D15-2FAE-CFB2-4747-118024515829}"/>
              </a:ext>
            </a:extLst>
          </p:cNvPr>
          <p:cNvGraphicFramePr>
            <a:graphicFrameLocks noGrp="1"/>
          </p:cNvGraphicFramePr>
          <p:nvPr>
            <p:extLst>
              <p:ext uri="{D42A27DB-BD31-4B8C-83A1-F6EECF244321}">
                <p14:modId xmlns:p14="http://schemas.microsoft.com/office/powerpoint/2010/main" val="3016124457"/>
              </p:ext>
            </p:extLst>
          </p:nvPr>
        </p:nvGraphicFramePr>
        <p:xfrm>
          <a:off x="2888448" y="2992618"/>
          <a:ext cx="2935409" cy="1901518"/>
        </p:xfrm>
        <a:graphic>
          <a:graphicData uri="http://schemas.openxmlformats.org/drawingml/2006/table">
            <a:tbl>
              <a:tblPr firstRow="1" bandRow="1">
                <a:tableStyleId>{3C2FFA5D-87B4-456A-9821-1D502468CF0F}</a:tableStyleId>
              </a:tblPr>
              <a:tblGrid>
                <a:gridCol w="350298">
                  <a:extLst>
                    <a:ext uri="{9D8B030D-6E8A-4147-A177-3AD203B41FA5}">
                      <a16:colId xmlns:a16="http://schemas.microsoft.com/office/drawing/2014/main" val="1982339609"/>
                    </a:ext>
                  </a:extLst>
                </a:gridCol>
                <a:gridCol w="474455">
                  <a:extLst>
                    <a:ext uri="{9D8B030D-6E8A-4147-A177-3AD203B41FA5}">
                      <a16:colId xmlns:a16="http://schemas.microsoft.com/office/drawing/2014/main" val="929394196"/>
                    </a:ext>
                  </a:extLst>
                </a:gridCol>
                <a:gridCol w="527664">
                  <a:extLst>
                    <a:ext uri="{9D8B030D-6E8A-4147-A177-3AD203B41FA5}">
                      <a16:colId xmlns:a16="http://schemas.microsoft.com/office/drawing/2014/main" val="1798652013"/>
                    </a:ext>
                  </a:extLst>
                </a:gridCol>
                <a:gridCol w="527664">
                  <a:extLst>
                    <a:ext uri="{9D8B030D-6E8A-4147-A177-3AD203B41FA5}">
                      <a16:colId xmlns:a16="http://schemas.microsoft.com/office/drawing/2014/main" val="573078031"/>
                    </a:ext>
                  </a:extLst>
                </a:gridCol>
                <a:gridCol w="527664">
                  <a:extLst>
                    <a:ext uri="{9D8B030D-6E8A-4147-A177-3AD203B41FA5}">
                      <a16:colId xmlns:a16="http://schemas.microsoft.com/office/drawing/2014/main" val="2326262106"/>
                    </a:ext>
                  </a:extLst>
                </a:gridCol>
                <a:gridCol w="527664">
                  <a:extLst>
                    <a:ext uri="{9D8B030D-6E8A-4147-A177-3AD203B41FA5}">
                      <a16:colId xmlns:a16="http://schemas.microsoft.com/office/drawing/2014/main" val="1926113814"/>
                    </a:ext>
                  </a:extLst>
                </a:gridCol>
              </a:tblGrid>
              <a:tr h="646897">
                <a:tc>
                  <a:txBody>
                    <a:bodyPr/>
                    <a:lstStyle/>
                    <a:p>
                      <a:pPr algn="l"/>
                      <a:r>
                        <a:rPr lang="en-AU" sz="600" dirty="0" err="1">
                          <a:effectLst/>
                          <a:latin typeface="Montserrat" pitchFamily="2" charset="77"/>
                        </a:rPr>
                        <a:t>acq_store_id</a:t>
                      </a:r>
                      <a:endParaRPr lang="en-AU" sz="600" dirty="0">
                        <a:effectLst/>
                        <a:latin typeface="Montserrat" pitchFamily="2" charset="77"/>
                      </a:endParaRPr>
                    </a:p>
                  </a:txBody>
                  <a:tcPr marL="76200" marR="76200" marT="76200" marB="76200" anchor="ctr"/>
                </a:tc>
                <a:tc>
                  <a:txBody>
                    <a:bodyPr/>
                    <a:lstStyle/>
                    <a:p>
                      <a:pPr algn="l"/>
                      <a:r>
                        <a:rPr lang="en-AU" sz="600">
                          <a:effectLst/>
                          <a:latin typeface="Montserrat" pitchFamily="2" charset="77"/>
                        </a:rPr>
                        <a:t>c_store_id</a:t>
                      </a:r>
                    </a:p>
                  </a:txBody>
                  <a:tcPr marL="76200" marR="76200" marT="76200" marB="76200" anchor="ctr"/>
                </a:tc>
                <a:tc>
                  <a:txBody>
                    <a:bodyPr/>
                    <a:lstStyle/>
                    <a:p>
                      <a:pPr algn="l"/>
                      <a:r>
                        <a:rPr lang="en-AU" sz="600">
                          <a:effectLst/>
                          <a:latin typeface="Montserrat" pitchFamily="2" charset="77"/>
                        </a:rPr>
                        <a:t>store_name</a:t>
                      </a:r>
                    </a:p>
                  </a:txBody>
                  <a:tcPr marL="76200" marR="76200" marT="76200" marB="76200" anchor="ctr"/>
                </a:tc>
                <a:tc>
                  <a:txBody>
                    <a:bodyPr/>
                    <a:lstStyle/>
                    <a:p>
                      <a:pPr algn="l"/>
                      <a:r>
                        <a:rPr lang="en-AU" sz="600">
                          <a:effectLst/>
                          <a:latin typeface="Montserrat" pitchFamily="2" charset="77"/>
                        </a:rPr>
                        <a:t>store_loc_id</a:t>
                      </a:r>
                    </a:p>
                  </a:txBody>
                  <a:tcPr marL="76200" marR="76200" marT="76200" marB="76200" anchor="ctr"/>
                </a:tc>
                <a:tc>
                  <a:txBody>
                    <a:bodyPr/>
                    <a:lstStyle/>
                    <a:p>
                      <a:pPr algn="l"/>
                      <a:r>
                        <a:rPr lang="en-AU" sz="600" dirty="0" err="1">
                          <a:effectLst/>
                          <a:latin typeface="Montserrat" pitchFamily="2" charset="77"/>
                        </a:rPr>
                        <a:t>company_id</a:t>
                      </a:r>
                      <a:endParaRPr lang="en-AU" sz="600" dirty="0">
                        <a:effectLst/>
                        <a:latin typeface="Montserrat" pitchFamily="2" charset="77"/>
                      </a:endParaRPr>
                    </a:p>
                  </a:txBody>
                  <a:tcPr marL="76200" marR="76200" marT="76200" marB="76200" anchor="ctr"/>
                </a:tc>
                <a:tc>
                  <a:txBody>
                    <a:bodyPr/>
                    <a:lstStyle/>
                    <a:p>
                      <a:pPr algn="l"/>
                      <a:r>
                        <a:rPr lang="en-AU" sz="600" dirty="0" err="1">
                          <a:effectLst/>
                          <a:latin typeface="Montserrat" pitchFamily="2" charset="77"/>
                        </a:rPr>
                        <a:t>store_mgr_id</a:t>
                      </a:r>
                      <a:endParaRPr lang="en-AU" sz="600" dirty="0">
                        <a:effectLst/>
                        <a:latin typeface="Montserrat" pitchFamily="2" charset="77"/>
                      </a:endParaRPr>
                    </a:p>
                  </a:txBody>
                  <a:tcPr marL="76200" marR="76200" marT="76200" marB="76200" anchor="ctr"/>
                </a:tc>
                <a:extLst>
                  <a:ext uri="{0D108BD9-81ED-4DB2-BD59-A6C34878D82A}">
                    <a16:rowId xmlns:a16="http://schemas.microsoft.com/office/drawing/2014/main" val="3979852313"/>
                  </a:ext>
                </a:extLst>
              </a:tr>
              <a:tr h="500824">
                <a:tc>
                  <a:txBody>
                    <a:bodyPr/>
                    <a:lstStyle/>
                    <a:p>
                      <a:r>
                        <a:rPr lang="en-AU" sz="600">
                          <a:effectLst/>
                          <a:latin typeface="Montserrat" pitchFamily="2" charset="77"/>
                        </a:rPr>
                        <a:t>1</a:t>
                      </a:r>
                    </a:p>
                  </a:txBody>
                  <a:tcPr marL="76200" marR="76200" marT="76200" marB="76200" anchor="ctr"/>
                </a:tc>
                <a:tc>
                  <a:txBody>
                    <a:bodyPr/>
                    <a:lstStyle/>
                    <a:p>
                      <a:r>
                        <a:rPr lang="en-AU" sz="600">
                          <a:effectLst/>
                          <a:latin typeface="Montserrat" pitchFamily="2" charset="77"/>
                        </a:rPr>
                        <a:t>TAS01</a:t>
                      </a:r>
                    </a:p>
                  </a:txBody>
                  <a:tcPr marL="76200" marR="76200" marT="76200" marB="76200" anchor="ctr"/>
                </a:tc>
                <a:tc>
                  <a:txBody>
                    <a:bodyPr/>
                    <a:lstStyle/>
                    <a:p>
                      <a:r>
                        <a:rPr lang="en-AU" sz="600">
                          <a:effectLst/>
                          <a:latin typeface="Montserrat" pitchFamily="2" charset="77"/>
                        </a:rPr>
                        <a:t>Springfield Boulevard</a:t>
                      </a:r>
                    </a:p>
                  </a:txBody>
                  <a:tcPr marL="76200" marR="76200" marT="76200" marB="76200" anchor="ctr"/>
                </a:tc>
                <a:tc>
                  <a:txBody>
                    <a:bodyPr/>
                    <a:lstStyle/>
                    <a:p>
                      <a:r>
                        <a:rPr lang="en-AU" sz="600">
                          <a:effectLst/>
                          <a:latin typeface="Montserrat" pitchFamily="2" charset="77"/>
                        </a:rPr>
                        <a:t>1</a:t>
                      </a:r>
                    </a:p>
                  </a:txBody>
                  <a:tcPr marL="76200" marR="76200" marT="76200" marB="76200" anchor="ctr"/>
                </a:tc>
                <a:tc>
                  <a:txBody>
                    <a:bodyPr/>
                    <a:lstStyle/>
                    <a:p>
                      <a:r>
                        <a:rPr lang="en-AU" sz="600">
                          <a:effectLst/>
                          <a:latin typeface="Montserrat" pitchFamily="2" charset="77"/>
                        </a:rPr>
                        <a:t>1</a:t>
                      </a:r>
                    </a:p>
                  </a:txBody>
                  <a:tcPr marL="76200" marR="76200" marT="76200" marB="76200" anchor="ctr"/>
                </a:tc>
                <a:tc>
                  <a:txBody>
                    <a:bodyPr/>
                    <a:lstStyle/>
                    <a:p>
                      <a:r>
                        <a:rPr lang="en-AU" sz="600" dirty="0">
                          <a:effectLst/>
                          <a:latin typeface="Montserrat" pitchFamily="2" charset="77"/>
                        </a:rPr>
                        <a:t>2</a:t>
                      </a:r>
                    </a:p>
                  </a:txBody>
                  <a:tcPr marL="76200" marR="76200" marT="76200" marB="76200" anchor="ctr"/>
                </a:tc>
                <a:extLst>
                  <a:ext uri="{0D108BD9-81ED-4DB2-BD59-A6C34878D82A}">
                    <a16:rowId xmlns:a16="http://schemas.microsoft.com/office/drawing/2014/main" val="4031283634"/>
                  </a:ext>
                </a:extLst>
              </a:tr>
              <a:tr h="381711">
                <a:tc>
                  <a:txBody>
                    <a:bodyPr/>
                    <a:lstStyle/>
                    <a:p>
                      <a:r>
                        <a:rPr lang="en-AU" sz="600">
                          <a:effectLst/>
                          <a:latin typeface="Montserrat" pitchFamily="2" charset="77"/>
                        </a:rPr>
                        <a:t>2</a:t>
                      </a:r>
                    </a:p>
                  </a:txBody>
                  <a:tcPr marL="76200" marR="76200" marT="76200" marB="76200" anchor="ctr"/>
                </a:tc>
                <a:tc>
                  <a:txBody>
                    <a:bodyPr/>
                    <a:lstStyle/>
                    <a:p>
                      <a:r>
                        <a:rPr lang="en-AU" sz="600">
                          <a:effectLst/>
                          <a:latin typeface="Montserrat" pitchFamily="2" charset="77"/>
                        </a:rPr>
                        <a:t>VIC01</a:t>
                      </a:r>
                    </a:p>
                  </a:txBody>
                  <a:tcPr marL="76200" marR="76200" marT="76200" marB="76200" anchor="ctr"/>
                </a:tc>
                <a:tc>
                  <a:txBody>
                    <a:bodyPr/>
                    <a:lstStyle/>
                    <a:p>
                      <a:r>
                        <a:rPr lang="en-AU" sz="600" dirty="0">
                          <a:effectLst/>
                          <a:latin typeface="Montserrat" pitchFamily="2" charset="77"/>
                        </a:rPr>
                        <a:t>Chadstone</a:t>
                      </a:r>
                    </a:p>
                  </a:txBody>
                  <a:tcPr marL="76200" marR="76200" marT="76200" marB="76200" anchor="ctr"/>
                </a:tc>
                <a:tc>
                  <a:txBody>
                    <a:bodyPr/>
                    <a:lstStyle/>
                    <a:p>
                      <a:r>
                        <a:rPr lang="en-AU" sz="600">
                          <a:effectLst/>
                          <a:latin typeface="Montserrat" pitchFamily="2" charset="77"/>
                        </a:rPr>
                        <a:t>2</a:t>
                      </a:r>
                    </a:p>
                  </a:txBody>
                  <a:tcPr marL="76200" marR="76200" marT="76200" marB="76200" anchor="ctr"/>
                </a:tc>
                <a:tc>
                  <a:txBody>
                    <a:bodyPr/>
                    <a:lstStyle/>
                    <a:p>
                      <a:r>
                        <a:rPr lang="en-AU" sz="600" dirty="0">
                          <a:effectLst/>
                          <a:latin typeface="Montserrat" pitchFamily="2" charset="77"/>
                        </a:rPr>
                        <a:t>1</a:t>
                      </a:r>
                    </a:p>
                  </a:txBody>
                  <a:tcPr marL="76200" marR="76200" marT="76200" marB="76200" anchor="ctr"/>
                </a:tc>
                <a:tc>
                  <a:txBody>
                    <a:bodyPr/>
                    <a:lstStyle/>
                    <a:p>
                      <a:r>
                        <a:rPr lang="en-AU" sz="600" dirty="0">
                          <a:effectLst/>
                          <a:latin typeface="Montserrat" pitchFamily="2" charset="77"/>
                        </a:rPr>
                        <a:t>NULL</a:t>
                      </a:r>
                    </a:p>
                  </a:txBody>
                  <a:tcPr marL="76200" marR="76200" marT="76200" marB="76200" anchor="ctr"/>
                </a:tc>
                <a:extLst>
                  <a:ext uri="{0D108BD9-81ED-4DB2-BD59-A6C34878D82A}">
                    <a16:rowId xmlns:a16="http://schemas.microsoft.com/office/drawing/2014/main" val="990897288"/>
                  </a:ext>
                </a:extLst>
              </a:tr>
              <a:tr h="354750">
                <a:tc>
                  <a:txBody>
                    <a:bodyPr/>
                    <a:lstStyle/>
                    <a:p>
                      <a:r>
                        <a:rPr lang="en-AU" sz="600" dirty="0">
                          <a:effectLst/>
                          <a:latin typeface="Montserrat" pitchFamily="2" charset="77"/>
                        </a:rPr>
                        <a:t>3</a:t>
                      </a:r>
                    </a:p>
                  </a:txBody>
                  <a:tcPr marL="76200" marR="76200" marT="76200" marB="76200" anchor="ctr"/>
                </a:tc>
                <a:tc>
                  <a:txBody>
                    <a:bodyPr/>
                    <a:lstStyle/>
                    <a:p>
                      <a:r>
                        <a:rPr lang="en-AU" sz="600">
                          <a:effectLst/>
                          <a:latin typeface="Montserrat" pitchFamily="2" charset="77"/>
                        </a:rPr>
                        <a:t>NULL</a:t>
                      </a:r>
                    </a:p>
                  </a:txBody>
                  <a:tcPr marL="76200" marR="76200" marT="76200" marB="76200" anchor="ctr"/>
                </a:tc>
                <a:tc>
                  <a:txBody>
                    <a:bodyPr/>
                    <a:lstStyle/>
                    <a:p>
                      <a:r>
                        <a:rPr lang="en-AU" sz="600">
                          <a:effectLst/>
                          <a:latin typeface="Montserrat" pitchFamily="2" charset="77"/>
                        </a:rPr>
                        <a:t>Springfield</a:t>
                      </a:r>
                    </a:p>
                  </a:txBody>
                  <a:tcPr marL="76200" marR="76200" marT="76200" marB="76200" anchor="ctr"/>
                </a:tc>
                <a:tc>
                  <a:txBody>
                    <a:bodyPr/>
                    <a:lstStyle/>
                    <a:p>
                      <a:r>
                        <a:rPr lang="en-AU" sz="600">
                          <a:effectLst/>
                          <a:latin typeface="Montserrat" pitchFamily="2" charset="77"/>
                        </a:rPr>
                        <a:t>3</a:t>
                      </a:r>
                    </a:p>
                  </a:txBody>
                  <a:tcPr marL="76200" marR="76200" marT="76200" marB="76200" anchor="ctr"/>
                </a:tc>
                <a:tc>
                  <a:txBody>
                    <a:bodyPr/>
                    <a:lstStyle/>
                    <a:p>
                      <a:r>
                        <a:rPr lang="en-AU" sz="600">
                          <a:effectLst/>
                          <a:latin typeface="Montserrat" pitchFamily="2" charset="77"/>
                        </a:rPr>
                        <a:t>2</a:t>
                      </a:r>
                    </a:p>
                  </a:txBody>
                  <a:tcPr marL="76200" marR="76200" marT="76200" marB="76200" anchor="ctr"/>
                </a:tc>
                <a:tc>
                  <a:txBody>
                    <a:bodyPr/>
                    <a:lstStyle/>
                    <a:p>
                      <a:r>
                        <a:rPr lang="en-AU" sz="600" dirty="0">
                          <a:effectLst/>
                          <a:latin typeface="Montserrat" pitchFamily="2" charset="77"/>
                        </a:rPr>
                        <a:t>4</a:t>
                      </a:r>
                    </a:p>
                  </a:txBody>
                  <a:tcPr marL="76200" marR="76200" marT="76200" marB="76200" anchor="ctr"/>
                </a:tc>
                <a:extLst>
                  <a:ext uri="{0D108BD9-81ED-4DB2-BD59-A6C34878D82A}">
                    <a16:rowId xmlns:a16="http://schemas.microsoft.com/office/drawing/2014/main" val="397779502"/>
                  </a:ext>
                </a:extLst>
              </a:tr>
            </a:tbl>
          </a:graphicData>
        </a:graphic>
      </p:graphicFrame>
      <p:sp>
        <p:nvSpPr>
          <p:cNvPr id="12" name="TextBox 11">
            <a:extLst>
              <a:ext uri="{FF2B5EF4-FFF2-40B4-BE49-F238E27FC236}">
                <a16:creationId xmlns:a16="http://schemas.microsoft.com/office/drawing/2014/main" id="{BB450216-F019-7665-92B3-8B30206DDCAB}"/>
              </a:ext>
            </a:extLst>
          </p:cNvPr>
          <p:cNvSpPr txBox="1"/>
          <p:nvPr/>
        </p:nvSpPr>
        <p:spPr>
          <a:xfrm>
            <a:off x="2795360" y="2755164"/>
            <a:ext cx="657098" cy="307777"/>
          </a:xfrm>
          <a:prstGeom prst="rect">
            <a:avLst/>
          </a:prstGeom>
          <a:noFill/>
        </p:spPr>
        <p:txBody>
          <a:bodyPr wrap="square" rtlCol="0">
            <a:spAutoFit/>
          </a:bodyPr>
          <a:lstStyle/>
          <a:p>
            <a:r>
              <a:rPr lang="en-US" dirty="0"/>
              <a:t>store</a:t>
            </a:r>
          </a:p>
        </p:txBody>
      </p:sp>
      <p:pic>
        <p:nvPicPr>
          <p:cNvPr id="14" name="Picture 13" descr="A screenshot of a computer program&#10;&#10;Description automatically generated">
            <a:extLst>
              <a:ext uri="{FF2B5EF4-FFF2-40B4-BE49-F238E27FC236}">
                <a16:creationId xmlns:a16="http://schemas.microsoft.com/office/drawing/2014/main" id="{62EA7066-3685-942F-50AC-B002D8DD6BE0}"/>
              </a:ext>
            </a:extLst>
          </p:cNvPr>
          <p:cNvPicPr>
            <a:picLocks noChangeAspect="1"/>
          </p:cNvPicPr>
          <p:nvPr/>
        </p:nvPicPr>
        <p:blipFill>
          <a:blip r:embed="rId3"/>
          <a:stretch>
            <a:fillRect/>
          </a:stretch>
        </p:blipFill>
        <p:spPr>
          <a:xfrm>
            <a:off x="5764846" y="1186393"/>
            <a:ext cx="3284938" cy="2817397"/>
          </a:xfrm>
          <a:prstGeom prst="rect">
            <a:avLst/>
          </a:prstGeom>
        </p:spPr>
      </p:pic>
    </p:spTree>
    <p:extLst>
      <p:ext uri="{BB962C8B-B14F-4D97-AF65-F5344CB8AC3E}">
        <p14:creationId xmlns:p14="http://schemas.microsoft.com/office/powerpoint/2010/main" val="883396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16"/>
          <p:cNvSpPr txBox="1">
            <a:spLocks noGrp="1"/>
          </p:cNvSpPr>
          <p:nvPr>
            <p:ph type="title"/>
          </p:nvPr>
        </p:nvSpPr>
        <p:spPr>
          <a:xfrm>
            <a:off x="676972" y="73322"/>
            <a:ext cx="7717500" cy="548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000" dirty="0"/>
              <a:t>Data Analysis Question</a:t>
            </a:r>
            <a:endParaRPr sz="2000" dirty="0"/>
          </a:p>
        </p:txBody>
      </p:sp>
      <p:sp>
        <p:nvSpPr>
          <p:cNvPr id="2" name="Google Shape;241;p17">
            <a:extLst>
              <a:ext uri="{FF2B5EF4-FFF2-40B4-BE49-F238E27FC236}">
                <a16:creationId xmlns:a16="http://schemas.microsoft.com/office/drawing/2014/main" id="{99A87373-F3AB-852A-9BBF-45041348C5CF}"/>
              </a:ext>
            </a:extLst>
          </p:cNvPr>
          <p:cNvSpPr txBox="1"/>
          <p:nvPr/>
        </p:nvSpPr>
        <p:spPr>
          <a:xfrm flipH="1">
            <a:off x="204564" y="541788"/>
            <a:ext cx="8699950" cy="548701"/>
          </a:xfrm>
          <a:prstGeom prst="rect">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r>
              <a:rPr lang="en-AU" sz="1200" b="1" i="0" u="none" strike="noStrike" dirty="0">
                <a:solidFill>
                  <a:srgbClr val="1F2328"/>
                </a:solidFill>
                <a:effectLst/>
                <a:latin typeface="-apple-system"/>
              </a:rPr>
              <a:t>5.Large acquisition overview containing the company's name, the number of stores, and the number of staff. A company is considered a large acquisition if it has more than 2 stores or more than 3 staff.</a:t>
            </a:r>
          </a:p>
        </p:txBody>
      </p:sp>
      <p:pic>
        <p:nvPicPr>
          <p:cNvPr id="14" name="Picture 13" descr="A screenshot of a computer program&#10;&#10;Description automatically generated">
            <a:extLst>
              <a:ext uri="{FF2B5EF4-FFF2-40B4-BE49-F238E27FC236}">
                <a16:creationId xmlns:a16="http://schemas.microsoft.com/office/drawing/2014/main" id="{62EA7066-3685-942F-50AC-B002D8DD6BE0}"/>
              </a:ext>
            </a:extLst>
          </p:cNvPr>
          <p:cNvPicPr>
            <a:picLocks noChangeAspect="1"/>
          </p:cNvPicPr>
          <p:nvPr/>
        </p:nvPicPr>
        <p:blipFill>
          <a:blip r:embed="rId3"/>
          <a:stretch>
            <a:fillRect/>
          </a:stretch>
        </p:blipFill>
        <p:spPr>
          <a:xfrm>
            <a:off x="3301317" y="1163051"/>
            <a:ext cx="4009299" cy="3438661"/>
          </a:xfrm>
          <a:prstGeom prst="rect">
            <a:avLst/>
          </a:prstGeom>
        </p:spPr>
      </p:pic>
      <p:graphicFrame>
        <p:nvGraphicFramePr>
          <p:cNvPr id="3" name="Table 2">
            <a:extLst>
              <a:ext uri="{FF2B5EF4-FFF2-40B4-BE49-F238E27FC236}">
                <a16:creationId xmlns:a16="http://schemas.microsoft.com/office/drawing/2014/main" id="{CCB371E5-2E95-FD44-A3B7-EBCE60C520BE}"/>
              </a:ext>
            </a:extLst>
          </p:cNvPr>
          <p:cNvGraphicFramePr>
            <a:graphicFrameLocks noGrp="1"/>
          </p:cNvGraphicFramePr>
          <p:nvPr>
            <p:extLst>
              <p:ext uri="{D42A27DB-BD31-4B8C-83A1-F6EECF244321}">
                <p14:modId xmlns:p14="http://schemas.microsoft.com/office/powerpoint/2010/main" val="3768589285"/>
              </p:ext>
            </p:extLst>
          </p:nvPr>
        </p:nvGraphicFramePr>
        <p:xfrm>
          <a:off x="7310616" y="1432245"/>
          <a:ext cx="1604784" cy="528411"/>
        </p:xfrm>
        <a:graphic>
          <a:graphicData uri="http://schemas.openxmlformats.org/drawingml/2006/table">
            <a:tbl>
              <a:tblPr firstRow="1" bandRow="1">
                <a:tableStyleId>{284E427A-3D55-4303-BF80-6455036E1DE7}</a:tableStyleId>
              </a:tblPr>
              <a:tblGrid>
                <a:gridCol w="802392">
                  <a:extLst>
                    <a:ext uri="{9D8B030D-6E8A-4147-A177-3AD203B41FA5}">
                      <a16:colId xmlns:a16="http://schemas.microsoft.com/office/drawing/2014/main" val="2432666194"/>
                    </a:ext>
                  </a:extLst>
                </a:gridCol>
                <a:gridCol w="802392">
                  <a:extLst>
                    <a:ext uri="{9D8B030D-6E8A-4147-A177-3AD203B41FA5}">
                      <a16:colId xmlns:a16="http://schemas.microsoft.com/office/drawing/2014/main" val="3461448589"/>
                    </a:ext>
                  </a:extLst>
                </a:gridCol>
              </a:tblGrid>
              <a:tr h="0">
                <a:tc>
                  <a:txBody>
                    <a:bodyPr/>
                    <a:lstStyle/>
                    <a:p>
                      <a:r>
                        <a:rPr lang="en-US" sz="800" dirty="0" err="1"/>
                        <a:t>company_id</a:t>
                      </a:r>
                      <a:endParaRPr lang="en-US" sz="800" dirty="0"/>
                    </a:p>
                  </a:txBody>
                  <a:tcPr/>
                </a:tc>
                <a:tc>
                  <a:txBody>
                    <a:bodyPr/>
                    <a:lstStyle/>
                    <a:p>
                      <a:r>
                        <a:rPr lang="en-US" sz="800" dirty="0" err="1"/>
                        <a:t>num_staff</a:t>
                      </a:r>
                      <a:endParaRPr lang="en-US" sz="800" dirty="0"/>
                    </a:p>
                  </a:txBody>
                  <a:tcPr/>
                </a:tc>
                <a:extLst>
                  <a:ext uri="{0D108BD9-81ED-4DB2-BD59-A6C34878D82A}">
                    <a16:rowId xmlns:a16="http://schemas.microsoft.com/office/drawing/2014/main" val="2314658256"/>
                  </a:ext>
                </a:extLst>
              </a:tr>
              <a:tr h="315051">
                <a:tc>
                  <a:txBody>
                    <a:bodyPr/>
                    <a:lstStyle/>
                    <a:p>
                      <a:r>
                        <a:rPr lang="en-US" sz="800" dirty="0"/>
                        <a:t>1</a:t>
                      </a:r>
                    </a:p>
                  </a:txBody>
                  <a:tcPr/>
                </a:tc>
                <a:tc>
                  <a:txBody>
                    <a:bodyPr/>
                    <a:lstStyle/>
                    <a:p>
                      <a:r>
                        <a:rPr lang="en-US" sz="800" dirty="0"/>
                        <a:t>3</a:t>
                      </a:r>
                    </a:p>
                  </a:txBody>
                  <a:tcPr/>
                </a:tc>
                <a:extLst>
                  <a:ext uri="{0D108BD9-81ED-4DB2-BD59-A6C34878D82A}">
                    <a16:rowId xmlns:a16="http://schemas.microsoft.com/office/drawing/2014/main" val="859330679"/>
                  </a:ext>
                </a:extLst>
              </a:tr>
            </a:tbl>
          </a:graphicData>
        </a:graphic>
      </p:graphicFrame>
      <p:graphicFrame>
        <p:nvGraphicFramePr>
          <p:cNvPr id="5" name="Table 4">
            <a:extLst>
              <a:ext uri="{FF2B5EF4-FFF2-40B4-BE49-F238E27FC236}">
                <a16:creationId xmlns:a16="http://schemas.microsoft.com/office/drawing/2014/main" id="{68AFA21D-2D3E-6C08-4748-52E17288F77E}"/>
              </a:ext>
            </a:extLst>
          </p:cNvPr>
          <p:cNvGraphicFramePr>
            <a:graphicFrameLocks noGrp="1"/>
          </p:cNvGraphicFramePr>
          <p:nvPr>
            <p:extLst>
              <p:ext uri="{D42A27DB-BD31-4B8C-83A1-F6EECF244321}">
                <p14:modId xmlns:p14="http://schemas.microsoft.com/office/powerpoint/2010/main" val="1197233883"/>
              </p:ext>
            </p:extLst>
          </p:nvPr>
        </p:nvGraphicFramePr>
        <p:xfrm>
          <a:off x="7310616" y="2649445"/>
          <a:ext cx="1635124" cy="1066800"/>
        </p:xfrm>
        <a:graphic>
          <a:graphicData uri="http://schemas.openxmlformats.org/drawingml/2006/table">
            <a:tbl>
              <a:tblPr firstRow="1" bandRow="1">
                <a:tableStyleId>{284E427A-3D55-4303-BF80-6455036E1DE7}</a:tableStyleId>
              </a:tblPr>
              <a:tblGrid>
                <a:gridCol w="817562">
                  <a:extLst>
                    <a:ext uri="{9D8B030D-6E8A-4147-A177-3AD203B41FA5}">
                      <a16:colId xmlns:a16="http://schemas.microsoft.com/office/drawing/2014/main" val="2295934421"/>
                    </a:ext>
                  </a:extLst>
                </a:gridCol>
                <a:gridCol w="817562">
                  <a:extLst>
                    <a:ext uri="{9D8B030D-6E8A-4147-A177-3AD203B41FA5}">
                      <a16:colId xmlns:a16="http://schemas.microsoft.com/office/drawing/2014/main" val="2460853898"/>
                    </a:ext>
                  </a:extLst>
                </a:gridCol>
              </a:tblGrid>
              <a:tr h="126021">
                <a:tc>
                  <a:txBody>
                    <a:bodyPr/>
                    <a:lstStyle/>
                    <a:p>
                      <a:r>
                        <a:rPr lang="en-US" sz="800" dirty="0" err="1"/>
                        <a:t>company_id</a:t>
                      </a:r>
                      <a:endParaRPr lang="en-US" sz="800" dirty="0"/>
                    </a:p>
                  </a:txBody>
                  <a:tcPr/>
                </a:tc>
                <a:tc>
                  <a:txBody>
                    <a:bodyPr/>
                    <a:lstStyle/>
                    <a:p>
                      <a:r>
                        <a:rPr lang="en-US" sz="800" dirty="0" err="1"/>
                        <a:t>num_store</a:t>
                      </a:r>
                      <a:endParaRPr lang="en-US" sz="800" dirty="0"/>
                    </a:p>
                  </a:txBody>
                  <a:tcPr/>
                </a:tc>
                <a:extLst>
                  <a:ext uri="{0D108BD9-81ED-4DB2-BD59-A6C34878D82A}">
                    <a16:rowId xmlns:a16="http://schemas.microsoft.com/office/drawing/2014/main" val="974575140"/>
                  </a:ext>
                </a:extLst>
              </a:tr>
              <a:tr h="126021">
                <a:tc>
                  <a:txBody>
                    <a:bodyPr/>
                    <a:lstStyle/>
                    <a:p>
                      <a:r>
                        <a:rPr lang="en-US" sz="800" dirty="0"/>
                        <a:t>1</a:t>
                      </a:r>
                    </a:p>
                  </a:txBody>
                  <a:tcPr/>
                </a:tc>
                <a:tc>
                  <a:txBody>
                    <a:bodyPr/>
                    <a:lstStyle/>
                    <a:p>
                      <a:r>
                        <a:rPr lang="en-US" sz="800" dirty="0"/>
                        <a:t>2</a:t>
                      </a:r>
                    </a:p>
                  </a:txBody>
                  <a:tcPr/>
                </a:tc>
                <a:extLst>
                  <a:ext uri="{0D108BD9-81ED-4DB2-BD59-A6C34878D82A}">
                    <a16:rowId xmlns:a16="http://schemas.microsoft.com/office/drawing/2014/main" val="611443698"/>
                  </a:ext>
                </a:extLst>
              </a:tr>
              <a:tr h="126021">
                <a:tc>
                  <a:txBody>
                    <a:bodyPr/>
                    <a:lstStyle/>
                    <a:p>
                      <a:r>
                        <a:rPr lang="en-US" sz="800" dirty="0"/>
                        <a:t>2</a:t>
                      </a:r>
                    </a:p>
                  </a:txBody>
                  <a:tcPr/>
                </a:tc>
                <a:tc>
                  <a:txBody>
                    <a:bodyPr/>
                    <a:lstStyle/>
                    <a:p>
                      <a:r>
                        <a:rPr lang="en-US" sz="800" dirty="0"/>
                        <a:t>3</a:t>
                      </a:r>
                    </a:p>
                  </a:txBody>
                  <a:tcPr/>
                </a:tc>
                <a:extLst>
                  <a:ext uri="{0D108BD9-81ED-4DB2-BD59-A6C34878D82A}">
                    <a16:rowId xmlns:a16="http://schemas.microsoft.com/office/drawing/2014/main" val="3883323105"/>
                  </a:ext>
                </a:extLst>
              </a:tr>
              <a:tr h="126021">
                <a:tc>
                  <a:txBody>
                    <a:bodyPr/>
                    <a:lstStyle/>
                    <a:p>
                      <a:r>
                        <a:rPr lang="en-US" sz="800" dirty="0"/>
                        <a:t>3</a:t>
                      </a:r>
                    </a:p>
                  </a:txBody>
                  <a:tcPr/>
                </a:tc>
                <a:tc>
                  <a:txBody>
                    <a:bodyPr/>
                    <a:lstStyle/>
                    <a:p>
                      <a:r>
                        <a:rPr lang="en-US" sz="800" dirty="0"/>
                        <a:t>2</a:t>
                      </a:r>
                    </a:p>
                  </a:txBody>
                  <a:tcPr/>
                </a:tc>
                <a:extLst>
                  <a:ext uri="{0D108BD9-81ED-4DB2-BD59-A6C34878D82A}">
                    <a16:rowId xmlns:a16="http://schemas.microsoft.com/office/drawing/2014/main" val="3586387832"/>
                  </a:ext>
                </a:extLst>
              </a:tr>
              <a:tr h="126021">
                <a:tc>
                  <a:txBody>
                    <a:bodyPr/>
                    <a:lstStyle/>
                    <a:p>
                      <a:r>
                        <a:rPr lang="en-US" sz="800" dirty="0"/>
                        <a:t>4</a:t>
                      </a:r>
                    </a:p>
                  </a:txBody>
                  <a:tcPr/>
                </a:tc>
                <a:tc>
                  <a:txBody>
                    <a:bodyPr/>
                    <a:lstStyle/>
                    <a:p>
                      <a:r>
                        <a:rPr lang="en-US" sz="800" dirty="0"/>
                        <a:t>2</a:t>
                      </a:r>
                    </a:p>
                  </a:txBody>
                  <a:tcPr/>
                </a:tc>
                <a:extLst>
                  <a:ext uri="{0D108BD9-81ED-4DB2-BD59-A6C34878D82A}">
                    <a16:rowId xmlns:a16="http://schemas.microsoft.com/office/drawing/2014/main" val="4181446800"/>
                  </a:ext>
                </a:extLst>
              </a:tr>
            </a:tbl>
          </a:graphicData>
        </a:graphic>
      </p:graphicFrame>
      <p:graphicFrame>
        <p:nvGraphicFramePr>
          <p:cNvPr id="16" name="Table 15">
            <a:extLst>
              <a:ext uri="{FF2B5EF4-FFF2-40B4-BE49-F238E27FC236}">
                <a16:creationId xmlns:a16="http://schemas.microsoft.com/office/drawing/2014/main" id="{AE89443B-3E75-70F3-48E1-AF978CE71D74}"/>
              </a:ext>
            </a:extLst>
          </p:cNvPr>
          <p:cNvGraphicFramePr>
            <a:graphicFrameLocks noGrp="1"/>
          </p:cNvGraphicFramePr>
          <p:nvPr>
            <p:extLst>
              <p:ext uri="{D42A27DB-BD31-4B8C-83A1-F6EECF244321}">
                <p14:modId xmlns:p14="http://schemas.microsoft.com/office/powerpoint/2010/main" val="3886363009"/>
              </p:ext>
            </p:extLst>
          </p:nvPr>
        </p:nvGraphicFramePr>
        <p:xfrm>
          <a:off x="108856" y="1737584"/>
          <a:ext cx="3284940" cy="1103587"/>
        </p:xfrm>
        <a:graphic>
          <a:graphicData uri="http://schemas.openxmlformats.org/drawingml/2006/table">
            <a:tbl>
              <a:tblPr firstRow="1" bandRow="1">
                <a:tableStyleId>{B301B821-A1FF-4177-AEE7-76D212191A09}</a:tableStyleId>
              </a:tblPr>
              <a:tblGrid>
                <a:gridCol w="821235">
                  <a:extLst>
                    <a:ext uri="{9D8B030D-6E8A-4147-A177-3AD203B41FA5}">
                      <a16:colId xmlns:a16="http://schemas.microsoft.com/office/drawing/2014/main" val="3449572796"/>
                    </a:ext>
                  </a:extLst>
                </a:gridCol>
                <a:gridCol w="821235">
                  <a:extLst>
                    <a:ext uri="{9D8B030D-6E8A-4147-A177-3AD203B41FA5}">
                      <a16:colId xmlns:a16="http://schemas.microsoft.com/office/drawing/2014/main" val="3784713237"/>
                    </a:ext>
                  </a:extLst>
                </a:gridCol>
                <a:gridCol w="821235">
                  <a:extLst>
                    <a:ext uri="{9D8B030D-6E8A-4147-A177-3AD203B41FA5}">
                      <a16:colId xmlns:a16="http://schemas.microsoft.com/office/drawing/2014/main" val="1017342048"/>
                    </a:ext>
                  </a:extLst>
                </a:gridCol>
                <a:gridCol w="821235">
                  <a:extLst>
                    <a:ext uri="{9D8B030D-6E8A-4147-A177-3AD203B41FA5}">
                      <a16:colId xmlns:a16="http://schemas.microsoft.com/office/drawing/2014/main" val="1511257656"/>
                    </a:ext>
                  </a:extLst>
                </a:gridCol>
              </a:tblGrid>
              <a:tr h="654775">
                <a:tc>
                  <a:txBody>
                    <a:bodyPr/>
                    <a:lstStyle/>
                    <a:p>
                      <a:r>
                        <a:rPr lang="en-AU" sz="1100">
                          <a:effectLst/>
                        </a:rPr>
                        <a:t>Company Name</a:t>
                      </a:r>
                    </a:p>
                  </a:txBody>
                  <a:tcPr marL="123825" marR="123825" marT="57150" marB="57150" anchor="ctr"/>
                </a:tc>
                <a:tc>
                  <a:txBody>
                    <a:bodyPr/>
                    <a:lstStyle/>
                    <a:p>
                      <a:r>
                        <a:rPr lang="en-AU" sz="1100" dirty="0">
                          <a:effectLst/>
                        </a:rPr>
                        <a:t>Company ID</a:t>
                      </a:r>
                    </a:p>
                  </a:txBody>
                  <a:tcPr marL="123825" marR="123825" marT="57150" marB="57150" anchor="ctr"/>
                </a:tc>
                <a:tc>
                  <a:txBody>
                    <a:bodyPr/>
                    <a:lstStyle/>
                    <a:p>
                      <a:r>
                        <a:rPr lang="en-AU" sz="1100" dirty="0">
                          <a:effectLst/>
                        </a:rPr>
                        <a:t>Number of Staff</a:t>
                      </a:r>
                    </a:p>
                  </a:txBody>
                  <a:tcPr marL="123825" marR="123825" marT="57150" marB="57150" anchor="ctr"/>
                </a:tc>
                <a:tc>
                  <a:txBody>
                    <a:bodyPr/>
                    <a:lstStyle/>
                    <a:p>
                      <a:r>
                        <a:rPr lang="en-AU" sz="1100">
                          <a:effectLst/>
                        </a:rPr>
                        <a:t>Number of Stores</a:t>
                      </a:r>
                    </a:p>
                  </a:txBody>
                  <a:tcPr marL="123825" marR="123825" marT="57150" marB="57150" anchor="ctr"/>
                </a:tc>
                <a:extLst>
                  <a:ext uri="{0D108BD9-81ED-4DB2-BD59-A6C34878D82A}">
                    <a16:rowId xmlns:a16="http://schemas.microsoft.com/office/drawing/2014/main" val="3330925539"/>
                  </a:ext>
                </a:extLst>
              </a:tr>
              <a:tr h="448812">
                <a:tc>
                  <a:txBody>
                    <a:bodyPr/>
                    <a:lstStyle/>
                    <a:p>
                      <a:r>
                        <a:rPr lang="en-AU" sz="1100">
                          <a:effectLst/>
                        </a:rPr>
                        <a:t>BigW</a:t>
                      </a:r>
                    </a:p>
                  </a:txBody>
                  <a:tcPr marL="123825" marR="123825" marT="57150" marB="57150" anchor="ctr"/>
                </a:tc>
                <a:tc>
                  <a:txBody>
                    <a:bodyPr/>
                    <a:lstStyle/>
                    <a:p>
                      <a:r>
                        <a:rPr lang="en-AU" sz="1100">
                          <a:effectLst/>
                        </a:rPr>
                        <a:t>1</a:t>
                      </a:r>
                    </a:p>
                  </a:txBody>
                  <a:tcPr marL="123825" marR="123825" marT="57150" marB="57150" anchor="ctr"/>
                </a:tc>
                <a:tc>
                  <a:txBody>
                    <a:bodyPr/>
                    <a:lstStyle/>
                    <a:p>
                      <a:r>
                        <a:rPr lang="en-AU" sz="1100">
                          <a:effectLst/>
                        </a:rPr>
                        <a:t>3</a:t>
                      </a:r>
                    </a:p>
                  </a:txBody>
                  <a:tcPr marL="123825" marR="123825" marT="57150" marB="57150" anchor="ctr"/>
                </a:tc>
                <a:tc>
                  <a:txBody>
                    <a:bodyPr/>
                    <a:lstStyle/>
                    <a:p>
                      <a:r>
                        <a:rPr lang="en-AU" sz="1100" dirty="0">
                          <a:effectLst/>
                        </a:rPr>
                        <a:t>2</a:t>
                      </a:r>
                    </a:p>
                  </a:txBody>
                  <a:tcPr marL="123825" marR="123825" marT="57150" marB="57150" anchor="ctr"/>
                </a:tc>
                <a:extLst>
                  <a:ext uri="{0D108BD9-81ED-4DB2-BD59-A6C34878D82A}">
                    <a16:rowId xmlns:a16="http://schemas.microsoft.com/office/drawing/2014/main" val="478156665"/>
                  </a:ext>
                </a:extLst>
              </a:tr>
            </a:tbl>
          </a:graphicData>
        </a:graphic>
      </p:graphicFrame>
      <p:sp>
        <p:nvSpPr>
          <p:cNvPr id="17" name="TextBox 16">
            <a:extLst>
              <a:ext uri="{FF2B5EF4-FFF2-40B4-BE49-F238E27FC236}">
                <a16:creationId xmlns:a16="http://schemas.microsoft.com/office/drawing/2014/main" id="{F70EDAEE-2056-F432-FE5C-D3410B76FE96}"/>
              </a:ext>
            </a:extLst>
          </p:cNvPr>
          <p:cNvSpPr txBox="1"/>
          <p:nvPr/>
        </p:nvSpPr>
        <p:spPr>
          <a:xfrm>
            <a:off x="381000" y="1360714"/>
            <a:ext cx="692818" cy="307777"/>
          </a:xfrm>
          <a:prstGeom prst="rect">
            <a:avLst/>
          </a:prstGeom>
          <a:noFill/>
        </p:spPr>
        <p:txBody>
          <a:bodyPr wrap="none" rtlCol="0">
            <a:spAutoFit/>
          </a:bodyPr>
          <a:lstStyle/>
          <a:p>
            <a:r>
              <a:rPr lang="en-US" dirty="0"/>
              <a:t>Result</a:t>
            </a:r>
          </a:p>
        </p:txBody>
      </p:sp>
      <p:sp>
        <p:nvSpPr>
          <p:cNvPr id="18" name="TextBox 17">
            <a:extLst>
              <a:ext uri="{FF2B5EF4-FFF2-40B4-BE49-F238E27FC236}">
                <a16:creationId xmlns:a16="http://schemas.microsoft.com/office/drawing/2014/main" id="{387EACFC-048D-FB6B-A4B5-8BE139486DA7}"/>
              </a:ext>
            </a:extLst>
          </p:cNvPr>
          <p:cNvSpPr txBox="1"/>
          <p:nvPr/>
        </p:nvSpPr>
        <p:spPr>
          <a:xfrm>
            <a:off x="7217228" y="1127106"/>
            <a:ext cx="423514" cy="307777"/>
          </a:xfrm>
          <a:prstGeom prst="rect">
            <a:avLst/>
          </a:prstGeom>
          <a:noFill/>
        </p:spPr>
        <p:txBody>
          <a:bodyPr wrap="none" rtlCol="0">
            <a:spAutoFit/>
          </a:bodyPr>
          <a:lstStyle/>
          <a:p>
            <a:r>
              <a:rPr lang="en-US" dirty="0" err="1"/>
              <a:t>nsf</a:t>
            </a:r>
            <a:endParaRPr lang="en-US" dirty="0"/>
          </a:p>
        </p:txBody>
      </p:sp>
      <p:sp>
        <p:nvSpPr>
          <p:cNvPr id="19" name="TextBox 18">
            <a:extLst>
              <a:ext uri="{FF2B5EF4-FFF2-40B4-BE49-F238E27FC236}">
                <a16:creationId xmlns:a16="http://schemas.microsoft.com/office/drawing/2014/main" id="{E210B532-A10C-0CC3-0E9B-81A3BE218878}"/>
              </a:ext>
            </a:extLst>
          </p:cNvPr>
          <p:cNvSpPr txBox="1"/>
          <p:nvPr/>
        </p:nvSpPr>
        <p:spPr>
          <a:xfrm>
            <a:off x="7217228" y="2348188"/>
            <a:ext cx="423514" cy="307777"/>
          </a:xfrm>
          <a:prstGeom prst="rect">
            <a:avLst/>
          </a:prstGeom>
          <a:noFill/>
        </p:spPr>
        <p:txBody>
          <a:bodyPr wrap="none" rtlCol="0">
            <a:spAutoFit/>
          </a:bodyPr>
          <a:lstStyle/>
          <a:p>
            <a:r>
              <a:rPr lang="en-US" dirty="0" err="1"/>
              <a:t>nst</a:t>
            </a:r>
            <a:endParaRPr lang="en-US" dirty="0"/>
          </a:p>
        </p:txBody>
      </p:sp>
      <p:cxnSp>
        <p:nvCxnSpPr>
          <p:cNvPr id="23" name="Elbow Connector 22">
            <a:extLst>
              <a:ext uri="{FF2B5EF4-FFF2-40B4-BE49-F238E27FC236}">
                <a16:creationId xmlns:a16="http://schemas.microsoft.com/office/drawing/2014/main" id="{9EAD4A9F-EE72-5179-5271-C5AEA8DA54A2}"/>
              </a:ext>
            </a:extLst>
          </p:cNvPr>
          <p:cNvCxnSpPr>
            <a:endCxn id="18" idx="1"/>
          </p:cNvCxnSpPr>
          <p:nvPr/>
        </p:nvCxnSpPr>
        <p:spPr>
          <a:xfrm rot="5400000" flipH="1" flipV="1">
            <a:off x="6518569" y="1649529"/>
            <a:ext cx="1067193" cy="3301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FD9773A7-59E9-37AF-914D-2B71F49CB81A}"/>
              </a:ext>
            </a:extLst>
          </p:cNvPr>
          <p:cNvCxnSpPr/>
          <p:nvPr/>
        </p:nvCxnSpPr>
        <p:spPr>
          <a:xfrm flipV="1">
            <a:off x="5225143" y="2841171"/>
            <a:ext cx="2085473" cy="117522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2069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7"/>
          <p:cNvSpPr txBox="1">
            <a:spLocks noGrp="1"/>
          </p:cNvSpPr>
          <p:nvPr>
            <p:ph type="title"/>
          </p:nvPr>
        </p:nvSpPr>
        <p:spPr>
          <a:xfrm>
            <a:off x="0" y="0"/>
            <a:ext cx="8980715" cy="548700"/>
          </a:xfrm>
          <a:prstGeom prst="rect">
            <a:avLst/>
          </a:prstGeom>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AU" sz="1600" b="1" i="0" u="none" strike="noStrike" dirty="0">
                <a:solidFill>
                  <a:srgbClr val="1F2328"/>
                </a:solidFill>
                <a:effectLst/>
                <a:latin typeface="-apple-system"/>
              </a:rPr>
              <a:t>Function- Annual Leave Calculation - Handling Numbers and Rates (e.g., Full-Time and Part-Time Rates)</a:t>
            </a:r>
            <a:endParaRPr sz="2000" dirty="0"/>
          </a:p>
        </p:txBody>
      </p:sp>
      <p:pic>
        <p:nvPicPr>
          <p:cNvPr id="3" name="Picture 2" descr="A computer screen shot of a program&#10;&#10;Description automatically generated">
            <a:extLst>
              <a:ext uri="{FF2B5EF4-FFF2-40B4-BE49-F238E27FC236}">
                <a16:creationId xmlns:a16="http://schemas.microsoft.com/office/drawing/2014/main" id="{DE755774-B0BE-ED12-AB40-41C7CC15C909}"/>
              </a:ext>
            </a:extLst>
          </p:cNvPr>
          <p:cNvPicPr>
            <a:picLocks noChangeAspect="1"/>
          </p:cNvPicPr>
          <p:nvPr/>
        </p:nvPicPr>
        <p:blipFill>
          <a:blip r:embed="rId3"/>
          <a:stretch>
            <a:fillRect/>
          </a:stretch>
        </p:blipFill>
        <p:spPr>
          <a:xfrm>
            <a:off x="3940629" y="429034"/>
            <a:ext cx="5040086" cy="4540787"/>
          </a:xfrm>
          <a:prstGeom prst="rect">
            <a:avLst/>
          </a:prstGeom>
        </p:spPr>
      </p:pic>
      <p:sp>
        <p:nvSpPr>
          <p:cNvPr id="4" name="TextBox 3">
            <a:extLst>
              <a:ext uri="{FF2B5EF4-FFF2-40B4-BE49-F238E27FC236}">
                <a16:creationId xmlns:a16="http://schemas.microsoft.com/office/drawing/2014/main" id="{BFB77E41-416F-E350-A26D-21AFB5FCEFC2}"/>
              </a:ext>
            </a:extLst>
          </p:cNvPr>
          <p:cNvSpPr txBox="1"/>
          <p:nvPr/>
        </p:nvSpPr>
        <p:spPr>
          <a:xfrm>
            <a:off x="326571" y="816429"/>
            <a:ext cx="3320143" cy="3754874"/>
          </a:xfrm>
          <a:prstGeom prst="rect">
            <a:avLst/>
          </a:prstGeom>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Courier New" panose="02070309020205020404" pitchFamily="49" charset="0"/>
              <a:buChar char="o"/>
            </a:pPr>
            <a:endParaRPr lang="en-AU" b="0" i="0" u="none" strike="noStrike" dirty="0">
              <a:solidFill>
                <a:srgbClr val="1F2328"/>
              </a:solidFill>
              <a:effectLst/>
              <a:latin typeface="Montserrat" pitchFamily="2" charset="77"/>
            </a:endParaRPr>
          </a:p>
          <a:p>
            <a:pPr marL="285750" indent="-285750">
              <a:buFont typeface="Courier New" panose="02070309020205020404" pitchFamily="49" charset="0"/>
              <a:buChar char="o"/>
            </a:pPr>
            <a:r>
              <a:rPr lang="en-AU" b="0" i="0" u="none" strike="noStrike" dirty="0">
                <a:solidFill>
                  <a:srgbClr val="1F2328"/>
                </a:solidFill>
                <a:effectLst/>
                <a:latin typeface="Montserrat" pitchFamily="2" charset="77"/>
              </a:rPr>
              <a:t>Calculate the amount of annual leave an individual should receive based on the hours they have worked. </a:t>
            </a:r>
          </a:p>
          <a:p>
            <a:pPr marL="285750" indent="-285750">
              <a:buFont typeface="Courier New" panose="02070309020205020404" pitchFamily="49" charset="0"/>
              <a:buChar char="o"/>
            </a:pPr>
            <a:endParaRPr lang="en-AU" b="0" i="0" u="none" strike="noStrike" dirty="0">
              <a:solidFill>
                <a:srgbClr val="1F2328"/>
              </a:solidFill>
              <a:effectLst/>
              <a:latin typeface="Montserrat" pitchFamily="2" charset="77"/>
            </a:endParaRPr>
          </a:p>
          <a:p>
            <a:pPr marL="285750" indent="-285750">
              <a:buFont typeface="Courier New" panose="02070309020205020404" pitchFamily="49" charset="0"/>
              <a:buChar char="o"/>
            </a:pPr>
            <a:r>
              <a:rPr lang="en-AU" b="0" i="0" u="none" strike="noStrike" dirty="0">
                <a:solidFill>
                  <a:srgbClr val="1F2328"/>
                </a:solidFill>
                <a:effectLst/>
                <a:latin typeface="Montserrat" pitchFamily="2" charset="77"/>
              </a:rPr>
              <a:t>A person working a full year is entitled to 4 weeks of annual leave. </a:t>
            </a:r>
          </a:p>
          <a:p>
            <a:pPr marL="285750" indent="-285750">
              <a:buFont typeface="Courier New" panose="02070309020205020404" pitchFamily="49" charset="0"/>
              <a:buChar char="o"/>
            </a:pPr>
            <a:endParaRPr lang="en-AU" b="0" i="0" u="none" strike="noStrike" dirty="0">
              <a:solidFill>
                <a:srgbClr val="1F2328"/>
              </a:solidFill>
              <a:effectLst/>
              <a:latin typeface="Montserrat" pitchFamily="2" charset="77"/>
            </a:endParaRPr>
          </a:p>
          <a:p>
            <a:pPr marL="285750" indent="-285750">
              <a:buFont typeface="Courier New" panose="02070309020205020404" pitchFamily="49" charset="0"/>
              <a:buChar char="o"/>
            </a:pPr>
            <a:r>
              <a:rPr lang="en-AU" b="0" i="0" u="none" strike="noStrike" dirty="0">
                <a:solidFill>
                  <a:srgbClr val="1F2328"/>
                </a:solidFill>
                <a:effectLst/>
                <a:latin typeface="Montserrat" pitchFamily="2" charset="77"/>
              </a:rPr>
              <a:t>The function operates only with positive numbers. </a:t>
            </a:r>
          </a:p>
          <a:p>
            <a:pPr marL="285750" indent="-285750">
              <a:buFont typeface="Courier New" panose="02070309020205020404" pitchFamily="49" charset="0"/>
              <a:buChar char="o"/>
            </a:pPr>
            <a:endParaRPr lang="en-AU" b="0" i="0" u="none" strike="noStrike" dirty="0">
              <a:solidFill>
                <a:srgbClr val="1F2328"/>
              </a:solidFill>
              <a:effectLst/>
              <a:latin typeface="Montserrat" pitchFamily="2" charset="77"/>
            </a:endParaRPr>
          </a:p>
          <a:p>
            <a:pPr marL="285750" indent="-285750">
              <a:buFont typeface="Courier New" panose="02070309020205020404" pitchFamily="49" charset="0"/>
              <a:buChar char="o"/>
            </a:pPr>
            <a:r>
              <a:rPr lang="en-AU" b="0" i="0" u="none" strike="noStrike" dirty="0">
                <a:solidFill>
                  <a:srgbClr val="1F2328"/>
                </a:solidFill>
                <a:effectLst/>
                <a:latin typeface="Montserrat" pitchFamily="2" charset="77"/>
              </a:rPr>
              <a:t>If a negative number of hours worked is input, the output will be 0 annual leave hours.</a:t>
            </a:r>
          </a:p>
          <a:p>
            <a:pPr marL="285750" indent="-285750">
              <a:buFont typeface="Courier New" panose="02070309020205020404" pitchFamily="49" charset="0"/>
              <a:buChar char="o"/>
            </a:pPr>
            <a:endParaRPr lang="en-US" dirty="0">
              <a:latin typeface="Montserrat" pitchFamily="2" charset="77"/>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16"/>
          <p:cNvSpPr txBox="1">
            <a:spLocks noGrp="1"/>
          </p:cNvSpPr>
          <p:nvPr>
            <p:ph type="title"/>
          </p:nvPr>
        </p:nvSpPr>
        <p:spPr>
          <a:xfrm>
            <a:off x="676972" y="73322"/>
            <a:ext cx="7717500" cy="548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000" dirty="0"/>
              <a:t>Data Analysis Question</a:t>
            </a:r>
            <a:endParaRPr sz="2000" dirty="0"/>
          </a:p>
        </p:txBody>
      </p:sp>
      <p:sp>
        <p:nvSpPr>
          <p:cNvPr id="2" name="Google Shape;241;p17">
            <a:extLst>
              <a:ext uri="{FF2B5EF4-FFF2-40B4-BE49-F238E27FC236}">
                <a16:creationId xmlns:a16="http://schemas.microsoft.com/office/drawing/2014/main" id="{99A87373-F3AB-852A-9BBF-45041348C5CF}"/>
              </a:ext>
            </a:extLst>
          </p:cNvPr>
          <p:cNvSpPr txBox="1"/>
          <p:nvPr/>
        </p:nvSpPr>
        <p:spPr>
          <a:xfrm flipH="1">
            <a:off x="216570" y="509131"/>
            <a:ext cx="8722865" cy="548701"/>
          </a:xfrm>
          <a:prstGeom prst="rect">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en-AU" sz="1050" b="1" i="0" u="none" strike="noStrike" dirty="0">
                <a:solidFill>
                  <a:srgbClr val="1F2328"/>
                </a:solidFill>
                <a:effectLst/>
                <a:latin typeface="Montserrat" pitchFamily="2" charset="77"/>
              </a:rPr>
              <a:t>1. List of non-shopping centre locations containing the location's full address, the area size, and the potential seating capacity?</a:t>
            </a:r>
            <a:r>
              <a:rPr lang="en-AU" sz="1050" b="0" i="0" u="none" strike="noStrike" dirty="0">
                <a:solidFill>
                  <a:srgbClr val="1F2328"/>
                </a:solidFill>
                <a:effectLst/>
                <a:latin typeface="Montserrat" pitchFamily="2" charset="77"/>
              </a:rPr>
              <a:t> (assuming that min. service area is 15 sqm and 1.5 sqm per seating), e.g. for 125 sqm area, the area available for seating is 110 sqm, therefore can hold 73 seats.</a:t>
            </a:r>
            <a:endParaRPr sz="1050" dirty="0">
              <a:solidFill>
                <a:schemeClr val="dk1"/>
              </a:solidFill>
              <a:latin typeface="Montserrat" pitchFamily="2" charset="77"/>
              <a:ea typeface="Montserrat SemiBold"/>
              <a:cs typeface="Montserrat SemiBold"/>
              <a:sym typeface="Montserrat SemiBold"/>
            </a:endParaRPr>
          </a:p>
        </p:txBody>
      </p:sp>
      <p:pic>
        <p:nvPicPr>
          <p:cNvPr id="13" name="Picture 12" descr="A computer screen with text&#10;&#10;Description automatically generated">
            <a:extLst>
              <a:ext uri="{FF2B5EF4-FFF2-40B4-BE49-F238E27FC236}">
                <a16:creationId xmlns:a16="http://schemas.microsoft.com/office/drawing/2014/main" id="{46EF8928-1185-F9E8-C87D-4935FB555C82}"/>
              </a:ext>
            </a:extLst>
          </p:cNvPr>
          <p:cNvPicPr>
            <a:picLocks noChangeAspect="1"/>
          </p:cNvPicPr>
          <p:nvPr/>
        </p:nvPicPr>
        <p:blipFill>
          <a:blip r:embed="rId3"/>
          <a:stretch>
            <a:fillRect/>
          </a:stretch>
        </p:blipFill>
        <p:spPr>
          <a:xfrm>
            <a:off x="4841658" y="1236209"/>
            <a:ext cx="4085772" cy="2003599"/>
          </a:xfrm>
          <a:prstGeom prst="rect">
            <a:avLst/>
          </a:prstGeom>
        </p:spPr>
      </p:pic>
      <p:graphicFrame>
        <p:nvGraphicFramePr>
          <p:cNvPr id="15" name="Table 14">
            <a:extLst>
              <a:ext uri="{FF2B5EF4-FFF2-40B4-BE49-F238E27FC236}">
                <a16:creationId xmlns:a16="http://schemas.microsoft.com/office/drawing/2014/main" id="{AF44E5BF-2678-C474-A953-D8E307AD8B01}"/>
              </a:ext>
            </a:extLst>
          </p:cNvPr>
          <p:cNvGraphicFramePr>
            <a:graphicFrameLocks noGrp="1"/>
          </p:cNvGraphicFramePr>
          <p:nvPr>
            <p:extLst>
              <p:ext uri="{D42A27DB-BD31-4B8C-83A1-F6EECF244321}">
                <p14:modId xmlns:p14="http://schemas.microsoft.com/office/powerpoint/2010/main" val="3966258529"/>
              </p:ext>
            </p:extLst>
          </p:nvPr>
        </p:nvGraphicFramePr>
        <p:xfrm>
          <a:off x="216570" y="1236209"/>
          <a:ext cx="4625088" cy="1737360"/>
        </p:xfrm>
        <a:graphic>
          <a:graphicData uri="http://schemas.openxmlformats.org/drawingml/2006/table">
            <a:tbl>
              <a:tblPr firstRow="1" bandRow="1">
                <a:tableStyleId>{3C2FFA5D-87B4-456A-9821-1D502468CF0F}</a:tableStyleId>
              </a:tblPr>
              <a:tblGrid>
                <a:gridCol w="578136">
                  <a:extLst>
                    <a:ext uri="{9D8B030D-6E8A-4147-A177-3AD203B41FA5}">
                      <a16:colId xmlns:a16="http://schemas.microsoft.com/office/drawing/2014/main" val="3726758652"/>
                    </a:ext>
                  </a:extLst>
                </a:gridCol>
                <a:gridCol w="578136">
                  <a:extLst>
                    <a:ext uri="{9D8B030D-6E8A-4147-A177-3AD203B41FA5}">
                      <a16:colId xmlns:a16="http://schemas.microsoft.com/office/drawing/2014/main" val="1292643161"/>
                    </a:ext>
                  </a:extLst>
                </a:gridCol>
                <a:gridCol w="578136">
                  <a:extLst>
                    <a:ext uri="{9D8B030D-6E8A-4147-A177-3AD203B41FA5}">
                      <a16:colId xmlns:a16="http://schemas.microsoft.com/office/drawing/2014/main" val="3467454140"/>
                    </a:ext>
                  </a:extLst>
                </a:gridCol>
                <a:gridCol w="578136">
                  <a:extLst>
                    <a:ext uri="{9D8B030D-6E8A-4147-A177-3AD203B41FA5}">
                      <a16:colId xmlns:a16="http://schemas.microsoft.com/office/drawing/2014/main" val="2575343899"/>
                    </a:ext>
                  </a:extLst>
                </a:gridCol>
                <a:gridCol w="578136">
                  <a:extLst>
                    <a:ext uri="{9D8B030D-6E8A-4147-A177-3AD203B41FA5}">
                      <a16:colId xmlns:a16="http://schemas.microsoft.com/office/drawing/2014/main" val="1540694064"/>
                    </a:ext>
                  </a:extLst>
                </a:gridCol>
                <a:gridCol w="578136">
                  <a:extLst>
                    <a:ext uri="{9D8B030D-6E8A-4147-A177-3AD203B41FA5}">
                      <a16:colId xmlns:a16="http://schemas.microsoft.com/office/drawing/2014/main" val="3338305926"/>
                    </a:ext>
                  </a:extLst>
                </a:gridCol>
                <a:gridCol w="578136">
                  <a:extLst>
                    <a:ext uri="{9D8B030D-6E8A-4147-A177-3AD203B41FA5}">
                      <a16:colId xmlns:a16="http://schemas.microsoft.com/office/drawing/2014/main" val="3369958208"/>
                    </a:ext>
                  </a:extLst>
                </a:gridCol>
                <a:gridCol w="578136">
                  <a:extLst>
                    <a:ext uri="{9D8B030D-6E8A-4147-A177-3AD203B41FA5}">
                      <a16:colId xmlns:a16="http://schemas.microsoft.com/office/drawing/2014/main" val="491819085"/>
                    </a:ext>
                  </a:extLst>
                </a:gridCol>
              </a:tblGrid>
              <a:tr h="484663">
                <a:tc>
                  <a:txBody>
                    <a:bodyPr/>
                    <a:lstStyle/>
                    <a:p>
                      <a:pPr algn="l"/>
                      <a:r>
                        <a:rPr lang="en-AU" sz="800" dirty="0" err="1">
                          <a:effectLst/>
                          <a:latin typeface="Montserrat" pitchFamily="2" charset="77"/>
                        </a:rPr>
                        <a:t>loc_id</a:t>
                      </a:r>
                      <a:endParaRPr lang="en-AU" sz="800" dirty="0">
                        <a:effectLst/>
                        <a:latin typeface="Montserrat" pitchFamily="2" charset="77"/>
                      </a:endParaRPr>
                    </a:p>
                  </a:txBody>
                  <a:tcPr marL="76200" marR="76200" marT="76200" marB="76200" anchor="ctr"/>
                </a:tc>
                <a:tc>
                  <a:txBody>
                    <a:bodyPr/>
                    <a:lstStyle/>
                    <a:p>
                      <a:pPr algn="l"/>
                      <a:r>
                        <a:rPr lang="en-AU" sz="800" dirty="0" err="1">
                          <a:effectLst/>
                          <a:latin typeface="Montserrat" pitchFamily="2" charset="77"/>
                        </a:rPr>
                        <a:t>centre_id</a:t>
                      </a:r>
                      <a:endParaRPr lang="en-AU" sz="800" dirty="0">
                        <a:effectLst/>
                        <a:latin typeface="Montserrat" pitchFamily="2" charset="77"/>
                      </a:endParaRPr>
                    </a:p>
                  </a:txBody>
                  <a:tcPr marL="76200" marR="76200" marT="76200" marB="76200" anchor="ctr"/>
                </a:tc>
                <a:tc>
                  <a:txBody>
                    <a:bodyPr/>
                    <a:lstStyle/>
                    <a:p>
                      <a:pPr algn="l"/>
                      <a:r>
                        <a:rPr lang="en-AU" sz="800" dirty="0" err="1">
                          <a:effectLst/>
                          <a:latin typeface="Montserrat" pitchFamily="2" charset="77"/>
                        </a:rPr>
                        <a:t>loc_street_address</a:t>
                      </a:r>
                      <a:endParaRPr lang="en-AU" sz="800" dirty="0">
                        <a:effectLst/>
                        <a:latin typeface="Montserrat" pitchFamily="2" charset="77"/>
                      </a:endParaRPr>
                    </a:p>
                  </a:txBody>
                  <a:tcPr marL="76200" marR="76200" marT="76200" marB="76200" anchor="ctr"/>
                </a:tc>
                <a:tc>
                  <a:txBody>
                    <a:bodyPr/>
                    <a:lstStyle/>
                    <a:p>
                      <a:pPr algn="l"/>
                      <a:r>
                        <a:rPr lang="en-AU" sz="800" dirty="0" err="1">
                          <a:effectLst/>
                          <a:latin typeface="Montserrat" pitchFamily="2" charset="77"/>
                        </a:rPr>
                        <a:t>loc_suburb</a:t>
                      </a:r>
                      <a:endParaRPr lang="en-AU" sz="800" dirty="0">
                        <a:effectLst/>
                        <a:latin typeface="Montserrat" pitchFamily="2" charset="77"/>
                      </a:endParaRPr>
                    </a:p>
                  </a:txBody>
                  <a:tcPr marL="76200" marR="76200" marT="76200" marB="76200" anchor="ctr"/>
                </a:tc>
                <a:tc>
                  <a:txBody>
                    <a:bodyPr/>
                    <a:lstStyle/>
                    <a:p>
                      <a:pPr algn="l"/>
                      <a:r>
                        <a:rPr lang="en-AU" sz="800" dirty="0" err="1">
                          <a:effectLst/>
                          <a:latin typeface="Montserrat" pitchFamily="2" charset="77"/>
                        </a:rPr>
                        <a:t>loc_state</a:t>
                      </a:r>
                      <a:endParaRPr lang="en-AU" sz="800" dirty="0">
                        <a:effectLst/>
                        <a:latin typeface="Montserrat" pitchFamily="2" charset="77"/>
                      </a:endParaRPr>
                    </a:p>
                  </a:txBody>
                  <a:tcPr marL="76200" marR="76200" marT="76200" marB="76200" anchor="ctr"/>
                </a:tc>
                <a:tc>
                  <a:txBody>
                    <a:bodyPr/>
                    <a:lstStyle/>
                    <a:p>
                      <a:pPr algn="l"/>
                      <a:r>
                        <a:rPr lang="en-AU" sz="800" dirty="0" err="1">
                          <a:effectLst/>
                          <a:latin typeface="Montserrat" pitchFamily="2" charset="77"/>
                        </a:rPr>
                        <a:t>loc_postcode</a:t>
                      </a:r>
                      <a:endParaRPr lang="en-AU" sz="800" dirty="0">
                        <a:effectLst/>
                        <a:latin typeface="Montserrat" pitchFamily="2" charset="77"/>
                      </a:endParaRPr>
                    </a:p>
                  </a:txBody>
                  <a:tcPr marL="76200" marR="76200" marT="76200" marB="76200" anchor="ctr"/>
                </a:tc>
                <a:tc>
                  <a:txBody>
                    <a:bodyPr/>
                    <a:lstStyle/>
                    <a:p>
                      <a:pPr algn="l"/>
                      <a:r>
                        <a:rPr lang="en-AU" sz="800" dirty="0" err="1">
                          <a:effectLst/>
                          <a:latin typeface="Montserrat" pitchFamily="2" charset="77"/>
                        </a:rPr>
                        <a:t>loc_size</a:t>
                      </a:r>
                      <a:endParaRPr lang="en-AU" sz="800" dirty="0">
                        <a:effectLst/>
                        <a:latin typeface="Montserrat" pitchFamily="2" charset="77"/>
                      </a:endParaRPr>
                    </a:p>
                  </a:txBody>
                  <a:tcPr marL="76200" marR="76200" marT="76200" marB="76200" anchor="ctr"/>
                </a:tc>
                <a:tc>
                  <a:txBody>
                    <a:bodyPr/>
                    <a:lstStyle/>
                    <a:p>
                      <a:pPr algn="l"/>
                      <a:r>
                        <a:rPr lang="en-AU" sz="800" dirty="0" err="1">
                          <a:effectLst/>
                          <a:latin typeface="Montserrat" pitchFamily="2" charset="77"/>
                        </a:rPr>
                        <a:t>hasSeating</a:t>
                      </a:r>
                      <a:endParaRPr lang="en-AU" sz="800" dirty="0">
                        <a:effectLst/>
                        <a:latin typeface="Montserrat" pitchFamily="2" charset="77"/>
                      </a:endParaRPr>
                    </a:p>
                  </a:txBody>
                  <a:tcPr marL="76200" marR="76200" marT="76200" marB="76200" anchor="ctr"/>
                </a:tc>
                <a:extLst>
                  <a:ext uri="{0D108BD9-81ED-4DB2-BD59-A6C34878D82A}">
                    <a16:rowId xmlns:a16="http://schemas.microsoft.com/office/drawing/2014/main" val="683563203"/>
                  </a:ext>
                </a:extLst>
              </a:tr>
              <a:tr h="484663">
                <a:tc>
                  <a:txBody>
                    <a:bodyPr/>
                    <a:lstStyle/>
                    <a:p>
                      <a:r>
                        <a:rPr lang="en-AU" sz="1000">
                          <a:effectLst/>
                          <a:latin typeface="Montserrat" pitchFamily="2" charset="77"/>
                        </a:rPr>
                        <a:t>1</a:t>
                      </a:r>
                    </a:p>
                  </a:txBody>
                  <a:tcPr marL="76200" marR="76200" marT="76200" marB="76200" anchor="ctr"/>
                </a:tc>
                <a:tc>
                  <a:txBody>
                    <a:bodyPr/>
                    <a:lstStyle/>
                    <a:p>
                      <a:r>
                        <a:rPr lang="en-AU" sz="1000" dirty="0">
                          <a:effectLst/>
                          <a:latin typeface="Montserrat" pitchFamily="2" charset="77"/>
                        </a:rPr>
                        <a:t>NULL</a:t>
                      </a:r>
                    </a:p>
                  </a:txBody>
                  <a:tcPr marL="76200" marR="76200" marT="76200" marB="76200" anchor="ctr"/>
                </a:tc>
                <a:tc>
                  <a:txBody>
                    <a:bodyPr/>
                    <a:lstStyle/>
                    <a:p>
                      <a:r>
                        <a:rPr lang="en-AU" sz="1000" dirty="0">
                          <a:effectLst/>
                          <a:latin typeface="Montserrat" pitchFamily="2" charset="77"/>
                        </a:rPr>
                        <a:t>6 Springfield Blvd</a:t>
                      </a:r>
                    </a:p>
                  </a:txBody>
                  <a:tcPr marL="76200" marR="76200" marT="76200" marB="76200" anchor="ctr"/>
                </a:tc>
                <a:tc>
                  <a:txBody>
                    <a:bodyPr/>
                    <a:lstStyle/>
                    <a:p>
                      <a:r>
                        <a:rPr lang="en-AU" sz="1000" dirty="0">
                          <a:effectLst/>
                          <a:latin typeface="Montserrat" pitchFamily="2" charset="77"/>
                        </a:rPr>
                        <a:t>Springfield</a:t>
                      </a:r>
                    </a:p>
                  </a:txBody>
                  <a:tcPr marL="76200" marR="76200" marT="76200" marB="76200" anchor="ctr"/>
                </a:tc>
                <a:tc>
                  <a:txBody>
                    <a:bodyPr/>
                    <a:lstStyle/>
                    <a:p>
                      <a:r>
                        <a:rPr lang="en-AU" sz="1000" dirty="0">
                          <a:effectLst/>
                          <a:latin typeface="Montserrat" pitchFamily="2" charset="77"/>
                        </a:rPr>
                        <a:t>TAS</a:t>
                      </a:r>
                    </a:p>
                  </a:txBody>
                  <a:tcPr marL="76200" marR="76200" marT="76200" marB="76200" anchor="ctr"/>
                </a:tc>
                <a:tc>
                  <a:txBody>
                    <a:bodyPr/>
                    <a:lstStyle/>
                    <a:p>
                      <a:r>
                        <a:rPr lang="en-AU" sz="1000" dirty="0">
                          <a:effectLst/>
                          <a:latin typeface="Montserrat" pitchFamily="2" charset="77"/>
                        </a:rPr>
                        <a:t>7533</a:t>
                      </a:r>
                    </a:p>
                  </a:txBody>
                  <a:tcPr marL="76200" marR="76200" marT="76200" marB="76200" anchor="ctr"/>
                </a:tc>
                <a:tc>
                  <a:txBody>
                    <a:bodyPr/>
                    <a:lstStyle/>
                    <a:p>
                      <a:r>
                        <a:rPr lang="en-AU" sz="1000">
                          <a:effectLst/>
                          <a:latin typeface="Montserrat" pitchFamily="2" charset="77"/>
                        </a:rPr>
                        <a:t>138.00</a:t>
                      </a:r>
                    </a:p>
                  </a:txBody>
                  <a:tcPr marL="76200" marR="76200" marT="76200" marB="76200" anchor="ctr"/>
                </a:tc>
                <a:tc>
                  <a:txBody>
                    <a:bodyPr/>
                    <a:lstStyle/>
                    <a:p>
                      <a:r>
                        <a:rPr lang="en-AU" sz="1000" dirty="0">
                          <a:effectLst/>
                          <a:latin typeface="Montserrat" pitchFamily="2" charset="77"/>
                        </a:rPr>
                        <a:t>1</a:t>
                      </a:r>
                    </a:p>
                  </a:txBody>
                  <a:tcPr marL="76200" marR="76200" marT="76200" marB="76200" anchor="ctr"/>
                </a:tc>
                <a:extLst>
                  <a:ext uri="{0D108BD9-81ED-4DB2-BD59-A6C34878D82A}">
                    <a16:rowId xmlns:a16="http://schemas.microsoft.com/office/drawing/2014/main" val="2184984829"/>
                  </a:ext>
                </a:extLst>
              </a:tr>
              <a:tr h="363497">
                <a:tc>
                  <a:txBody>
                    <a:bodyPr/>
                    <a:lstStyle/>
                    <a:p>
                      <a:r>
                        <a:rPr lang="en-AU" sz="1000">
                          <a:effectLst/>
                          <a:latin typeface="Montserrat" pitchFamily="2" charset="77"/>
                        </a:rPr>
                        <a:t>2</a:t>
                      </a:r>
                    </a:p>
                  </a:txBody>
                  <a:tcPr marL="76200" marR="76200" marT="76200" marB="76200" anchor="ctr"/>
                </a:tc>
                <a:tc>
                  <a:txBody>
                    <a:bodyPr/>
                    <a:lstStyle/>
                    <a:p>
                      <a:r>
                        <a:rPr lang="en-AU" sz="1000">
                          <a:effectLst/>
                          <a:latin typeface="Montserrat" pitchFamily="2" charset="77"/>
                        </a:rPr>
                        <a:t>2</a:t>
                      </a:r>
                    </a:p>
                  </a:txBody>
                  <a:tcPr marL="76200" marR="76200" marT="76200" marB="76200" anchor="ctr"/>
                </a:tc>
                <a:tc>
                  <a:txBody>
                    <a:bodyPr/>
                    <a:lstStyle/>
                    <a:p>
                      <a:r>
                        <a:rPr lang="en-AU" sz="1000">
                          <a:effectLst/>
                          <a:latin typeface="Montserrat" pitchFamily="2" charset="77"/>
                        </a:rPr>
                        <a:t>Shop 6</a:t>
                      </a:r>
                    </a:p>
                  </a:txBody>
                  <a:tcPr marL="76200" marR="76200" marT="76200" marB="76200" anchor="ctr"/>
                </a:tc>
                <a:tc>
                  <a:txBody>
                    <a:bodyPr/>
                    <a:lstStyle/>
                    <a:p>
                      <a:r>
                        <a:rPr lang="en-AU" sz="1000" dirty="0">
                          <a:effectLst/>
                          <a:latin typeface="Montserrat" pitchFamily="2" charset="77"/>
                        </a:rPr>
                        <a:t>Chadstone</a:t>
                      </a:r>
                    </a:p>
                  </a:txBody>
                  <a:tcPr marL="76200" marR="76200" marT="76200" marB="76200" anchor="ctr"/>
                </a:tc>
                <a:tc>
                  <a:txBody>
                    <a:bodyPr/>
                    <a:lstStyle/>
                    <a:p>
                      <a:r>
                        <a:rPr lang="en-AU" sz="1000" dirty="0">
                          <a:effectLst/>
                          <a:latin typeface="Montserrat" pitchFamily="2" charset="77"/>
                        </a:rPr>
                        <a:t>VIC</a:t>
                      </a:r>
                    </a:p>
                  </a:txBody>
                  <a:tcPr marL="76200" marR="76200" marT="76200" marB="76200" anchor="ctr"/>
                </a:tc>
                <a:tc>
                  <a:txBody>
                    <a:bodyPr/>
                    <a:lstStyle/>
                    <a:p>
                      <a:r>
                        <a:rPr lang="en-AU" sz="1000">
                          <a:effectLst/>
                          <a:latin typeface="Montserrat" pitchFamily="2" charset="77"/>
                        </a:rPr>
                        <a:t>3113</a:t>
                      </a:r>
                    </a:p>
                  </a:txBody>
                  <a:tcPr marL="76200" marR="76200" marT="76200" marB="76200" anchor="ctr"/>
                </a:tc>
                <a:tc>
                  <a:txBody>
                    <a:bodyPr/>
                    <a:lstStyle/>
                    <a:p>
                      <a:r>
                        <a:rPr lang="en-AU" sz="1000">
                          <a:effectLst/>
                          <a:latin typeface="Montserrat" pitchFamily="2" charset="77"/>
                        </a:rPr>
                        <a:t>54.00</a:t>
                      </a:r>
                    </a:p>
                  </a:txBody>
                  <a:tcPr marL="76200" marR="76200" marT="76200" marB="76200" anchor="ctr"/>
                </a:tc>
                <a:tc>
                  <a:txBody>
                    <a:bodyPr/>
                    <a:lstStyle/>
                    <a:p>
                      <a:r>
                        <a:rPr lang="en-AU" sz="1000" dirty="0">
                          <a:effectLst/>
                          <a:latin typeface="Montserrat" pitchFamily="2" charset="77"/>
                        </a:rPr>
                        <a:t>0</a:t>
                      </a:r>
                    </a:p>
                  </a:txBody>
                  <a:tcPr marL="76200" marR="76200" marT="76200" marB="76200" anchor="ctr"/>
                </a:tc>
                <a:extLst>
                  <a:ext uri="{0D108BD9-81ED-4DB2-BD59-A6C34878D82A}">
                    <a16:rowId xmlns:a16="http://schemas.microsoft.com/office/drawing/2014/main" val="3810953534"/>
                  </a:ext>
                </a:extLst>
              </a:tr>
            </a:tbl>
          </a:graphicData>
        </a:graphic>
      </p:graphicFrame>
      <p:sp>
        <p:nvSpPr>
          <p:cNvPr id="16" name="TextBox 15">
            <a:extLst>
              <a:ext uri="{FF2B5EF4-FFF2-40B4-BE49-F238E27FC236}">
                <a16:creationId xmlns:a16="http://schemas.microsoft.com/office/drawing/2014/main" id="{58BF7772-4FCD-7BD0-E18C-026C6CB3D69A}"/>
              </a:ext>
            </a:extLst>
          </p:cNvPr>
          <p:cNvSpPr txBox="1"/>
          <p:nvPr/>
        </p:nvSpPr>
        <p:spPr>
          <a:xfrm>
            <a:off x="1905000" y="4522057"/>
            <a:ext cx="1000595" cy="307777"/>
          </a:xfrm>
          <a:prstGeom prst="rect">
            <a:avLst/>
          </a:prstGeom>
          <a:noFill/>
        </p:spPr>
        <p:txBody>
          <a:bodyPr wrap="none" rtlCol="0">
            <a:spAutoFit/>
          </a:bodyPr>
          <a:lstStyle/>
          <a:p>
            <a:r>
              <a:rPr lang="en-US" b="1" dirty="0">
                <a:latin typeface="Montserrat" pitchFamily="2" charset="77"/>
              </a:rPr>
              <a:t>Location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16"/>
          <p:cNvSpPr txBox="1">
            <a:spLocks noGrp="1"/>
          </p:cNvSpPr>
          <p:nvPr>
            <p:ph type="title"/>
          </p:nvPr>
        </p:nvSpPr>
        <p:spPr>
          <a:xfrm>
            <a:off x="676972" y="73322"/>
            <a:ext cx="7717500" cy="548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000" dirty="0"/>
              <a:t>Data Analysis Question</a:t>
            </a:r>
            <a:endParaRPr sz="2000" dirty="0"/>
          </a:p>
        </p:txBody>
      </p:sp>
      <p:sp>
        <p:nvSpPr>
          <p:cNvPr id="2" name="Google Shape;241;p17">
            <a:extLst>
              <a:ext uri="{FF2B5EF4-FFF2-40B4-BE49-F238E27FC236}">
                <a16:creationId xmlns:a16="http://schemas.microsoft.com/office/drawing/2014/main" id="{99A87373-F3AB-852A-9BBF-45041348C5CF}"/>
              </a:ext>
            </a:extLst>
          </p:cNvPr>
          <p:cNvSpPr txBox="1"/>
          <p:nvPr/>
        </p:nvSpPr>
        <p:spPr>
          <a:xfrm flipH="1">
            <a:off x="204565" y="541788"/>
            <a:ext cx="8722865" cy="548701"/>
          </a:xfrm>
          <a:prstGeom prst="rect">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en-AU" sz="1050" b="1" i="0" u="none" strike="noStrike" dirty="0">
                <a:solidFill>
                  <a:srgbClr val="1F2328"/>
                </a:solidFill>
                <a:effectLst/>
                <a:latin typeface="Montserrat" pitchFamily="2" charset="77"/>
              </a:rPr>
              <a:t>1. List of non-shopping centre locations containing the location's full address, the area size, and the potential seating capacity?</a:t>
            </a:r>
            <a:r>
              <a:rPr lang="en-AU" sz="1050" b="0" i="0" u="none" strike="noStrike" dirty="0">
                <a:solidFill>
                  <a:srgbClr val="1F2328"/>
                </a:solidFill>
                <a:effectLst/>
                <a:latin typeface="Montserrat" pitchFamily="2" charset="77"/>
              </a:rPr>
              <a:t> (assuming that min. service area is 15 sqm and 1.5 sqm per seating), e.g. for 125 sqm area, the area available for seating is 110 sqm, therefore can hold 73 seats.</a:t>
            </a:r>
            <a:endParaRPr sz="1050" dirty="0">
              <a:solidFill>
                <a:schemeClr val="dk1"/>
              </a:solidFill>
              <a:latin typeface="Montserrat" pitchFamily="2" charset="77"/>
              <a:ea typeface="Montserrat SemiBold"/>
              <a:cs typeface="Montserrat SemiBold"/>
              <a:sym typeface="Montserrat SemiBold"/>
            </a:endParaRPr>
          </a:p>
        </p:txBody>
      </p:sp>
      <p:pic>
        <p:nvPicPr>
          <p:cNvPr id="13" name="Picture 12" descr="A computer screen with text&#10;&#10;Description automatically generated">
            <a:extLst>
              <a:ext uri="{FF2B5EF4-FFF2-40B4-BE49-F238E27FC236}">
                <a16:creationId xmlns:a16="http://schemas.microsoft.com/office/drawing/2014/main" id="{46EF8928-1185-F9E8-C87D-4935FB555C82}"/>
              </a:ext>
            </a:extLst>
          </p:cNvPr>
          <p:cNvPicPr>
            <a:picLocks noChangeAspect="1"/>
          </p:cNvPicPr>
          <p:nvPr/>
        </p:nvPicPr>
        <p:blipFill>
          <a:blip r:embed="rId3"/>
          <a:stretch>
            <a:fillRect/>
          </a:stretch>
        </p:blipFill>
        <p:spPr>
          <a:xfrm>
            <a:off x="4841658" y="1236209"/>
            <a:ext cx="4085772" cy="2003599"/>
          </a:xfrm>
          <a:prstGeom prst="rect">
            <a:avLst/>
          </a:prstGeom>
        </p:spPr>
      </p:pic>
      <p:graphicFrame>
        <p:nvGraphicFramePr>
          <p:cNvPr id="15" name="Table 14">
            <a:extLst>
              <a:ext uri="{FF2B5EF4-FFF2-40B4-BE49-F238E27FC236}">
                <a16:creationId xmlns:a16="http://schemas.microsoft.com/office/drawing/2014/main" id="{AF44E5BF-2678-C474-A953-D8E307AD8B01}"/>
              </a:ext>
            </a:extLst>
          </p:cNvPr>
          <p:cNvGraphicFramePr>
            <a:graphicFrameLocks noGrp="1"/>
          </p:cNvGraphicFramePr>
          <p:nvPr>
            <p:extLst>
              <p:ext uri="{D42A27DB-BD31-4B8C-83A1-F6EECF244321}">
                <p14:modId xmlns:p14="http://schemas.microsoft.com/office/powerpoint/2010/main" val="460772362"/>
              </p:ext>
            </p:extLst>
          </p:nvPr>
        </p:nvGraphicFramePr>
        <p:xfrm>
          <a:off x="227456" y="1671639"/>
          <a:ext cx="4625088" cy="2619849"/>
        </p:xfrm>
        <a:graphic>
          <a:graphicData uri="http://schemas.openxmlformats.org/drawingml/2006/table">
            <a:tbl>
              <a:tblPr firstRow="1" bandRow="1">
                <a:tableStyleId>{B301B821-A1FF-4177-AEE7-76D212191A09}</a:tableStyleId>
              </a:tblPr>
              <a:tblGrid>
                <a:gridCol w="578136">
                  <a:extLst>
                    <a:ext uri="{9D8B030D-6E8A-4147-A177-3AD203B41FA5}">
                      <a16:colId xmlns:a16="http://schemas.microsoft.com/office/drawing/2014/main" val="3726758652"/>
                    </a:ext>
                  </a:extLst>
                </a:gridCol>
                <a:gridCol w="578136">
                  <a:extLst>
                    <a:ext uri="{9D8B030D-6E8A-4147-A177-3AD203B41FA5}">
                      <a16:colId xmlns:a16="http://schemas.microsoft.com/office/drawing/2014/main" val="1292643161"/>
                    </a:ext>
                  </a:extLst>
                </a:gridCol>
                <a:gridCol w="578136">
                  <a:extLst>
                    <a:ext uri="{9D8B030D-6E8A-4147-A177-3AD203B41FA5}">
                      <a16:colId xmlns:a16="http://schemas.microsoft.com/office/drawing/2014/main" val="3467454140"/>
                    </a:ext>
                  </a:extLst>
                </a:gridCol>
                <a:gridCol w="578136">
                  <a:extLst>
                    <a:ext uri="{9D8B030D-6E8A-4147-A177-3AD203B41FA5}">
                      <a16:colId xmlns:a16="http://schemas.microsoft.com/office/drawing/2014/main" val="2575343899"/>
                    </a:ext>
                  </a:extLst>
                </a:gridCol>
                <a:gridCol w="578136">
                  <a:extLst>
                    <a:ext uri="{9D8B030D-6E8A-4147-A177-3AD203B41FA5}">
                      <a16:colId xmlns:a16="http://schemas.microsoft.com/office/drawing/2014/main" val="1540694064"/>
                    </a:ext>
                  </a:extLst>
                </a:gridCol>
                <a:gridCol w="578136">
                  <a:extLst>
                    <a:ext uri="{9D8B030D-6E8A-4147-A177-3AD203B41FA5}">
                      <a16:colId xmlns:a16="http://schemas.microsoft.com/office/drawing/2014/main" val="3338305926"/>
                    </a:ext>
                  </a:extLst>
                </a:gridCol>
                <a:gridCol w="578136">
                  <a:extLst>
                    <a:ext uri="{9D8B030D-6E8A-4147-A177-3AD203B41FA5}">
                      <a16:colId xmlns:a16="http://schemas.microsoft.com/office/drawing/2014/main" val="3369958208"/>
                    </a:ext>
                  </a:extLst>
                </a:gridCol>
                <a:gridCol w="578136">
                  <a:extLst>
                    <a:ext uri="{9D8B030D-6E8A-4147-A177-3AD203B41FA5}">
                      <a16:colId xmlns:a16="http://schemas.microsoft.com/office/drawing/2014/main" val="491819085"/>
                    </a:ext>
                  </a:extLst>
                </a:gridCol>
              </a:tblGrid>
              <a:tr h="484663">
                <a:tc>
                  <a:txBody>
                    <a:bodyPr/>
                    <a:lstStyle/>
                    <a:p>
                      <a:r>
                        <a:rPr lang="en-AU" sz="600" dirty="0" err="1">
                          <a:effectLst/>
                        </a:rPr>
                        <a:t>loc_street_address</a:t>
                      </a:r>
                      <a:endParaRPr lang="en-AU" sz="600" dirty="0">
                        <a:effectLst/>
                        <a:latin typeface="Montserrat" pitchFamily="2" charset="77"/>
                      </a:endParaRPr>
                    </a:p>
                  </a:txBody>
                  <a:tcPr marL="123825" marR="123825" marT="57150" marB="57150" anchor="ctr"/>
                </a:tc>
                <a:tc>
                  <a:txBody>
                    <a:bodyPr/>
                    <a:lstStyle/>
                    <a:p>
                      <a:r>
                        <a:rPr lang="en-AU" sz="600">
                          <a:effectLst/>
                        </a:rPr>
                        <a:t>area size (sqm)</a:t>
                      </a:r>
                      <a:endParaRPr lang="en-AU" sz="600">
                        <a:effectLst/>
                        <a:latin typeface="Montserrat" pitchFamily="2" charset="77"/>
                      </a:endParaRPr>
                    </a:p>
                  </a:txBody>
                  <a:tcPr marL="123825" marR="123825" marT="57150" marB="57150" anchor="ctr"/>
                </a:tc>
                <a:tc>
                  <a:txBody>
                    <a:bodyPr/>
                    <a:lstStyle/>
                    <a:p>
                      <a:r>
                        <a:rPr lang="en-AU" sz="600" dirty="0">
                          <a:effectLst/>
                        </a:rPr>
                        <a:t>potential seating capacity</a:t>
                      </a:r>
                      <a:endParaRPr lang="en-AU" sz="600" dirty="0">
                        <a:effectLst/>
                        <a:latin typeface="Montserrat" pitchFamily="2" charset="77"/>
                      </a:endParaRPr>
                    </a:p>
                  </a:txBody>
                  <a:tcPr marL="123825" marR="123825" marT="57150" marB="57150" anchor="ctr"/>
                </a:tc>
                <a:tc>
                  <a:txBody>
                    <a:bodyPr/>
                    <a:lstStyle/>
                    <a:p>
                      <a:r>
                        <a:rPr lang="en-AU" sz="600">
                          <a:effectLst/>
                        </a:rPr>
                        <a:t>loc_street_address</a:t>
                      </a:r>
                      <a:endParaRPr lang="en-AU" sz="600">
                        <a:effectLst/>
                        <a:latin typeface="Montserrat" pitchFamily="2" charset="77"/>
                      </a:endParaRPr>
                    </a:p>
                  </a:txBody>
                  <a:tcPr marL="123825" marR="123825" marT="57150" marB="57150" anchor="ctr"/>
                </a:tc>
                <a:tc>
                  <a:txBody>
                    <a:bodyPr/>
                    <a:lstStyle/>
                    <a:p>
                      <a:r>
                        <a:rPr lang="en-AU" sz="600">
                          <a:effectLst/>
                        </a:rPr>
                        <a:t>area size (sqm)</a:t>
                      </a:r>
                      <a:endParaRPr lang="en-AU" sz="600">
                        <a:effectLst/>
                        <a:latin typeface="Montserrat" pitchFamily="2" charset="77"/>
                      </a:endParaRPr>
                    </a:p>
                  </a:txBody>
                  <a:tcPr marL="123825" marR="123825" marT="57150" marB="57150" anchor="ctr"/>
                </a:tc>
                <a:tc>
                  <a:txBody>
                    <a:bodyPr/>
                    <a:lstStyle/>
                    <a:p>
                      <a:r>
                        <a:rPr lang="en-AU" sz="600">
                          <a:effectLst/>
                        </a:rPr>
                        <a:t>potential seating capacity</a:t>
                      </a:r>
                      <a:endParaRPr lang="en-AU" sz="600">
                        <a:effectLst/>
                        <a:latin typeface="Montserrat" pitchFamily="2" charset="77"/>
                      </a:endParaRPr>
                    </a:p>
                  </a:txBody>
                  <a:tcPr marL="123825" marR="123825" marT="57150" marB="57150" anchor="ctr"/>
                </a:tc>
                <a:tc>
                  <a:txBody>
                    <a:bodyPr/>
                    <a:lstStyle/>
                    <a:p>
                      <a:r>
                        <a:rPr lang="en-AU" sz="600">
                          <a:effectLst/>
                        </a:rPr>
                        <a:t>loc_street_address</a:t>
                      </a:r>
                      <a:endParaRPr lang="en-AU" sz="600">
                        <a:effectLst/>
                        <a:latin typeface="Montserrat" pitchFamily="2" charset="77"/>
                      </a:endParaRPr>
                    </a:p>
                  </a:txBody>
                  <a:tcPr marL="123825" marR="123825" marT="57150" marB="57150" anchor="ctr"/>
                </a:tc>
                <a:tc>
                  <a:txBody>
                    <a:bodyPr/>
                    <a:lstStyle/>
                    <a:p>
                      <a:r>
                        <a:rPr lang="en-AU" sz="600">
                          <a:effectLst/>
                        </a:rPr>
                        <a:t>area size (sqm)</a:t>
                      </a:r>
                      <a:endParaRPr lang="en-AU" sz="600">
                        <a:effectLst/>
                        <a:latin typeface="Montserrat" pitchFamily="2" charset="77"/>
                      </a:endParaRPr>
                    </a:p>
                  </a:txBody>
                  <a:tcPr marL="123825" marR="123825" marT="57150" marB="57150" anchor="ctr"/>
                </a:tc>
                <a:extLst>
                  <a:ext uri="{0D108BD9-81ED-4DB2-BD59-A6C34878D82A}">
                    <a16:rowId xmlns:a16="http://schemas.microsoft.com/office/drawing/2014/main" val="683563203"/>
                  </a:ext>
                </a:extLst>
              </a:tr>
              <a:tr h="484663">
                <a:tc>
                  <a:txBody>
                    <a:bodyPr/>
                    <a:lstStyle/>
                    <a:p>
                      <a:r>
                        <a:rPr lang="en-AU" sz="600">
                          <a:effectLst/>
                        </a:rPr>
                        <a:t>6 Springfield Blvd</a:t>
                      </a:r>
                      <a:endParaRPr lang="en-AU" sz="600">
                        <a:effectLst/>
                        <a:latin typeface="Montserrat" pitchFamily="2" charset="77"/>
                      </a:endParaRPr>
                    </a:p>
                  </a:txBody>
                  <a:tcPr marL="123825" marR="123825" marT="57150" marB="57150" anchor="ctr"/>
                </a:tc>
                <a:tc>
                  <a:txBody>
                    <a:bodyPr/>
                    <a:lstStyle/>
                    <a:p>
                      <a:r>
                        <a:rPr lang="en-AU" sz="600">
                          <a:effectLst/>
                        </a:rPr>
                        <a:t>138.00</a:t>
                      </a:r>
                      <a:endParaRPr lang="en-AU" sz="600">
                        <a:effectLst/>
                        <a:latin typeface="Montserrat" pitchFamily="2" charset="77"/>
                      </a:endParaRPr>
                    </a:p>
                  </a:txBody>
                  <a:tcPr marL="123825" marR="123825" marT="57150" marB="57150" anchor="ctr"/>
                </a:tc>
                <a:tc>
                  <a:txBody>
                    <a:bodyPr/>
                    <a:lstStyle/>
                    <a:p>
                      <a:r>
                        <a:rPr lang="en-AU" sz="600">
                          <a:effectLst/>
                        </a:rPr>
                        <a:t>82</a:t>
                      </a:r>
                      <a:endParaRPr lang="en-AU" sz="600">
                        <a:effectLst/>
                        <a:latin typeface="Montserrat" pitchFamily="2" charset="77"/>
                      </a:endParaRPr>
                    </a:p>
                  </a:txBody>
                  <a:tcPr marL="123825" marR="123825" marT="57150" marB="57150" anchor="ctr"/>
                </a:tc>
                <a:tc>
                  <a:txBody>
                    <a:bodyPr/>
                    <a:lstStyle/>
                    <a:p>
                      <a:r>
                        <a:rPr lang="en-AU" sz="600">
                          <a:effectLst/>
                        </a:rPr>
                        <a:t>6 Springfield Blvd</a:t>
                      </a:r>
                      <a:endParaRPr lang="en-AU" sz="600">
                        <a:effectLst/>
                        <a:latin typeface="Montserrat" pitchFamily="2" charset="77"/>
                      </a:endParaRPr>
                    </a:p>
                  </a:txBody>
                  <a:tcPr marL="123825" marR="123825" marT="57150" marB="57150" anchor="ctr"/>
                </a:tc>
                <a:tc>
                  <a:txBody>
                    <a:bodyPr/>
                    <a:lstStyle/>
                    <a:p>
                      <a:r>
                        <a:rPr lang="en-AU" sz="600">
                          <a:effectLst/>
                        </a:rPr>
                        <a:t>138.00</a:t>
                      </a:r>
                      <a:endParaRPr lang="en-AU" sz="600">
                        <a:effectLst/>
                        <a:latin typeface="Montserrat" pitchFamily="2" charset="77"/>
                      </a:endParaRPr>
                    </a:p>
                  </a:txBody>
                  <a:tcPr marL="123825" marR="123825" marT="57150" marB="57150" anchor="ctr"/>
                </a:tc>
                <a:tc>
                  <a:txBody>
                    <a:bodyPr/>
                    <a:lstStyle/>
                    <a:p>
                      <a:r>
                        <a:rPr lang="en-AU" sz="600">
                          <a:effectLst/>
                        </a:rPr>
                        <a:t>82</a:t>
                      </a:r>
                      <a:endParaRPr lang="en-AU" sz="600">
                        <a:effectLst/>
                        <a:latin typeface="Montserrat" pitchFamily="2" charset="77"/>
                      </a:endParaRPr>
                    </a:p>
                  </a:txBody>
                  <a:tcPr marL="123825" marR="123825" marT="57150" marB="57150" anchor="ctr"/>
                </a:tc>
                <a:tc>
                  <a:txBody>
                    <a:bodyPr/>
                    <a:lstStyle/>
                    <a:p>
                      <a:r>
                        <a:rPr lang="en-AU" sz="600">
                          <a:effectLst/>
                        </a:rPr>
                        <a:t>6 Springfield Blvd</a:t>
                      </a:r>
                      <a:endParaRPr lang="en-AU" sz="600">
                        <a:effectLst/>
                        <a:latin typeface="Montserrat" pitchFamily="2" charset="77"/>
                      </a:endParaRPr>
                    </a:p>
                  </a:txBody>
                  <a:tcPr marL="123825" marR="123825" marT="57150" marB="57150" anchor="ctr"/>
                </a:tc>
                <a:tc>
                  <a:txBody>
                    <a:bodyPr/>
                    <a:lstStyle/>
                    <a:p>
                      <a:r>
                        <a:rPr lang="en-AU" sz="600">
                          <a:effectLst/>
                        </a:rPr>
                        <a:t>138.00</a:t>
                      </a:r>
                      <a:endParaRPr lang="en-AU" sz="600">
                        <a:effectLst/>
                        <a:latin typeface="Montserrat" pitchFamily="2" charset="77"/>
                      </a:endParaRPr>
                    </a:p>
                  </a:txBody>
                  <a:tcPr marL="123825" marR="123825" marT="57150" marB="57150" anchor="ctr"/>
                </a:tc>
                <a:extLst>
                  <a:ext uri="{0D108BD9-81ED-4DB2-BD59-A6C34878D82A}">
                    <a16:rowId xmlns:a16="http://schemas.microsoft.com/office/drawing/2014/main" val="2184984829"/>
                  </a:ext>
                </a:extLst>
              </a:tr>
              <a:tr h="363497">
                <a:tc>
                  <a:txBody>
                    <a:bodyPr/>
                    <a:lstStyle/>
                    <a:p>
                      <a:r>
                        <a:rPr lang="en-AU" sz="600">
                          <a:effectLst/>
                        </a:rPr>
                        <a:t>15 Springfield Blvd</a:t>
                      </a:r>
                      <a:endParaRPr lang="en-AU" sz="600">
                        <a:effectLst/>
                        <a:latin typeface="Montserrat" pitchFamily="2" charset="77"/>
                      </a:endParaRPr>
                    </a:p>
                  </a:txBody>
                  <a:tcPr marL="123825" marR="123825" marT="57150" marB="57150" anchor="ctr"/>
                </a:tc>
                <a:tc>
                  <a:txBody>
                    <a:bodyPr/>
                    <a:lstStyle/>
                    <a:p>
                      <a:r>
                        <a:rPr lang="en-AU" sz="600">
                          <a:effectLst/>
                        </a:rPr>
                        <a:t>116.00</a:t>
                      </a:r>
                      <a:endParaRPr lang="en-AU" sz="600">
                        <a:effectLst/>
                        <a:latin typeface="Montserrat" pitchFamily="2" charset="77"/>
                      </a:endParaRPr>
                    </a:p>
                  </a:txBody>
                  <a:tcPr marL="123825" marR="123825" marT="57150" marB="57150" anchor="ctr"/>
                </a:tc>
                <a:tc>
                  <a:txBody>
                    <a:bodyPr/>
                    <a:lstStyle/>
                    <a:p>
                      <a:r>
                        <a:rPr lang="en-AU" sz="600">
                          <a:effectLst/>
                        </a:rPr>
                        <a:t>67</a:t>
                      </a:r>
                      <a:endParaRPr lang="en-AU" sz="600">
                        <a:effectLst/>
                        <a:latin typeface="Montserrat" pitchFamily="2" charset="77"/>
                      </a:endParaRPr>
                    </a:p>
                  </a:txBody>
                  <a:tcPr marL="123825" marR="123825" marT="57150" marB="57150" anchor="ctr"/>
                </a:tc>
                <a:tc>
                  <a:txBody>
                    <a:bodyPr/>
                    <a:lstStyle/>
                    <a:p>
                      <a:r>
                        <a:rPr lang="en-AU" sz="600">
                          <a:effectLst/>
                        </a:rPr>
                        <a:t>15 Springfield Blvd</a:t>
                      </a:r>
                      <a:endParaRPr lang="en-AU" sz="600">
                        <a:effectLst/>
                        <a:latin typeface="Montserrat" pitchFamily="2" charset="77"/>
                      </a:endParaRPr>
                    </a:p>
                  </a:txBody>
                  <a:tcPr marL="123825" marR="123825" marT="57150" marB="57150" anchor="ctr"/>
                </a:tc>
                <a:tc>
                  <a:txBody>
                    <a:bodyPr/>
                    <a:lstStyle/>
                    <a:p>
                      <a:r>
                        <a:rPr lang="en-AU" sz="600">
                          <a:effectLst/>
                        </a:rPr>
                        <a:t>116.00</a:t>
                      </a:r>
                      <a:endParaRPr lang="en-AU" sz="600">
                        <a:effectLst/>
                        <a:latin typeface="Montserrat" pitchFamily="2" charset="77"/>
                      </a:endParaRPr>
                    </a:p>
                  </a:txBody>
                  <a:tcPr marL="123825" marR="123825" marT="57150" marB="57150" anchor="ctr"/>
                </a:tc>
                <a:tc>
                  <a:txBody>
                    <a:bodyPr/>
                    <a:lstStyle/>
                    <a:p>
                      <a:r>
                        <a:rPr lang="en-AU" sz="600">
                          <a:effectLst/>
                        </a:rPr>
                        <a:t>67</a:t>
                      </a:r>
                      <a:endParaRPr lang="en-AU" sz="600">
                        <a:effectLst/>
                        <a:latin typeface="Montserrat" pitchFamily="2" charset="77"/>
                      </a:endParaRPr>
                    </a:p>
                  </a:txBody>
                  <a:tcPr marL="123825" marR="123825" marT="57150" marB="57150" anchor="ctr"/>
                </a:tc>
                <a:tc>
                  <a:txBody>
                    <a:bodyPr/>
                    <a:lstStyle/>
                    <a:p>
                      <a:r>
                        <a:rPr lang="en-AU" sz="600">
                          <a:effectLst/>
                        </a:rPr>
                        <a:t>15 Springfield Blvd</a:t>
                      </a:r>
                      <a:endParaRPr lang="en-AU" sz="600">
                        <a:effectLst/>
                        <a:latin typeface="Montserrat" pitchFamily="2" charset="77"/>
                      </a:endParaRPr>
                    </a:p>
                  </a:txBody>
                  <a:tcPr marL="123825" marR="123825" marT="57150" marB="57150" anchor="ctr"/>
                </a:tc>
                <a:tc>
                  <a:txBody>
                    <a:bodyPr/>
                    <a:lstStyle/>
                    <a:p>
                      <a:r>
                        <a:rPr lang="en-AU" sz="600">
                          <a:effectLst/>
                        </a:rPr>
                        <a:t>116.00</a:t>
                      </a:r>
                      <a:endParaRPr lang="en-AU" sz="600">
                        <a:effectLst/>
                        <a:latin typeface="Montserrat" pitchFamily="2" charset="77"/>
                      </a:endParaRPr>
                    </a:p>
                  </a:txBody>
                  <a:tcPr marL="123825" marR="123825" marT="57150" marB="57150" anchor="ctr"/>
                </a:tc>
                <a:extLst>
                  <a:ext uri="{0D108BD9-81ED-4DB2-BD59-A6C34878D82A}">
                    <a16:rowId xmlns:a16="http://schemas.microsoft.com/office/drawing/2014/main" val="3810953534"/>
                  </a:ext>
                </a:extLst>
              </a:tr>
              <a:tr h="484663">
                <a:tc>
                  <a:txBody>
                    <a:bodyPr/>
                    <a:lstStyle/>
                    <a:p>
                      <a:r>
                        <a:rPr lang="en-AU" sz="600">
                          <a:effectLst/>
                        </a:rPr>
                        <a:t>23 3rd St</a:t>
                      </a:r>
                      <a:endParaRPr lang="en-AU" sz="600">
                        <a:effectLst/>
                        <a:latin typeface="Montserrat" pitchFamily="2" charset="77"/>
                      </a:endParaRPr>
                    </a:p>
                  </a:txBody>
                  <a:tcPr marL="123825" marR="123825" marT="57150" marB="57150" anchor="ctr"/>
                </a:tc>
                <a:tc>
                  <a:txBody>
                    <a:bodyPr/>
                    <a:lstStyle/>
                    <a:p>
                      <a:r>
                        <a:rPr lang="en-AU" sz="600">
                          <a:effectLst/>
                        </a:rPr>
                        <a:t>203.00</a:t>
                      </a:r>
                      <a:endParaRPr lang="en-AU" sz="600">
                        <a:effectLst/>
                        <a:latin typeface="Montserrat" pitchFamily="2" charset="77"/>
                      </a:endParaRPr>
                    </a:p>
                  </a:txBody>
                  <a:tcPr marL="123825" marR="123825" marT="57150" marB="57150" anchor="ctr"/>
                </a:tc>
                <a:tc>
                  <a:txBody>
                    <a:bodyPr/>
                    <a:lstStyle/>
                    <a:p>
                      <a:r>
                        <a:rPr lang="en-AU" sz="600">
                          <a:effectLst/>
                        </a:rPr>
                        <a:t>125</a:t>
                      </a:r>
                      <a:endParaRPr lang="en-AU" sz="600">
                        <a:effectLst/>
                        <a:latin typeface="Montserrat" pitchFamily="2" charset="77"/>
                      </a:endParaRPr>
                    </a:p>
                  </a:txBody>
                  <a:tcPr marL="123825" marR="123825" marT="57150" marB="57150" anchor="ctr"/>
                </a:tc>
                <a:tc>
                  <a:txBody>
                    <a:bodyPr/>
                    <a:lstStyle/>
                    <a:p>
                      <a:r>
                        <a:rPr lang="en-AU" sz="600">
                          <a:effectLst/>
                        </a:rPr>
                        <a:t>23 3rd St</a:t>
                      </a:r>
                      <a:endParaRPr lang="en-AU" sz="600">
                        <a:effectLst/>
                        <a:latin typeface="Montserrat" pitchFamily="2" charset="77"/>
                      </a:endParaRPr>
                    </a:p>
                  </a:txBody>
                  <a:tcPr marL="123825" marR="123825" marT="57150" marB="57150" anchor="ctr"/>
                </a:tc>
                <a:tc>
                  <a:txBody>
                    <a:bodyPr/>
                    <a:lstStyle/>
                    <a:p>
                      <a:r>
                        <a:rPr lang="en-AU" sz="600">
                          <a:effectLst/>
                        </a:rPr>
                        <a:t>203.00</a:t>
                      </a:r>
                      <a:endParaRPr lang="en-AU" sz="600">
                        <a:effectLst/>
                        <a:latin typeface="Montserrat" pitchFamily="2" charset="77"/>
                      </a:endParaRPr>
                    </a:p>
                  </a:txBody>
                  <a:tcPr marL="123825" marR="123825" marT="57150" marB="57150" anchor="ctr"/>
                </a:tc>
                <a:tc>
                  <a:txBody>
                    <a:bodyPr/>
                    <a:lstStyle/>
                    <a:p>
                      <a:r>
                        <a:rPr lang="en-AU" sz="600">
                          <a:effectLst/>
                        </a:rPr>
                        <a:t>125</a:t>
                      </a:r>
                      <a:endParaRPr lang="en-AU" sz="600">
                        <a:effectLst/>
                        <a:latin typeface="Montserrat" pitchFamily="2" charset="77"/>
                      </a:endParaRPr>
                    </a:p>
                  </a:txBody>
                  <a:tcPr marL="123825" marR="123825" marT="57150" marB="57150" anchor="ctr"/>
                </a:tc>
                <a:tc>
                  <a:txBody>
                    <a:bodyPr/>
                    <a:lstStyle/>
                    <a:p>
                      <a:r>
                        <a:rPr lang="en-AU" sz="600">
                          <a:effectLst/>
                        </a:rPr>
                        <a:t>23 3rd St</a:t>
                      </a:r>
                      <a:endParaRPr lang="en-AU" sz="600">
                        <a:effectLst/>
                        <a:latin typeface="Montserrat" pitchFamily="2" charset="77"/>
                      </a:endParaRPr>
                    </a:p>
                  </a:txBody>
                  <a:tcPr marL="123825" marR="123825" marT="57150" marB="57150" anchor="ctr"/>
                </a:tc>
                <a:tc>
                  <a:txBody>
                    <a:bodyPr/>
                    <a:lstStyle/>
                    <a:p>
                      <a:r>
                        <a:rPr lang="en-AU" sz="600">
                          <a:effectLst/>
                        </a:rPr>
                        <a:t>203.00</a:t>
                      </a:r>
                      <a:endParaRPr lang="en-AU" sz="600">
                        <a:effectLst/>
                        <a:latin typeface="Montserrat" pitchFamily="2" charset="77"/>
                      </a:endParaRPr>
                    </a:p>
                  </a:txBody>
                  <a:tcPr marL="123825" marR="123825" marT="57150" marB="57150" anchor="ctr"/>
                </a:tc>
                <a:extLst>
                  <a:ext uri="{0D108BD9-81ED-4DB2-BD59-A6C34878D82A}">
                    <a16:rowId xmlns:a16="http://schemas.microsoft.com/office/drawing/2014/main" val="3152910407"/>
                  </a:ext>
                </a:extLst>
              </a:tr>
              <a:tr h="363497">
                <a:tc>
                  <a:txBody>
                    <a:bodyPr/>
                    <a:lstStyle/>
                    <a:p>
                      <a:r>
                        <a:rPr lang="en-AU" sz="600">
                          <a:effectLst/>
                        </a:rPr>
                        <a:t>loc_street_address</a:t>
                      </a:r>
                      <a:endParaRPr lang="en-AU" sz="600">
                        <a:effectLst/>
                        <a:latin typeface="Montserrat" pitchFamily="2" charset="77"/>
                      </a:endParaRPr>
                    </a:p>
                  </a:txBody>
                  <a:tcPr marL="123825" marR="123825" marT="57150" marB="57150" anchor="ctr"/>
                </a:tc>
                <a:tc>
                  <a:txBody>
                    <a:bodyPr/>
                    <a:lstStyle/>
                    <a:p>
                      <a:r>
                        <a:rPr lang="en-AU" sz="600">
                          <a:effectLst/>
                        </a:rPr>
                        <a:t>area size (sqm)</a:t>
                      </a:r>
                      <a:endParaRPr lang="en-AU" sz="600">
                        <a:effectLst/>
                        <a:latin typeface="Montserrat" pitchFamily="2" charset="77"/>
                      </a:endParaRPr>
                    </a:p>
                  </a:txBody>
                  <a:tcPr marL="123825" marR="123825" marT="57150" marB="57150" anchor="ctr"/>
                </a:tc>
                <a:tc>
                  <a:txBody>
                    <a:bodyPr/>
                    <a:lstStyle/>
                    <a:p>
                      <a:r>
                        <a:rPr lang="en-AU" sz="600">
                          <a:effectLst/>
                        </a:rPr>
                        <a:t>potential seating capacity</a:t>
                      </a:r>
                      <a:endParaRPr lang="en-AU" sz="600">
                        <a:effectLst/>
                        <a:latin typeface="Montserrat" pitchFamily="2" charset="77"/>
                      </a:endParaRPr>
                    </a:p>
                  </a:txBody>
                  <a:tcPr marL="123825" marR="123825" marT="57150" marB="57150" anchor="ctr"/>
                </a:tc>
                <a:tc>
                  <a:txBody>
                    <a:bodyPr/>
                    <a:lstStyle/>
                    <a:p>
                      <a:r>
                        <a:rPr lang="en-AU" sz="600">
                          <a:effectLst/>
                        </a:rPr>
                        <a:t>loc_street_address</a:t>
                      </a:r>
                      <a:endParaRPr lang="en-AU" sz="600">
                        <a:effectLst/>
                        <a:latin typeface="Montserrat" pitchFamily="2" charset="77"/>
                      </a:endParaRPr>
                    </a:p>
                  </a:txBody>
                  <a:tcPr marL="123825" marR="123825" marT="57150" marB="57150" anchor="ctr"/>
                </a:tc>
                <a:tc>
                  <a:txBody>
                    <a:bodyPr/>
                    <a:lstStyle/>
                    <a:p>
                      <a:r>
                        <a:rPr lang="en-AU" sz="600">
                          <a:effectLst/>
                        </a:rPr>
                        <a:t>area size (sqm)</a:t>
                      </a:r>
                      <a:endParaRPr lang="en-AU" sz="600">
                        <a:effectLst/>
                        <a:latin typeface="Montserrat" pitchFamily="2" charset="77"/>
                      </a:endParaRPr>
                    </a:p>
                  </a:txBody>
                  <a:tcPr marL="123825" marR="123825" marT="57150" marB="57150" anchor="ctr"/>
                </a:tc>
                <a:tc>
                  <a:txBody>
                    <a:bodyPr/>
                    <a:lstStyle/>
                    <a:p>
                      <a:r>
                        <a:rPr lang="en-AU" sz="600">
                          <a:effectLst/>
                        </a:rPr>
                        <a:t>potential seating capacity</a:t>
                      </a:r>
                      <a:endParaRPr lang="en-AU" sz="600">
                        <a:effectLst/>
                        <a:latin typeface="Montserrat" pitchFamily="2" charset="77"/>
                      </a:endParaRPr>
                    </a:p>
                  </a:txBody>
                  <a:tcPr marL="123825" marR="123825" marT="57150" marB="57150" anchor="ctr"/>
                </a:tc>
                <a:tc>
                  <a:txBody>
                    <a:bodyPr/>
                    <a:lstStyle/>
                    <a:p>
                      <a:r>
                        <a:rPr lang="en-AU" sz="600">
                          <a:effectLst/>
                        </a:rPr>
                        <a:t>loc_street_address</a:t>
                      </a:r>
                      <a:endParaRPr lang="en-AU" sz="600">
                        <a:effectLst/>
                        <a:latin typeface="Montserrat" pitchFamily="2" charset="77"/>
                      </a:endParaRPr>
                    </a:p>
                  </a:txBody>
                  <a:tcPr marL="123825" marR="123825" marT="57150" marB="57150" anchor="ctr"/>
                </a:tc>
                <a:tc>
                  <a:txBody>
                    <a:bodyPr/>
                    <a:lstStyle/>
                    <a:p>
                      <a:r>
                        <a:rPr lang="en-AU" sz="600">
                          <a:effectLst/>
                        </a:rPr>
                        <a:t>area size (sqm)</a:t>
                      </a:r>
                      <a:endParaRPr lang="en-AU" sz="600">
                        <a:effectLst/>
                        <a:latin typeface="Montserrat" pitchFamily="2" charset="77"/>
                      </a:endParaRPr>
                    </a:p>
                  </a:txBody>
                  <a:tcPr marL="123825" marR="123825" marT="57150" marB="57150" anchor="ctr"/>
                </a:tc>
                <a:extLst>
                  <a:ext uri="{0D108BD9-81ED-4DB2-BD59-A6C34878D82A}">
                    <a16:rowId xmlns:a16="http://schemas.microsoft.com/office/drawing/2014/main" val="584320896"/>
                  </a:ext>
                </a:extLst>
              </a:tr>
              <a:tr h="294837">
                <a:tc>
                  <a:txBody>
                    <a:bodyPr/>
                    <a:lstStyle/>
                    <a:p>
                      <a:r>
                        <a:rPr lang="en-AU" sz="600">
                          <a:effectLst/>
                        </a:rPr>
                        <a:t>6 Springfield Blvd</a:t>
                      </a:r>
                      <a:endParaRPr lang="en-AU" sz="600">
                        <a:effectLst/>
                        <a:latin typeface="Montserrat" pitchFamily="2" charset="77"/>
                      </a:endParaRPr>
                    </a:p>
                  </a:txBody>
                  <a:tcPr marL="123825" marR="123825" marT="57150" marB="57150" anchor="ctr"/>
                </a:tc>
                <a:tc>
                  <a:txBody>
                    <a:bodyPr/>
                    <a:lstStyle/>
                    <a:p>
                      <a:r>
                        <a:rPr lang="en-AU" sz="600">
                          <a:effectLst/>
                        </a:rPr>
                        <a:t>138.00</a:t>
                      </a:r>
                      <a:endParaRPr lang="en-AU" sz="600">
                        <a:effectLst/>
                        <a:latin typeface="Montserrat" pitchFamily="2" charset="77"/>
                      </a:endParaRPr>
                    </a:p>
                  </a:txBody>
                  <a:tcPr marL="123825" marR="123825" marT="57150" marB="57150" anchor="ctr"/>
                </a:tc>
                <a:tc>
                  <a:txBody>
                    <a:bodyPr/>
                    <a:lstStyle/>
                    <a:p>
                      <a:r>
                        <a:rPr lang="en-AU" sz="600">
                          <a:effectLst/>
                        </a:rPr>
                        <a:t>82</a:t>
                      </a:r>
                      <a:endParaRPr lang="en-AU" sz="600">
                        <a:effectLst/>
                        <a:latin typeface="Montserrat" pitchFamily="2" charset="77"/>
                      </a:endParaRPr>
                    </a:p>
                  </a:txBody>
                  <a:tcPr marL="123825" marR="123825" marT="57150" marB="57150" anchor="ctr"/>
                </a:tc>
                <a:tc>
                  <a:txBody>
                    <a:bodyPr/>
                    <a:lstStyle/>
                    <a:p>
                      <a:r>
                        <a:rPr lang="en-AU" sz="600">
                          <a:effectLst/>
                        </a:rPr>
                        <a:t>6 Springfield Blvd</a:t>
                      </a:r>
                      <a:endParaRPr lang="en-AU" sz="600">
                        <a:effectLst/>
                        <a:latin typeface="Montserrat" pitchFamily="2" charset="77"/>
                      </a:endParaRPr>
                    </a:p>
                  </a:txBody>
                  <a:tcPr marL="123825" marR="123825" marT="57150" marB="57150" anchor="ctr"/>
                </a:tc>
                <a:tc>
                  <a:txBody>
                    <a:bodyPr/>
                    <a:lstStyle/>
                    <a:p>
                      <a:r>
                        <a:rPr lang="en-AU" sz="600">
                          <a:effectLst/>
                        </a:rPr>
                        <a:t>138.00</a:t>
                      </a:r>
                      <a:endParaRPr lang="en-AU" sz="600">
                        <a:effectLst/>
                        <a:latin typeface="Montserrat" pitchFamily="2" charset="77"/>
                      </a:endParaRPr>
                    </a:p>
                  </a:txBody>
                  <a:tcPr marL="123825" marR="123825" marT="57150" marB="57150" anchor="ctr"/>
                </a:tc>
                <a:tc>
                  <a:txBody>
                    <a:bodyPr/>
                    <a:lstStyle/>
                    <a:p>
                      <a:r>
                        <a:rPr lang="en-AU" sz="600">
                          <a:effectLst/>
                        </a:rPr>
                        <a:t>82</a:t>
                      </a:r>
                      <a:endParaRPr lang="en-AU" sz="600">
                        <a:effectLst/>
                        <a:latin typeface="Montserrat" pitchFamily="2" charset="77"/>
                      </a:endParaRPr>
                    </a:p>
                  </a:txBody>
                  <a:tcPr marL="123825" marR="123825" marT="57150" marB="57150" anchor="ctr"/>
                </a:tc>
                <a:tc>
                  <a:txBody>
                    <a:bodyPr/>
                    <a:lstStyle/>
                    <a:p>
                      <a:r>
                        <a:rPr lang="en-AU" sz="600">
                          <a:effectLst/>
                        </a:rPr>
                        <a:t>6 Springfield Blvd</a:t>
                      </a:r>
                      <a:endParaRPr lang="en-AU" sz="600">
                        <a:effectLst/>
                        <a:latin typeface="Montserrat" pitchFamily="2" charset="77"/>
                      </a:endParaRPr>
                    </a:p>
                  </a:txBody>
                  <a:tcPr marL="123825" marR="123825" marT="57150" marB="57150" anchor="ctr"/>
                </a:tc>
                <a:tc>
                  <a:txBody>
                    <a:bodyPr/>
                    <a:lstStyle/>
                    <a:p>
                      <a:r>
                        <a:rPr lang="en-AU" sz="600" dirty="0">
                          <a:effectLst/>
                        </a:rPr>
                        <a:t>138.00</a:t>
                      </a:r>
                      <a:endParaRPr lang="en-AU" sz="600" dirty="0">
                        <a:effectLst/>
                        <a:latin typeface="Montserrat" pitchFamily="2" charset="77"/>
                      </a:endParaRPr>
                    </a:p>
                  </a:txBody>
                  <a:tcPr marL="123825" marR="123825" marT="57150" marB="57150" anchor="ctr"/>
                </a:tc>
                <a:extLst>
                  <a:ext uri="{0D108BD9-81ED-4DB2-BD59-A6C34878D82A}">
                    <a16:rowId xmlns:a16="http://schemas.microsoft.com/office/drawing/2014/main" val="235975402"/>
                  </a:ext>
                </a:extLst>
              </a:tr>
            </a:tbl>
          </a:graphicData>
        </a:graphic>
      </p:graphicFrame>
      <p:sp>
        <p:nvSpPr>
          <p:cNvPr id="3" name="TextBox 2">
            <a:extLst>
              <a:ext uri="{FF2B5EF4-FFF2-40B4-BE49-F238E27FC236}">
                <a16:creationId xmlns:a16="http://schemas.microsoft.com/office/drawing/2014/main" id="{9FD18BF2-2188-273E-CCDB-CD031800596D}"/>
              </a:ext>
            </a:extLst>
          </p:cNvPr>
          <p:cNvSpPr txBox="1"/>
          <p:nvPr/>
        </p:nvSpPr>
        <p:spPr>
          <a:xfrm>
            <a:off x="1774372" y="1300036"/>
            <a:ext cx="1306286" cy="307777"/>
          </a:xfrm>
          <a:prstGeom prst="rect">
            <a:avLst/>
          </a:prstGeom>
          <a:noFill/>
        </p:spPr>
        <p:txBody>
          <a:bodyPr wrap="square" rtlCol="0">
            <a:spAutoFit/>
          </a:bodyPr>
          <a:lstStyle/>
          <a:p>
            <a:pPr algn="ctr"/>
            <a:r>
              <a:rPr lang="en-US" b="1" dirty="0">
                <a:latin typeface="Montserrat" pitchFamily="2" charset="77"/>
              </a:rPr>
              <a:t>Result</a:t>
            </a:r>
          </a:p>
        </p:txBody>
      </p:sp>
    </p:spTree>
    <p:extLst>
      <p:ext uri="{BB962C8B-B14F-4D97-AF65-F5344CB8AC3E}">
        <p14:creationId xmlns:p14="http://schemas.microsoft.com/office/powerpoint/2010/main" val="1245998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16"/>
          <p:cNvSpPr txBox="1">
            <a:spLocks noGrp="1"/>
          </p:cNvSpPr>
          <p:nvPr>
            <p:ph type="title"/>
          </p:nvPr>
        </p:nvSpPr>
        <p:spPr>
          <a:xfrm>
            <a:off x="676972" y="73322"/>
            <a:ext cx="7717500" cy="548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000" dirty="0"/>
              <a:t>Data Analysis Question</a:t>
            </a:r>
            <a:endParaRPr sz="2000" dirty="0"/>
          </a:p>
        </p:txBody>
      </p:sp>
      <p:sp>
        <p:nvSpPr>
          <p:cNvPr id="2" name="Google Shape;241;p17">
            <a:extLst>
              <a:ext uri="{FF2B5EF4-FFF2-40B4-BE49-F238E27FC236}">
                <a16:creationId xmlns:a16="http://schemas.microsoft.com/office/drawing/2014/main" id="{99A87373-F3AB-852A-9BBF-45041348C5CF}"/>
              </a:ext>
            </a:extLst>
          </p:cNvPr>
          <p:cNvSpPr txBox="1"/>
          <p:nvPr/>
        </p:nvSpPr>
        <p:spPr>
          <a:xfrm flipH="1">
            <a:off x="204564" y="541789"/>
            <a:ext cx="8722865" cy="548700"/>
          </a:xfrm>
          <a:prstGeom prst="rect">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endParaRPr lang="en-AU" sz="1400" b="1" dirty="0">
              <a:effectLst/>
              <a:latin typeface="Montserrat" pitchFamily="2" charset="77"/>
            </a:endParaRPr>
          </a:p>
          <a:p>
            <a:r>
              <a:rPr lang="en-AU" sz="1050" b="1" dirty="0">
                <a:effectLst/>
                <a:latin typeface="Montserrat" pitchFamily="2" charset="77"/>
              </a:rPr>
              <a:t>2. Casual staff contact directory containing their full contact details</a:t>
            </a:r>
            <a:r>
              <a:rPr lang="en-AU" sz="1050" dirty="0">
                <a:effectLst/>
                <a:latin typeface="Montserrat" pitchFamily="2" charset="77"/>
              </a:rPr>
              <a:t> (full name, phone number, complete address, and date of birth) sorted alphabetically based on the full name.</a:t>
            </a:r>
            <a:br>
              <a:rPr lang="en-AU" sz="1050" dirty="0">
                <a:effectLst/>
              </a:rPr>
            </a:br>
            <a:endParaRPr lang="en-AU" sz="1050" dirty="0">
              <a:effectLst/>
            </a:endParaRPr>
          </a:p>
        </p:txBody>
      </p:sp>
      <p:pic>
        <p:nvPicPr>
          <p:cNvPr id="6" name="Picture 5" descr="A computer screen with text and images&#10;&#10;Description automatically generated">
            <a:extLst>
              <a:ext uri="{FF2B5EF4-FFF2-40B4-BE49-F238E27FC236}">
                <a16:creationId xmlns:a16="http://schemas.microsoft.com/office/drawing/2014/main" id="{88260361-6575-B2F0-F4E0-CAD8F9A67A9C}"/>
              </a:ext>
            </a:extLst>
          </p:cNvPr>
          <p:cNvPicPr>
            <a:picLocks noChangeAspect="1"/>
          </p:cNvPicPr>
          <p:nvPr/>
        </p:nvPicPr>
        <p:blipFill>
          <a:blip r:embed="rId3"/>
          <a:stretch>
            <a:fillRect/>
          </a:stretch>
        </p:blipFill>
        <p:spPr>
          <a:xfrm>
            <a:off x="5072743" y="1090489"/>
            <a:ext cx="3975546" cy="3141823"/>
          </a:xfrm>
          <a:prstGeom prst="rect">
            <a:avLst/>
          </a:prstGeom>
        </p:spPr>
      </p:pic>
      <p:graphicFrame>
        <p:nvGraphicFramePr>
          <p:cNvPr id="7" name="Table 6">
            <a:extLst>
              <a:ext uri="{FF2B5EF4-FFF2-40B4-BE49-F238E27FC236}">
                <a16:creationId xmlns:a16="http://schemas.microsoft.com/office/drawing/2014/main" id="{D3C26FA2-1E3A-AEAC-921A-BC71F1DE08F1}"/>
              </a:ext>
            </a:extLst>
          </p:cNvPr>
          <p:cNvGraphicFramePr>
            <a:graphicFrameLocks noGrp="1"/>
          </p:cNvGraphicFramePr>
          <p:nvPr>
            <p:extLst>
              <p:ext uri="{D42A27DB-BD31-4B8C-83A1-F6EECF244321}">
                <p14:modId xmlns:p14="http://schemas.microsoft.com/office/powerpoint/2010/main" val="2777876191"/>
              </p:ext>
            </p:extLst>
          </p:nvPr>
        </p:nvGraphicFramePr>
        <p:xfrm>
          <a:off x="204564" y="1374982"/>
          <a:ext cx="4955261" cy="1395240"/>
        </p:xfrm>
        <a:graphic>
          <a:graphicData uri="http://schemas.openxmlformats.org/drawingml/2006/table">
            <a:tbl>
              <a:tblPr firstRow="1" bandRow="1">
                <a:tableStyleId>{3C2FFA5D-87B4-456A-9821-1D502468CF0F}</a:tableStyleId>
              </a:tblPr>
              <a:tblGrid>
                <a:gridCol w="410844">
                  <a:extLst>
                    <a:ext uri="{9D8B030D-6E8A-4147-A177-3AD203B41FA5}">
                      <a16:colId xmlns:a16="http://schemas.microsoft.com/office/drawing/2014/main" val="1836698180"/>
                    </a:ext>
                  </a:extLst>
                </a:gridCol>
                <a:gridCol w="410844">
                  <a:extLst>
                    <a:ext uri="{9D8B030D-6E8A-4147-A177-3AD203B41FA5}">
                      <a16:colId xmlns:a16="http://schemas.microsoft.com/office/drawing/2014/main" val="1982339609"/>
                    </a:ext>
                  </a:extLst>
                </a:gridCol>
                <a:gridCol w="410844">
                  <a:extLst>
                    <a:ext uri="{9D8B030D-6E8A-4147-A177-3AD203B41FA5}">
                      <a16:colId xmlns:a16="http://schemas.microsoft.com/office/drawing/2014/main" val="929394196"/>
                    </a:ext>
                  </a:extLst>
                </a:gridCol>
                <a:gridCol w="846821">
                  <a:extLst>
                    <a:ext uri="{9D8B030D-6E8A-4147-A177-3AD203B41FA5}">
                      <a16:colId xmlns:a16="http://schemas.microsoft.com/office/drawing/2014/main" val="1926113814"/>
                    </a:ext>
                  </a:extLst>
                </a:gridCol>
                <a:gridCol w="410844">
                  <a:extLst>
                    <a:ext uri="{9D8B030D-6E8A-4147-A177-3AD203B41FA5}">
                      <a16:colId xmlns:a16="http://schemas.microsoft.com/office/drawing/2014/main" val="3884421157"/>
                    </a:ext>
                  </a:extLst>
                </a:gridCol>
                <a:gridCol w="410844">
                  <a:extLst>
                    <a:ext uri="{9D8B030D-6E8A-4147-A177-3AD203B41FA5}">
                      <a16:colId xmlns:a16="http://schemas.microsoft.com/office/drawing/2014/main" val="2352950662"/>
                    </a:ext>
                  </a:extLst>
                </a:gridCol>
                <a:gridCol w="410844">
                  <a:extLst>
                    <a:ext uri="{9D8B030D-6E8A-4147-A177-3AD203B41FA5}">
                      <a16:colId xmlns:a16="http://schemas.microsoft.com/office/drawing/2014/main" val="1731367062"/>
                    </a:ext>
                  </a:extLst>
                </a:gridCol>
                <a:gridCol w="410844">
                  <a:extLst>
                    <a:ext uri="{9D8B030D-6E8A-4147-A177-3AD203B41FA5}">
                      <a16:colId xmlns:a16="http://schemas.microsoft.com/office/drawing/2014/main" val="1705140150"/>
                    </a:ext>
                  </a:extLst>
                </a:gridCol>
                <a:gridCol w="410844">
                  <a:extLst>
                    <a:ext uri="{9D8B030D-6E8A-4147-A177-3AD203B41FA5}">
                      <a16:colId xmlns:a16="http://schemas.microsoft.com/office/drawing/2014/main" val="3360071818"/>
                    </a:ext>
                  </a:extLst>
                </a:gridCol>
                <a:gridCol w="410844">
                  <a:extLst>
                    <a:ext uri="{9D8B030D-6E8A-4147-A177-3AD203B41FA5}">
                      <a16:colId xmlns:a16="http://schemas.microsoft.com/office/drawing/2014/main" val="2144023992"/>
                    </a:ext>
                  </a:extLst>
                </a:gridCol>
                <a:gridCol w="410844">
                  <a:extLst>
                    <a:ext uri="{9D8B030D-6E8A-4147-A177-3AD203B41FA5}">
                      <a16:colId xmlns:a16="http://schemas.microsoft.com/office/drawing/2014/main" val="1839189884"/>
                    </a:ext>
                  </a:extLst>
                </a:gridCol>
              </a:tblGrid>
              <a:tr h="234480">
                <a:tc>
                  <a:txBody>
                    <a:bodyPr/>
                    <a:lstStyle/>
                    <a:p>
                      <a:pPr algn="l"/>
                      <a:r>
                        <a:rPr lang="en-AU" sz="600" dirty="0" err="1">
                          <a:effectLst/>
                          <a:latin typeface="Montserrat" pitchFamily="2" charset="77"/>
                        </a:rPr>
                        <a:t>acq_staff_id</a:t>
                      </a:r>
                      <a:endParaRPr lang="en-AU" sz="600" dirty="0">
                        <a:effectLst/>
                        <a:latin typeface="Montserrat" pitchFamily="2" charset="77"/>
                      </a:endParaRPr>
                    </a:p>
                  </a:txBody>
                  <a:tcPr marL="64900" marR="64900" marT="64900" marB="64900" anchor="ctr"/>
                </a:tc>
                <a:tc>
                  <a:txBody>
                    <a:bodyPr/>
                    <a:lstStyle/>
                    <a:p>
                      <a:pPr algn="l"/>
                      <a:r>
                        <a:rPr lang="en-AU" sz="600" dirty="0" err="1">
                          <a:effectLst/>
                          <a:latin typeface="Montserrat" pitchFamily="2" charset="77"/>
                        </a:rPr>
                        <a:t>c_staff_id</a:t>
                      </a:r>
                      <a:endParaRPr lang="en-AU" sz="600" dirty="0">
                        <a:effectLst/>
                        <a:latin typeface="Montserrat" pitchFamily="2" charset="77"/>
                      </a:endParaRPr>
                    </a:p>
                  </a:txBody>
                  <a:tcPr marL="64900" marR="64900" marT="64900" marB="64900" anchor="ctr"/>
                </a:tc>
                <a:tc>
                  <a:txBody>
                    <a:bodyPr/>
                    <a:lstStyle/>
                    <a:p>
                      <a:pPr algn="l"/>
                      <a:r>
                        <a:rPr lang="en-AU" sz="600">
                          <a:effectLst/>
                          <a:latin typeface="Montserrat" pitchFamily="2" charset="77"/>
                        </a:rPr>
                        <a:t>staff_family_name</a:t>
                      </a:r>
                    </a:p>
                  </a:txBody>
                  <a:tcPr marL="64900" marR="64900" marT="64900" marB="64900" anchor="ctr"/>
                </a:tc>
                <a:tc>
                  <a:txBody>
                    <a:bodyPr/>
                    <a:lstStyle/>
                    <a:p>
                      <a:pPr algn="l"/>
                      <a:r>
                        <a:rPr lang="en-AU" sz="600">
                          <a:effectLst/>
                          <a:latin typeface="Montserrat" pitchFamily="2" charset="77"/>
                        </a:rPr>
                        <a:t>staff_other_names</a:t>
                      </a:r>
                    </a:p>
                  </a:txBody>
                  <a:tcPr marL="64900" marR="64900" marT="64900" marB="64900" anchor="ctr"/>
                </a:tc>
                <a:tc>
                  <a:txBody>
                    <a:bodyPr/>
                    <a:lstStyle/>
                    <a:p>
                      <a:pPr algn="l"/>
                      <a:r>
                        <a:rPr lang="en-AU" sz="600">
                          <a:effectLst/>
                          <a:latin typeface="Montserrat" pitchFamily="2" charset="77"/>
                        </a:rPr>
                        <a:t>staff_phone</a:t>
                      </a:r>
                    </a:p>
                  </a:txBody>
                  <a:tcPr marL="64900" marR="64900" marT="64900" marB="64900" anchor="ctr"/>
                </a:tc>
                <a:tc>
                  <a:txBody>
                    <a:bodyPr/>
                    <a:lstStyle/>
                    <a:p>
                      <a:pPr algn="l"/>
                      <a:r>
                        <a:rPr lang="en-AU" sz="600">
                          <a:effectLst/>
                          <a:latin typeface="Montserrat" pitchFamily="2" charset="77"/>
                        </a:rPr>
                        <a:t>staff_street_address</a:t>
                      </a:r>
                    </a:p>
                  </a:txBody>
                  <a:tcPr marL="64900" marR="64900" marT="64900" marB="64900" anchor="ctr"/>
                </a:tc>
                <a:tc>
                  <a:txBody>
                    <a:bodyPr/>
                    <a:lstStyle/>
                    <a:p>
                      <a:pPr algn="l"/>
                      <a:r>
                        <a:rPr lang="en-AU" sz="600">
                          <a:effectLst/>
                          <a:latin typeface="Montserrat" pitchFamily="2" charset="77"/>
                        </a:rPr>
                        <a:t>staff_suburb</a:t>
                      </a:r>
                    </a:p>
                  </a:txBody>
                  <a:tcPr marL="64900" marR="64900" marT="64900" marB="64900" anchor="ctr"/>
                </a:tc>
                <a:tc>
                  <a:txBody>
                    <a:bodyPr/>
                    <a:lstStyle/>
                    <a:p>
                      <a:pPr algn="l"/>
                      <a:r>
                        <a:rPr lang="en-AU" sz="600">
                          <a:effectLst/>
                          <a:latin typeface="Montserrat" pitchFamily="2" charset="77"/>
                        </a:rPr>
                        <a:t>staff_state</a:t>
                      </a:r>
                    </a:p>
                  </a:txBody>
                  <a:tcPr marL="64900" marR="64900" marT="64900" marB="64900" anchor="ctr"/>
                </a:tc>
                <a:tc>
                  <a:txBody>
                    <a:bodyPr/>
                    <a:lstStyle/>
                    <a:p>
                      <a:pPr algn="l"/>
                      <a:r>
                        <a:rPr lang="en-AU" sz="600">
                          <a:effectLst/>
                          <a:latin typeface="Montserrat" pitchFamily="2" charset="77"/>
                        </a:rPr>
                        <a:t>staff_postcode</a:t>
                      </a:r>
                    </a:p>
                  </a:txBody>
                  <a:tcPr marL="64900" marR="64900" marT="64900" marB="64900" anchor="ctr"/>
                </a:tc>
                <a:tc>
                  <a:txBody>
                    <a:bodyPr/>
                    <a:lstStyle/>
                    <a:p>
                      <a:pPr algn="l"/>
                      <a:r>
                        <a:rPr lang="en-AU" sz="600">
                          <a:effectLst/>
                          <a:latin typeface="Montserrat" pitchFamily="2" charset="77"/>
                        </a:rPr>
                        <a:t>dob</a:t>
                      </a:r>
                    </a:p>
                  </a:txBody>
                  <a:tcPr marL="64900" marR="64900" marT="64900" marB="64900" anchor="ctr"/>
                </a:tc>
                <a:tc>
                  <a:txBody>
                    <a:bodyPr/>
                    <a:lstStyle/>
                    <a:p>
                      <a:pPr algn="l"/>
                      <a:r>
                        <a:rPr lang="en-AU" sz="600" dirty="0">
                          <a:effectLst/>
                          <a:latin typeface="Montserrat" pitchFamily="2" charset="77"/>
                        </a:rPr>
                        <a:t>email</a:t>
                      </a:r>
                    </a:p>
                  </a:txBody>
                  <a:tcPr marL="64900" marR="64900" marT="64900" marB="64900" anchor="ctr"/>
                </a:tc>
                <a:extLst>
                  <a:ext uri="{0D108BD9-81ED-4DB2-BD59-A6C34878D82A}">
                    <a16:rowId xmlns:a16="http://schemas.microsoft.com/office/drawing/2014/main" val="3979852313"/>
                  </a:ext>
                </a:extLst>
              </a:tr>
              <a:tr h="278770">
                <a:tc>
                  <a:txBody>
                    <a:bodyPr/>
                    <a:lstStyle/>
                    <a:p>
                      <a:r>
                        <a:rPr lang="en-AU" sz="600">
                          <a:effectLst/>
                          <a:latin typeface="Montserrat" pitchFamily="2" charset="77"/>
                        </a:rPr>
                        <a:t>1</a:t>
                      </a:r>
                    </a:p>
                  </a:txBody>
                  <a:tcPr marL="64900" marR="64900" marT="64900" marB="64900" anchor="ctr"/>
                </a:tc>
                <a:tc>
                  <a:txBody>
                    <a:bodyPr/>
                    <a:lstStyle/>
                    <a:p>
                      <a:r>
                        <a:rPr lang="en-AU" sz="600">
                          <a:effectLst/>
                          <a:latin typeface="Montserrat" pitchFamily="2" charset="77"/>
                        </a:rPr>
                        <a:t>001</a:t>
                      </a:r>
                    </a:p>
                  </a:txBody>
                  <a:tcPr marL="64900" marR="64900" marT="64900" marB="64900" anchor="ctr"/>
                </a:tc>
                <a:tc>
                  <a:txBody>
                    <a:bodyPr/>
                    <a:lstStyle/>
                    <a:p>
                      <a:r>
                        <a:rPr lang="en-AU" sz="600">
                          <a:effectLst/>
                          <a:latin typeface="Montserrat" pitchFamily="2" charset="77"/>
                        </a:rPr>
                        <a:t>Freedman</a:t>
                      </a:r>
                    </a:p>
                  </a:txBody>
                  <a:tcPr marL="64900" marR="64900" marT="64900" marB="64900" anchor="ctr"/>
                </a:tc>
                <a:tc>
                  <a:txBody>
                    <a:bodyPr/>
                    <a:lstStyle/>
                    <a:p>
                      <a:r>
                        <a:rPr lang="en-AU" sz="600" dirty="0">
                          <a:effectLst/>
                          <a:latin typeface="Montserrat" pitchFamily="2" charset="77"/>
                        </a:rPr>
                        <a:t>Jeremy</a:t>
                      </a:r>
                    </a:p>
                  </a:txBody>
                  <a:tcPr marL="64900" marR="64900" marT="64900" marB="64900" anchor="ctr"/>
                </a:tc>
                <a:tc>
                  <a:txBody>
                    <a:bodyPr/>
                    <a:lstStyle/>
                    <a:p>
                      <a:r>
                        <a:rPr lang="en-AU" sz="600" dirty="0">
                          <a:effectLst/>
                          <a:latin typeface="Montserrat" pitchFamily="2" charset="77"/>
                        </a:rPr>
                        <a:t>0477122226</a:t>
                      </a:r>
                    </a:p>
                  </a:txBody>
                  <a:tcPr marL="64900" marR="64900" marT="64900" marB="64900" anchor="ctr"/>
                </a:tc>
                <a:tc>
                  <a:txBody>
                    <a:bodyPr/>
                    <a:lstStyle/>
                    <a:p>
                      <a:r>
                        <a:rPr lang="en-AU" sz="600">
                          <a:effectLst/>
                          <a:latin typeface="Montserrat" pitchFamily="2" charset="77"/>
                        </a:rPr>
                        <a:t>11 Quimby St</a:t>
                      </a:r>
                    </a:p>
                  </a:txBody>
                  <a:tcPr marL="64900" marR="64900" marT="64900" marB="64900" anchor="ctr"/>
                </a:tc>
                <a:tc>
                  <a:txBody>
                    <a:bodyPr/>
                    <a:lstStyle/>
                    <a:p>
                      <a:r>
                        <a:rPr lang="en-AU" sz="600" dirty="0">
                          <a:effectLst/>
                          <a:latin typeface="Montserrat" pitchFamily="2" charset="77"/>
                        </a:rPr>
                        <a:t>Springfield</a:t>
                      </a:r>
                    </a:p>
                  </a:txBody>
                  <a:tcPr marL="64900" marR="64900" marT="64900" marB="64900" anchor="ctr"/>
                </a:tc>
                <a:tc>
                  <a:txBody>
                    <a:bodyPr/>
                    <a:lstStyle/>
                    <a:p>
                      <a:r>
                        <a:rPr lang="en-AU" sz="600">
                          <a:effectLst/>
                          <a:latin typeface="Montserrat" pitchFamily="2" charset="77"/>
                        </a:rPr>
                        <a:t>TAS</a:t>
                      </a:r>
                    </a:p>
                  </a:txBody>
                  <a:tcPr marL="64900" marR="64900" marT="64900" marB="64900" anchor="ctr"/>
                </a:tc>
                <a:tc>
                  <a:txBody>
                    <a:bodyPr/>
                    <a:lstStyle/>
                    <a:p>
                      <a:r>
                        <a:rPr lang="en-AU" sz="600">
                          <a:effectLst/>
                          <a:latin typeface="Montserrat" pitchFamily="2" charset="77"/>
                        </a:rPr>
                        <a:t>7112</a:t>
                      </a:r>
                    </a:p>
                  </a:txBody>
                  <a:tcPr marL="64900" marR="64900" marT="64900" marB="64900" anchor="ctr"/>
                </a:tc>
                <a:tc>
                  <a:txBody>
                    <a:bodyPr/>
                    <a:lstStyle/>
                    <a:p>
                      <a:r>
                        <a:rPr lang="en-AU" sz="600" dirty="0">
                          <a:effectLst/>
                          <a:latin typeface="Montserrat" pitchFamily="2" charset="77"/>
                        </a:rPr>
                        <a:t>1982-03-12</a:t>
                      </a:r>
                    </a:p>
                  </a:txBody>
                  <a:tcPr marL="64900" marR="64900" marT="64900" marB="64900" anchor="ctr"/>
                </a:tc>
                <a:tc>
                  <a:txBody>
                    <a:bodyPr/>
                    <a:lstStyle/>
                    <a:p>
                      <a:r>
                        <a:rPr lang="en-AU" sz="600" dirty="0" err="1">
                          <a:effectLst/>
                          <a:latin typeface="Montserrat" pitchFamily="2" charset="77"/>
                        </a:rPr>
                        <a:t>freedman@mymail.com.au</a:t>
                      </a:r>
                      <a:endParaRPr lang="en-AU" sz="600" dirty="0">
                        <a:effectLst/>
                        <a:latin typeface="Montserrat" pitchFamily="2" charset="77"/>
                      </a:endParaRPr>
                    </a:p>
                  </a:txBody>
                  <a:tcPr marL="64900" marR="64900" marT="64900" marB="64900" anchor="ctr"/>
                </a:tc>
                <a:extLst>
                  <a:ext uri="{0D108BD9-81ED-4DB2-BD59-A6C34878D82A}">
                    <a16:rowId xmlns:a16="http://schemas.microsoft.com/office/drawing/2014/main" val="990897288"/>
                  </a:ext>
                </a:extLst>
              </a:tr>
              <a:tr h="234480">
                <a:tc>
                  <a:txBody>
                    <a:bodyPr/>
                    <a:lstStyle/>
                    <a:p>
                      <a:r>
                        <a:rPr lang="en-AU" sz="600" dirty="0">
                          <a:effectLst/>
                          <a:latin typeface="Montserrat" pitchFamily="2" charset="77"/>
                        </a:rPr>
                        <a:t>2</a:t>
                      </a:r>
                    </a:p>
                  </a:txBody>
                  <a:tcPr marL="64900" marR="64900" marT="64900" marB="64900" anchor="ctr"/>
                </a:tc>
                <a:tc>
                  <a:txBody>
                    <a:bodyPr/>
                    <a:lstStyle/>
                    <a:p>
                      <a:r>
                        <a:rPr lang="en-AU" sz="600">
                          <a:effectLst/>
                          <a:latin typeface="Montserrat" pitchFamily="2" charset="77"/>
                        </a:rPr>
                        <a:t>002</a:t>
                      </a:r>
                    </a:p>
                  </a:txBody>
                  <a:tcPr marL="64900" marR="64900" marT="64900" marB="64900" anchor="ctr"/>
                </a:tc>
                <a:tc>
                  <a:txBody>
                    <a:bodyPr/>
                    <a:lstStyle/>
                    <a:p>
                      <a:r>
                        <a:rPr lang="en-AU" sz="600">
                          <a:effectLst/>
                          <a:latin typeface="Montserrat" pitchFamily="2" charset="77"/>
                        </a:rPr>
                        <a:t>Bellows</a:t>
                      </a:r>
                    </a:p>
                  </a:txBody>
                  <a:tcPr marL="64900" marR="64900" marT="64900" marB="64900" anchor="ctr"/>
                </a:tc>
                <a:tc>
                  <a:txBody>
                    <a:bodyPr/>
                    <a:lstStyle/>
                    <a:p>
                      <a:r>
                        <a:rPr lang="en-AU" sz="600">
                          <a:effectLst/>
                          <a:latin typeface="Montserrat" pitchFamily="2" charset="77"/>
                        </a:rPr>
                        <a:t>Rory B</a:t>
                      </a:r>
                    </a:p>
                  </a:txBody>
                  <a:tcPr marL="64900" marR="64900" marT="64900" marB="64900" anchor="ctr"/>
                </a:tc>
                <a:tc>
                  <a:txBody>
                    <a:bodyPr/>
                    <a:lstStyle/>
                    <a:p>
                      <a:r>
                        <a:rPr lang="en-AU" sz="600" dirty="0">
                          <a:effectLst/>
                          <a:latin typeface="Montserrat" pitchFamily="2" charset="77"/>
                        </a:rPr>
                        <a:t>0412836227</a:t>
                      </a:r>
                    </a:p>
                  </a:txBody>
                  <a:tcPr marL="64900" marR="64900" marT="64900" marB="64900" anchor="ctr"/>
                </a:tc>
                <a:tc>
                  <a:txBody>
                    <a:bodyPr/>
                    <a:lstStyle/>
                    <a:p>
                      <a:r>
                        <a:rPr lang="en-AU" sz="600">
                          <a:effectLst/>
                          <a:latin typeface="Montserrat" pitchFamily="2" charset="77"/>
                        </a:rPr>
                        <a:t>62 Kearney St</a:t>
                      </a:r>
                    </a:p>
                  </a:txBody>
                  <a:tcPr marL="64900" marR="64900" marT="64900" marB="64900" anchor="ctr"/>
                </a:tc>
                <a:tc>
                  <a:txBody>
                    <a:bodyPr/>
                    <a:lstStyle/>
                    <a:p>
                      <a:r>
                        <a:rPr lang="en-AU" sz="600">
                          <a:effectLst/>
                          <a:latin typeface="Montserrat" pitchFamily="2" charset="77"/>
                        </a:rPr>
                        <a:t>Springfield</a:t>
                      </a:r>
                    </a:p>
                  </a:txBody>
                  <a:tcPr marL="64900" marR="64900" marT="64900" marB="64900" anchor="ctr"/>
                </a:tc>
                <a:tc>
                  <a:txBody>
                    <a:bodyPr/>
                    <a:lstStyle/>
                    <a:p>
                      <a:r>
                        <a:rPr lang="en-AU" sz="600" dirty="0">
                          <a:effectLst/>
                          <a:latin typeface="Montserrat" pitchFamily="2" charset="77"/>
                        </a:rPr>
                        <a:t>TAS</a:t>
                      </a:r>
                    </a:p>
                  </a:txBody>
                  <a:tcPr marL="64900" marR="64900" marT="64900" marB="64900" anchor="ctr"/>
                </a:tc>
                <a:tc>
                  <a:txBody>
                    <a:bodyPr/>
                    <a:lstStyle/>
                    <a:p>
                      <a:r>
                        <a:rPr lang="en-AU" sz="600" dirty="0">
                          <a:effectLst/>
                          <a:latin typeface="Montserrat" pitchFamily="2" charset="77"/>
                        </a:rPr>
                        <a:t>7123</a:t>
                      </a:r>
                    </a:p>
                  </a:txBody>
                  <a:tcPr marL="64900" marR="64900" marT="64900" marB="64900" anchor="ctr"/>
                </a:tc>
                <a:tc>
                  <a:txBody>
                    <a:bodyPr/>
                    <a:lstStyle/>
                    <a:p>
                      <a:r>
                        <a:rPr lang="en-AU" sz="600">
                          <a:effectLst/>
                          <a:latin typeface="Montserrat" pitchFamily="2" charset="77"/>
                        </a:rPr>
                        <a:t>1986-07-21</a:t>
                      </a:r>
                    </a:p>
                  </a:txBody>
                  <a:tcPr marL="64900" marR="64900" marT="64900" marB="64900" anchor="ctr"/>
                </a:tc>
                <a:tc>
                  <a:txBody>
                    <a:bodyPr/>
                    <a:lstStyle/>
                    <a:p>
                      <a:r>
                        <a:rPr lang="en-AU" sz="600" dirty="0" err="1">
                          <a:effectLst/>
                          <a:latin typeface="Montserrat" pitchFamily="2" charset="77"/>
                        </a:rPr>
                        <a:t>rbb@yahooooo.com.au</a:t>
                      </a:r>
                      <a:endParaRPr lang="en-AU" sz="600" dirty="0">
                        <a:effectLst/>
                        <a:latin typeface="Montserrat" pitchFamily="2" charset="77"/>
                      </a:endParaRPr>
                    </a:p>
                  </a:txBody>
                  <a:tcPr marL="64900" marR="64900" marT="64900" marB="64900" anchor="ctr"/>
                </a:tc>
                <a:extLst>
                  <a:ext uri="{0D108BD9-81ED-4DB2-BD59-A6C34878D82A}">
                    <a16:rowId xmlns:a16="http://schemas.microsoft.com/office/drawing/2014/main" val="397779502"/>
                  </a:ext>
                </a:extLst>
              </a:tr>
            </a:tbl>
          </a:graphicData>
        </a:graphic>
      </p:graphicFrame>
      <p:sp>
        <p:nvSpPr>
          <p:cNvPr id="8" name="TextBox 7">
            <a:extLst>
              <a:ext uri="{FF2B5EF4-FFF2-40B4-BE49-F238E27FC236}">
                <a16:creationId xmlns:a16="http://schemas.microsoft.com/office/drawing/2014/main" id="{F91F6A41-87EB-CB4C-E84E-8C433896FC90}"/>
              </a:ext>
            </a:extLst>
          </p:cNvPr>
          <p:cNvSpPr txBox="1"/>
          <p:nvPr/>
        </p:nvSpPr>
        <p:spPr>
          <a:xfrm>
            <a:off x="152079" y="1013534"/>
            <a:ext cx="2590797" cy="307777"/>
          </a:xfrm>
          <a:prstGeom prst="rect">
            <a:avLst/>
          </a:prstGeom>
          <a:noFill/>
        </p:spPr>
        <p:txBody>
          <a:bodyPr wrap="square" rtlCol="0">
            <a:spAutoFit/>
          </a:bodyPr>
          <a:lstStyle/>
          <a:p>
            <a:r>
              <a:rPr lang="en-US" dirty="0"/>
              <a:t>staff</a:t>
            </a:r>
          </a:p>
        </p:txBody>
      </p:sp>
      <p:graphicFrame>
        <p:nvGraphicFramePr>
          <p:cNvPr id="10" name="Table 9">
            <a:extLst>
              <a:ext uri="{FF2B5EF4-FFF2-40B4-BE49-F238E27FC236}">
                <a16:creationId xmlns:a16="http://schemas.microsoft.com/office/drawing/2014/main" id="{53EC1422-E930-84D5-30D7-276D0A6C51D7}"/>
              </a:ext>
            </a:extLst>
          </p:cNvPr>
          <p:cNvGraphicFramePr>
            <a:graphicFrameLocks noGrp="1"/>
          </p:cNvGraphicFramePr>
          <p:nvPr>
            <p:extLst>
              <p:ext uri="{D42A27DB-BD31-4B8C-83A1-F6EECF244321}">
                <p14:modId xmlns:p14="http://schemas.microsoft.com/office/powerpoint/2010/main" val="3746803986"/>
              </p:ext>
            </p:extLst>
          </p:nvPr>
        </p:nvGraphicFramePr>
        <p:xfrm>
          <a:off x="152079" y="3062389"/>
          <a:ext cx="2590796" cy="1310640"/>
        </p:xfrm>
        <a:graphic>
          <a:graphicData uri="http://schemas.openxmlformats.org/drawingml/2006/table">
            <a:tbl>
              <a:tblPr firstRow="1" bandRow="1">
                <a:tableStyleId>{3C2FFA5D-87B4-456A-9821-1D502468CF0F}</a:tableStyleId>
              </a:tblPr>
              <a:tblGrid>
                <a:gridCol w="647699">
                  <a:extLst>
                    <a:ext uri="{9D8B030D-6E8A-4147-A177-3AD203B41FA5}">
                      <a16:colId xmlns:a16="http://schemas.microsoft.com/office/drawing/2014/main" val="640393174"/>
                    </a:ext>
                  </a:extLst>
                </a:gridCol>
                <a:gridCol w="647699">
                  <a:extLst>
                    <a:ext uri="{9D8B030D-6E8A-4147-A177-3AD203B41FA5}">
                      <a16:colId xmlns:a16="http://schemas.microsoft.com/office/drawing/2014/main" val="1096936105"/>
                    </a:ext>
                  </a:extLst>
                </a:gridCol>
                <a:gridCol w="647699">
                  <a:extLst>
                    <a:ext uri="{9D8B030D-6E8A-4147-A177-3AD203B41FA5}">
                      <a16:colId xmlns:a16="http://schemas.microsoft.com/office/drawing/2014/main" val="181647936"/>
                    </a:ext>
                  </a:extLst>
                </a:gridCol>
                <a:gridCol w="647699">
                  <a:extLst>
                    <a:ext uri="{9D8B030D-6E8A-4147-A177-3AD203B41FA5}">
                      <a16:colId xmlns:a16="http://schemas.microsoft.com/office/drawing/2014/main" val="3567363750"/>
                    </a:ext>
                  </a:extLst>
                </a:gridCol>
              </a:tblGrid>
              <a:tr h="390436">
                <a:tc>
                  <a:txBody>
                    <a:bodyPr/>
                    <a:lstStyle/>
                    <a:p>
                      <a:pPr algn="l"/>
                      <a:r>
                        <a:rPr lang="en-AU" sz="800" dirty="0" err="1">
                          <a:effectLst/>
                          <a:latin typeface="Montserrat" pitchFamily="2" charset="77"/>
                        </a:rPr>
                        <a:t>contract_id</a:t>
                      </a:r>
                      <a:endParaRPr lang="en-AU" sz="800" dirty="0">
                        <a:effectLst/>
                        <a:latin typeface="Montserrat" pitchFamily="2" charset="77"/>
                      </a:endParaRPr>
                    </a:p>
                  </a:txBody>
                  <a:tcPr marL="76200" marR="76200" marT="76200" marB="76200" anchor="ctr"/>
                </a:tc>
                <a:tc>
                  <a:txBody>
                    <a:bodyPr/>
                    <a:lstStyle/>
                    <a:p>
                      <a:pPr algn="l"/>
                      <a:r>
                        <a:rPr lang="en-AU" sz="800" dirty="0" err="1">
                          <a:effectLst/>
                          <a:latin typeface="Montserrat" pitchFamily="2" charset="77"/>
                        </a:rPr>
                        <a:t>staff_id</a:t>
                      </a:r>
                      <a:endParaRPr lang="en-AU" sz="800" dirty="0">
                        <a:effectLst/>
                        <a:latin typeface="Montserrat" pitchFamily="2" charset="77"/>
                      </a:endParaRPr>
                    </a:p>
                  </a:txBody>
                  <a:tcPr marL="76200" marR="76200" marT="76200" marB="76200" anchor="ctr"/>
                </a:tc>
                <a:tc>
                  <a:txBody>
                    <a:bodyPr/>
                    <a:lstStyle/>
                    <a:p>
                      <a:pPr algn="l"/>
                      <a:r>
                        <a:rPr lang="en-AU" sz="800" dirty="0" err="1">
                          <a:effectLst/>
                          <a:latin typeface="Montserrat" pitchFamily="2" charset="77"/>
                        </a:rPr>
                        <a:t>company_id</a:t>
                      </a:r>
                      <a:endParaRPr lang="en-AU" sz="800" dirty="0">
                        <a:effectLst/>
                        <a:latin typeface="Montserrat" pitchFamily="2" charset="77"/>
                      </a:endParaRPr>
                    </a:p>
                  </a:txBody>
                  <a:tcPr marL="76200" marR="76200" marT="76200" marB="76200" anchor="ctr"/>
                </a:tc>
                <a:tc>
                  <a:txBody>
                    <a:bodyPr/>
                    <a:lstStyle/>
                    <a:p>
                      <a:pPr algn="l"/>
                      <a:r>
                        <a:rPr lang="en-AU" sz="800" dirty="0" err="1">
                          <a:effectLst/>
                          <a:latin typeface="Montserrat" pitchFamily="2" charset="77"/>
                        </a:rPr>
                        <a:t>contract_start_date</a:t>
                      </a:r>
                      <a:endParaRPr lang="en-AU" sz="800" dirty="0">
                        <a:effectLst/>
                        <a:latin typeface="Montserrat" pitchFamily="2" charset="77"/>
                      </a:endParaRPr>
                    </a:p>
                  </a:txBody>
                  <a:tcPr marL="76200" marR="76200" marT="76200" marB="76200" anchor="ctr"/>
                </a:tc>
                <a:extLst>
                  <a:ext uri="{0D108BD9-81ED-4DB2-BD59-A6C34878D82A}">
                    <a16:rowId xmlns:a16="http://schemas.microsoft.com/office/drawing/2014/main" val="2812597919"/>
                  </a:ext>
                </a:extLst>
              </a:tr>
              <a:tr h="298569">
                <a:tc>
                  <a:txBody>
                    <a:bodyPr/>
                    <a:lstStyle/>
                    <a:p>
                      <a:r>
                        <a:rPr lang="en-AU" sz="800">
                          <a:effectLst/>
                          <a:latin typeface="Montserrat" pitchFamily="2" charset="77"/>
                        </a:rPr>
                        <a:t>1</a:t>
                      </a:r>
                    </a:p>
                  </a:txBody>
                  <a:tcPr marL="76200" marR="76200" marT="76200" marB="76200" anchor="ctr"/>
                </a:tc>
                <a:tc>
                  <a:txBody>
                    <a:bodyPr/>
                    <a:lstStyle/>
                    <a:p>
                      <a:r>
                        <a:rPr lang="en-AU" sz="800" dirty="0">
                          <a:effectLst/>
                          <a:latin typeface="Montserrat" pitchFamily="2" charset="77"/>
                        </a:rPr>
                        <a:t>1</a:t>
                      </a:r>
                    </a:p>
                  </a:txBody>
                  <a:tcPr marL="76200" marR="76200" marT="76200" marB="76200" anchor="ctr"/>
                </a:tc>
                <a:tc>
                  <a:txBody>
                    <a:bodyPr/>
                    <a:lstStyle/>
                    <a:p>
                      <a:r>
                        <a:rPr lang="en-AU" sz="800" dirty="0">
                          <a:effectLst/>
                          <a:latin typeface="Montserrat" pitchFamily="2" charset="77"/>
                        </a:rPr>
                        <a:t>1</a:t>
                      </a:r>
                    </a:p>
                  </a:txBody>
                  <a:tcPr marL="76200" marR="76200" marT="76200" marB="76200" anchor="ctr"/>
                </a:tc>
                <a:tc>
                  <a:txBody>
                    <a:bodyPr/>
                    <a:lstStyle/>
                    <a:p>
                      <a:r>
                        <a:rPr lang="en-AU" sz="800">
                          <a:effectLst/>
                          <a:latin typeface="Montserrat" pitchFamily="2" charset="77"/>
                        </a:rPr>
                        <a:t>2020-12-12</a:t>
                      </a:r>
                    </a:p>
                  </a:txBody>
                  <a:tcPr marL="76200" marR="76200" marT="76200" marB="76200" anchor="ctr"/>
                </a:tc>
                <a:extLst>
                  <a:ext uri="{0D108BD9-81ED-4DB2-BD59-A6C34878D82A}">
                    <a16:rowId xmlns:a16="http://schemas.microsoft.com/office/drawing/2014/main" val="1821457981"/>
                  </a:ext>
                </a:extLst>
              </a:tr>
              <a:tr h="298569">
                <a:tc>
                  <a:txBody>
                    <a:bodyPr/>
                    <a:lstStyle/>
                    <a:p>
                      <a:r>
                        <a:rPr lang="en-AU" sz="800">
                          <a:effectLst/>
                          <a:latin typeface="Montserrat" pitchFamily="2" charset="77"/>
                        </a:rPr>
                        <a:t>2</a:t>
                      </a:r>
                    </a:p>
                  </a:txBody>
                  <a:tcPr marL="76200" marR="76200" marT="76200" marB="76200" anchor="ctr"/>
                </a:tc>
                <a:tc>
                  <a:txBody>
                    <a:bodyPr/>
                    <a:lstStyle/>
                    <a:p>
                      <a:r>
                        <a:rPr lang="en-AU" sz="800">
                          <a:effectLst/>
                          <a:latin typeface="Montserrat" pitchFamily="2" charset="77"/>
                        </a:rPr>
                        <a:t>1</a:t>
                      </a:r>
                    </a:p>
                  </a:txBody>
                  <a:tcPr marL="76200" marR="76200" marT="76200" marB="76200" anchor="ctr"/>
                </a:tc>
                <a:tc>
                  <a:txBody>
                    <a:bodyPr/>
                    <a:lstStyle/>
                    <a:p>
                      <a:r>
                        <a:rPr lang="en-AU" sz="800">
                          <a:effectLst/>
                          <a:latin typeface="Montserrat" pitchFamily="2" charset="77"/>
                        </a:rPr>
                        <a:t>1</a:t>
                      </a:r>
                    </a:p>
                  </a:txBody>
                  <a:tcPr marL="76200" marR="76200" marT="76200" marB="76200" anchor="ctr"/>
                </a:tc>
                <a:tc>
                  <a:txBody>
                    <a:bodyPr/>
                    <a:lstStyle/>
                    <a:p>
                      <a:r>
                        <a:rPr lang="en-AU" sz="800" dirty="0">
                          <a:effectLst/>
                          <a:latin typeface="Montserrat" pitchFamily="2" charset="77"/>
                        </a:rPr>
                        <a:t>2021-10-01</a:t>
                      </a:r>
                    </a:p>
                  </a:txBody>
                  <a:tcPr marL="76200" marR="76200" marT="76200" marB="76200" anchor="ctr"/>
                </a:tc>
                <a:extLst>
                  <a:ext uri="{0D108BD9-81ED-4DB2-BD59-A6C34878D82A}">
                    <a16:rowId xmlns:a16="http://schemas.microsoft.com/office/drawing/2014/main" val="1635518442"/>
                  </a:ext>
                </a:extLst>
              </a:tr>
            </a:tbl>
          </a:graphicData>
        </a:graphic>
      </p:graphicFrame>
      <p:graphicFrame>
        <p:nvGraphicFramePr>
          <p:cNvPr id="11" name="Table 10">
            <a:extLst>
              <a:ext uri="{FF2B5EF4-FFF2-40B4-BE49-F238E27FC236}">
                <a16:creationId xmlns:a16="http://schemas.microsoft.com/office/drawing/2014/main" id="{751B244B-16E0-1104-BE85-2C2F79BCD5FE}"/>
              </a:ext>
            </a:extLst>
          </p:cNvPr>
          <p:cNvGraphicFramePr>
            <a:graphicFrameLocks noGrp="1"/>
          </p:cNvGraphicFramePr>
          <p:nvPr>
            <p:extLst>
              <p:ext uri="{D42A27DB-BD31-4B8C-83A1-F6EECF244321}">
                <p14:modId xmlns:p14="http://schemas.microsoft.com/office/powerpoint/2010/main" val="3400168471"/>
              </p:ext>
            </p:extLst>
          </p:nvPr>
        </p:nvGraphicFramePr>
        <p:xfrm>
          <a:off x="2925990" y="3628252"/>
          <a:ext cx="2146752" cy="1203154"/>
        </p:xfrm>
        <a:graphic>
          <a:graphicData uri="http://schemas.openxmlformats.org/drawingml/2006/table">
            <a:tbl>
              <a:tblPr firstRow="1" bandRow="1">
                <a:tableStyleId>{3C2FFA5D-87B4-456A-9821-1D502468CF0F}</a:tableStyleId>
              </a:tblPr>
              <a:tblGrid>
                <a:gridCol w="536688">
                  <a:extLst>
                    <a:ext uri="{9D8B030D-6E8A-4147-A177-3AD203B41FA5}">
                      <a16:colId xmlns:a16="http://schemas.microsoft.com/office/drawing/2014/main" val="1096936105"/>
                    </a:ext>
                  </a:extLst>
                </a:gridCol>
                <a:gridCol w="536688">
                  <a:extLst>
                    <a:ext uri="{9D8B030D-6E8A-4147-A177-3AD203B41FA5}">
                      <a16:colId xmlns:a16="http://schemas.microsoft.com/office/drawing/2014/main" val="181647936"/>
                    </a:ext>
                  </a:extLst>
                </a:gridCol>
                <a:gridCol w="536688">
                  <a:extLst>
                    <a:ext uri="{9D8B030D-6E8A-4147-A177-3AD203B41FA5}">
                      <a16:colId xmlns:a16="http://schemas.microsoft.com/office/drawing/2014/main" val="43577850"/>
                    </a:ext>
                  </a:extLst>
                </a:gridCol>
                <a:gridCol w="536688">
                  <a:extLst>
                    <a:ext uri="{9D8B030D-6E8A-4147-A177-3AD203B41FA5}">
                      <a16:colId xmlns:a16="http://schemas.microsoft.com/office/drawing/2014/main" val="3567363750"/>
                    </a:ext>
                  </a:extLst>
                </a:gridCol>
              </a:tblGrid>
              <a:tr h="523110">
                <a:tc>
                  <a:txBody>
                    <a:bodyPr/>
                    <a:lstStyle/>
                    <a:p>
                      <a:pPr algn="l"/>
                      <a:r>
                        <a:rPr lang="en-AU" sz="800" dirty="0" err="1">
                          <a:effectLst/>
                          <a:latin typeface="Montserrat" pitchFamily="2" charset="77"/>
                        </a:rPr>
                        <a:t>contract_id</a:t>
                      </a:r>
                      <a:endParaRPr lang="en-AU" sz="800" dirty="0">
                        <a:effectLst/>
                        <a:latin typeface="Montserrat" pitchFamily="2" charset="77"/>
                      </a:endParaRPr>
                    </a:p>
                  </a:txBody>
                  <a:tcPr marL="76200" marR="76200" marT="76200" marB="76200" anchor="ctr"/>
                </a:tc>
                <a:tc>
                  <a:txBody>
                    <a:bodyPr/>
                    <a:lstStyle/>
                    <a:p>
                      <a:pPr algn="l"/>
                      <a:r>
                        <a:rPr lang="en-AU" sz="800">
                          <a:effectLst/>
                          <a:latin typeface="Montserrat" pitchFamily="2" charset="77"/>
                        </a:rPr>
                        <a:t>pt_hours_per_wk</a:t>
                      </a:r>
                    </a:p>
                  </a:txBody>
                  <a:tcPr marL="76200" marR="76200" marT="76200" marB="76200" anchor="ctr"/>
                </a:tc>
                <a:tc>
                  <a:txBody>
                    <a:bodyPr/>
                    <a:lstStyle/>
                    <a:p>
                      <a:pPr algn="l"/>
                      <a:r>
                        <a:rPr lang="en-AU" sz="800" dirty="0" err="1">
                          <a:effectLst/>
                          <a:latin typeface="Montserrat" pitchFamily="2" charset="77"/>
                        </a:rPr>
                        <a:t>pt_hourly_rate</a:t>
                      </a:r>
                      <a:endParaRPr lang="en-AU" sz="800" dirty="0">
                        <a:effectLst/>
                        <a:latin typeface="Montserrat" pitchFamily="2" charset="77"/>
                      </a:endParaRPr>
                    </a:p>
                  </a:txBody>
                  <a:tcPr marL="76200" marR="76200" marT="76200" marB="76200" anchor="ctr"/>
                </a:tc>
                <a:tc>
                  <a:txBody>
                    <a:bodyPr/>
                    <a:lstStyle/>
                    <a:p>
                      <a:pPr algn="l"/>
                      <a:r>
                        <a:rPr lang="en-AU" sz="800" dirty="0" err="1">
                          <a:effectLst/>
                          <a:latin typeface="Montserrat" pitchFamily="2" charset="77"/>
                        </a:rPr>
                        <a:t>pt_super_amt</a:t>
                      </a:r>
                      <a:endParaRPr lang="en-AU" sz="800" dirty="0">
                        <a:effectLst/>
                        <a:latin typeface="Montserrat" pitchFamily="2" charset="77"/>
                      </a:endParaRPr>
                    </a:p>
                  </a:txBody>
                  <a:tcPr marL="76200" marR="76200" marT="76200" marB="76200" anchor="ctr"/>
                </a:tc>
                <a:extLst>
                  <a:ext uri="{0D108BD9-81ED-4DB2-BD59-A6C34878D82A}">
                    <a16:rowId xmlns:a16="http://schemas.microsoft.com/office/drawing/2014/main" val="2812597919"/>
                  </a:ext>
                </a:extLst>
              </a:tr>
              <a:tr h="340022">
                <a:tc>
                  <a:txBody>
                    <a:bodyPr/>
                    <a:lstStyle/>
                    <a:p>
                      <a:r>
                        <a:rPr lang="en-AU" sz="800">
                          <a:effectLst/>
                          <a:latin typeface="Montserrat" pitchFamily="2" charset="77"/>
                        </a:rPr>
                        <a:t>2</a:t>
                      </a:r>
                    </a:p>
                  </a:txBody>
                  <a:tcPr marL="76200" marR="76200" marT="76200" marB="76200" anchor="ctr"/>
                </a:tc>
                <a:tc>
                  <a:txBody>
                    <a:bodyPr/>
                    <a:lstStyle/>
                    <a:p>
                      <a:r>
                        <a:rPr lang="en-AU" sz="800" dirty="0">
                          <a:effectLst/>
                          <a:latin typeface="Montserrat" pitchFamily="2" charset="77"/>
                        </a:rPr>
                        <a:t>20</a:t>
                      </a:r>
                    </a:p>
                  </a:txBody>
                  <a:tcPr marL="76200" marR="76200" marT="76200" marB="76200" anchor="ctr"/>
                </a:tc>
                <a:tc>
                  <a:txBody>
                    <a:bodyPr/>
                    <a:lstStyle/>
                    <a:p>
                      <a:r>
                        <a:rPr lang="en-AU" sz="800" dirty="0">
                          <a:effectLst/>
                          <a:latin typeface="Montserrat" pitchFamily="2" charset="77"/>
                        </a:rPr>
                        <a:t>22.31</a:t>
                      </a:r>
                    </a:p>
                  </a:txBody>
                  <a:tcPr marL="76200" marR="76200" marT="76200" marB="76200" anchor="ctr"/>
                </a:tc>
                <a:tc>
                  <a:txBody>
                    <a:bodyPr/>
                    <a:lstStyle/>
                    <a:p>
                      <a:r>
                        <a:rPr lang="en-AU" sz="800">
                          <a:effectLst/>
                          <a:latin typeface="Montserrat" pitchFamily="2" charset="77"/>
                        </a:rPr>
                        <a:t>1780.00</a:t>
                      </a:r>
                    </a:p>
                  </a:txBody>
                  <a:tcPr marL="76200" marR="76200" marT="76200" marB="76200" anchor="ctr"/>
                </a:tc>
                <a:extLst>
                  <a:ext uri="{0D108BD9-81ED-4DB2-BD59-A6C34878D82A}">
                    <a16:rowId xmlns:a16="http://schemas.microsoft.com/office/drawing/2014/main" val="1821457981"/>
                  </a:ext>
                </a:extLst>
              </a:tr>
              <a:tr h="340022">
                <a:tc>
                  <a:txBody>
                    <a:bodyPr/>
                    <a:lstStyle/>
                    <a:p>
                      <a:r>
                        <a:rPr lang="en-AU" sz="800" dirty="0">
                          <a:effectLst/>
                          <a:latin typeface="Montserrat" pitchFamily="2" charset="77"/>
                        </a:rPr>
                        <a:t>4</a:t>
                      </a:r>
                    </a:p>
                  </a:txBody>
                  <a:tcPr marL="76200" marR="76200" marT="76200" marB="76200" anchor="ctr"/>
                </a:tc>
                <a:tc>
                  <a:txBody>
                    <a:bodyPr/>
                    <a:lstStyle/>
                    <a:p>
                      <a:r>
                        <a:rPr lang="en-AU" sz="800">
                          <a:effectLst/>
                          <a:latin typeface="Montserrat" pitchFamily="2" charset="77"/>
                        </a:rPr>
                        <a:t>15</a:t>
                      </a:r>
                    </a:p>
                  </a:txBody>
                  <a:tcPr marL="76200" marR="76200" marT="76200" marB="76200" anchor="ctr"/>
                </a:tc>
                <a:tc>
                  <a:txBody>
                    <a:bodyPr/>
                    <a:lstStyle/>
                    <a:p>
                      <a:r>
                        <a:rPr lang="en-AU" sz="800">
                          <a:effectLst/>
                          <a:latin typeface="Montserrat" pitchFamily="2" charset="77"/>
                        </a:rPr>
                        <a:t>23.12</a:t>
                      </a:r>
                    </a:p>
                  </a:txBody>
                  <a:tcPr marL="76200" marR="76200" marT="76200" marB="76200" anchor="ctr"/>
                </a:tc>
                <a:tc>
                  <a:txBody>
                    <a:bodyPr/>
                    <a:lstStyle/>
                    <a:p>
                      <a:r>
                        <a:rPr lang="en-AU" sz="800" dirty="0">
                          <a:effectLst/>
                          <a:latin typeface="Montserrat" pitchFamily="2" charset="77"/>
                        </a:rPr>
                        <a:t>1383.73</a:t>
                      </a:r>
                    </a:p>
                  </a:txBody>
                  <a:tcPr marL="76200" marR="76200" marT="76200" marB="76200" anchor="ctr"/>
                </a:tc>
                <a:extLst>
                  <a:ext uri="{0D108BD9-81ED-4DB2-BD59-A6C34878D82A}">
                    <a16:rowId xmlns:a16="http://schemas.microsoft.com/office/drawing/2014/main" val="1635518442"/>
                  </a:ext>
                </a:extLst>
              </a:tr>
            </a:tbl>
          </a:graphicData>
        </a:graphic>
      </p:graphicFrame>
      <p:sp>
        <p:nvSpPr>
          <p:cNvPr id="12" name="TextBox 11">
            <a:extLst>
              <a:ext uri="{FF2B5EF4-FFF2-40B4-BE49-F238E27FC236}">
                <a16:creationId xmlns:a16="http://schemas.microsoft.com/office/drawing/2014/main" id="{7184707F-8839-38DB-8409-6DF6FF3BF715}"/>
              </a:ext>
            </a:extLst>
          </p:cNvPr>
          <p:cNvSpPr txBox="1"/>
          <p:nvPr/>
        </p:nvSpPr>
        <p:spPr>
          <a:xfrm>
            <a:off x="77937" y="2771505"/>
            <a:ext cx="821059" cy="307777"/>
          </a:xfrm>
          <a:prstGeom prst="rect">
            <a:avLst/>
          </a:prstGeom>
          <a:noFill/>
        </p:spPr>
        <p:txBody>
          <a:bodyPr wrap="none" rtlCol="0">
            <a:spAutoFit/>
          </a:bodyPr>
          <a:lstStyle/>
          <a:p>
            <a:r>
              <a:rPr lang="en-US" dirty="0"/>
              <a:t>contract</a:t>
            </a:r>
          </a:p>
        </p:txBody>
      </p:sp>
      <p:sp>
        <p:nvSpPr>
          <p:cNvPr id="14" name="TextBox 13">
            <a:extLst>
              <a:ext uri="{FF2B5EF4-FFF2-40B4-BE49-F238E27FC236}">
                <a16:creationId xmlns:a16="http://schemas.microsoft.com/office/drawing/2014/main" id="{664BA011-9082-F0BF-C959-189C03ADD3C0}"/>
              </a:ext>
            </a:extLst>
          </p:cNvPr>
          <p:cNvSpPr txBox="1"/>
          <p:nvPr/>
        </p:nvSpPr>
        <p:spPr>
          <a:xfrm>
            <a:off x="2838285" y="3320475"/>
            <a:ext cx="1069524" cy="307777"/>
          </a:xfrm>
          <a:prstGeom prst="rect">
            <a:avLst/>
          </a:prstGeom>
          <a:noFill/>
        </p:spPr>
        <p:txBody>
          <a:bodyPr wrap="none" rtlCol="0">
            <a:spAutoFit/>
          </a:bodyPr>
          <a:lstStyle/>
          <a:p>
            <a:r>
              <a:rPr lang="en-US" dirty="0" err="1"/>
              <a:t>pt_contract</a:t>
            </a:r>
            <a:endParaRPr lang="en-US" dirty="0"/>
          </a:p>
        </p:txBody>
      </p:sp>
    </p:spTree>
    <p:extLst>
      <p:ext uri="{BB962C8B-B14F-4D97-AF65-F5344CB8AC3E}">
        <p14:creationId xmlns:p14="http://schemas.microsoft.com/office/powerpoint/2010/main" val="2411368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16"/>
          <p:cNvSpPr txBox="1">
            <a:spLocks noGrp="1"/>
          </p:cNvSpPr>
          <p:nvPr>
            <p:ph type="title"/>
          </p:nvPr>
        </p:nvSpPr>
        <p:spPr>
          <a:xfrm>
            <a:off x="676972" y="73322"/>
            <a:ext cx="7717500" cy="548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000" dirty="0"/>
              <a:t>Data Analysis Question</a:t>
            </a:r>
            <a:endParaRPr sz="2000" dirty="0"/>
          </a:p>
        </p:txBody>
      </p:sp>
      <p:sp>
        <p:nvSpPr>
          <p:cNvPr id="2" name="Google Shape;241;p17">
            <a:extLst>
              <a:ext uri="{FF2B5EF4-FFF2-40B4-BE49-F238E27FC236}">
                <a16:creationId xmlns:a16="http://schemas.microsoft.com/office/drawing/2014/main" id="{99A87373-F3AB-852A-9BBF-45041348C5CF}"/>
              </a:ext>
            </a:extLst>
          </p:cNvPr>
          <p:cNvSpPr txBox="1"/>
          <p:nvPr/>
        </p:nvSpPr>
        <p:spPr>
          <a:xfrm flipH="1">
            <a:off x="204564" y="541789"/>
            <a:ext cx="8722865" cy="548700"/>
          </a:xfrm>
          <a:prstGeom prst="rect">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endParaRPr lang="en-AU" sz="1400" b="1" dirty="0">
              <a:effectLst/>
              <a:latin typeface="Montserrat" pitchFamily="2" charset="77"/>
            </a:endParaRPr>
          </a:p>
          <a:p>
            <a:r>
              <a:rPr lang="en-AU" sz="1050" b="1" dirty="0">
                <a:effectLst/>
                <a:latin typeface="Montserrat" pitchFamily="2" charset="77"/>
              </a:rPr>
              <a:t>2. Casual staff contact directory containing their full contact details</a:t>
            </a:r>
            <a:r>
              <a:rPr lang="en-AU" sz="1050" dirty="0">
                <a:effectLst/>
                <a:latin typeface="Montserrat" pitchFamily="2" charset="77"/>
              </a:rPr>
              <a:t> (full name, phone number, complete address, and date of birth) sorted alphabetically based on the full name.</a:t>
            </a:r>
            <a:br>
              <a:rPr lang="en-AU" sz="1050" dirty="0">
                <a:effectLst/>
              </a:rPr>
            </a:br>
            <a:endParaRPr lang="en-AU" sz="1050" dirty="0">
              <a:effectLst/>
            </a:endParaRPr>
          </a:p>
        </p:txBody>
      </p:sp>
      <p:pic>
        <p:nvPicPr>
          <p:cNvPr id="6" name="Picture 5" descr="A computer screen with text and images&#10;&#10;Description automatically generated">
            <a:extLst>
              <a:ext uri="{FF2B5EF4-FFF2-40B4-BE49-F238E27FC236}">
                <a16:creationId xmlns:a16="http://schemas.microsoft.com/office/drawing/2014/main" id="{88260361-6575-B2F0-F4E0-CAD8F9A67A9C}"/>
              </a:ext>
            </a:extLst>
          </p:cNvPr>
          <p:cNvPicPr>
            <a:picLocks noChangeAspect="1"/>
          </p:cNvPicPr>
          <p:nvPr/>
        </p:nvPicPr>
        <p:blipFill>
          <a:blip r:embed="rId3"/>
          <a:stretch>
            <a:fillRect/>
          </a:stretch>
        </p:blipFill>
        <p:spPr>
          <a:xfrm>
            <a:off x="4746174" y="1286244"/>
            <a:ext cx="3975546" cy="3141823"/>
          </a:xfrm>
          <a:prstGeom prst="rect">
            <a:avLst/>
          </a:prstGeom>
        </p:spPr>
      </p:pic>
      <p:graphicFrame>
        <p:nvGraphicFramePr>
          <p:cNvPr id="7" name="Table 6">
            <a:extLst>
              <a:ext uri="{FF2B5EF4-FFF2-40B4-BE49-F238E27FC236}">
                <a16:creationId xmlns:a16="http://schemas.microsoft.com/office/drawing/2014/main" id="{D3C26FA2-1E3A-AEAC-921A-BC71F1DE08F1}"/>
              </a:ext>
            </a:extLst>
          </p:cNvPr>
          <p:cNvGraphicFramePr>
            <a:graphicFrameLocks noGrp="1"/>
          </p:cNvGraphicFramePr>
          <p:nvPr>
            <p:extLst>
              <p:ext uri="{D42A27DB-BD31-4B8C-83A1-F6EECF244321}">
                <p14:modId xmlns:p14="http://schemas.microsoft.com/office/powerpoint/2010/main" val="1179512495"/>
              </p:ext>
            </p:extLst>
          </p:nvPr>
        </p:nvGraphicFramePr>
        <p:xfrm>
          <a:off x="152079" y="1482001"/>
          <a:ext cx="4245749" cy="1965960"/>
        </p:xfrm>
        <a:graphic>
          <a:graphicData uri="http://schemas.openxmlformats.org/drawingml/2006/table">
            <a:tbl>
              <a:tblPr firstRow="1" bandRow="1">
                <a:tableStyleId>{B301B821-A1FF-4177-AEE7-76D212191A09}</a:tableStyleId>
              </a:tblPr>
              <a:tblGrid>
                <a:gridCol w="925607">
                  <a:extLst>
                    <a:ext uri="{9D8B030D-6E8A-4147-A177-3AD203B41FA5}">
                      <a16:colId xmlns:a16="http://schemas.microsoft.com/office/drawing/2014/main" val="1836698180"/>
                    </a:ext>
                  </a:extLst>
                </a:gridCol>
                <a:gridCol w="859971">
                  <a:extLst>
                    <a:ext uri="{9D8B030D-6E8A-4147-A177-3AD203B41FA5}">
                      <a16:colId xmlns:a16="http://schemas.microsoft.com/office/drawing/2014/main" val="1982339609"/>
                    </a:ext>
                  </a:extLst>
                </a:gridCol>
                <a:gridCol w="1164772">
                  <a:extLst>
                    <a:ext uri="{9D8B030D-6E8A-4147-A177-3AD203B41FA5}">
                      <a16:colId xmlns:a16="http://schemas.microsoft.com/office/drawing/2014/main" val="929394196"/>
                    </a:ext>
                  </a:extLst>
                </a:gridCol>
                <a:gridCol w="1295399">
                  <a:extLst>
                    <a:ext uri="{9D8B030D-6E8A-4147-A177-3AD203B41FA5}">
                      <a16:colId xmlns:a16="http://schemas.microsoft.com/office/drawing/2014/main" val="1926113814"/>
                    </a:ext>
                  </a:extLst>
                </a:gridCol>
              </a:tblGrid>
              <a:tr h="234480">
                <a:tc>
                  <a:txBody>
                    <a:bodyPr/>
                    <a:lstStyle/>
                    <a:p>
                      <a:r>
                        <a:rPr lang="en-AU" sz="900" dirty="0">
                          <a:effectLst/>
                        </a:rPr>
                        <a:t>Staff </a:t>
                      </a:r>
                      <a:r>
                        <a:rPr lang="en-AU" sz="900" dirty="0" err="1">
                          <a:effectLst/>
                        </a:rPr>
                        <a:t>Fullname</a:t>
                      </a:r>
                      <a:endParaRPr lang="en-AU" sz="900" dirty="0">
                        <a:effectLst/>
                      </a:endParaRPr>
                    </a:p>
                  </a:txBody>
                  <a:tcPr marL="123825" marR="123825" marT="57150" marB="57150" anchor="ctr"/>
                </a:tc>
                <a:tc>
                  <a:txBody>
                    <a:bodyPr/>
                    <a:lstStyle/>
                    <a:p>
                      <a:r>
                        <a:rPr lang="en-AU" sz="900" dirty="0">
                          <a:effectLst/>
                        </a:rPr>
                        <a:t>Staff Phone</a:t>
                      </a:r>
                    </a:p>
                  </a:txBody>
                  <a:tcPr marL="123825" marR="123825" marT="57150" marB="57150" anchor="ctr"/>
                </a:tc>
                <a:tc>
                  <a:txBody>
                    <a:bodyPr/>
                    <a:lstStyle/>
                    <a:p>
                      <a:r>
                        <a:rPr lang="en-AU" sz="900" dirty="0">
                          <a:effectLst/>
                        </a:rPr>
                        <a:t>Address</a:t>
                      </a:r>
                    </a:p>
                  </a:txBody>
                  <a:tcPr marL="123825" marR="123825" marT="57150" marB="57150" anchor="ctr"/>
                </a:tc>
                <a:tc>
                  <a:txBody>
                    <a:bodyPr/>
                    <a:lstStyle/>
                    <a:p>
                      <a:r>
                        <a:rPr lang="en-AU" sz="900" dirty="0">
                          <a:effectLst/>
                        </a:rPr>
                        <a:t>Date of Birth</a:t>
                      </a:r>
                    </a:p>
                  </a:txBody>
                  <a:tcPr marL="123825" marR="123825" marT="57150" marB="57150" anchor="ctr"/>
                </a:tc>
                <a:extLst>
                  <a:ext uri="{0D108BD9-81ED-4DB2-BD59-A6C34878D82A}">
                    <a16:rowId xmlns:a16="http://schemas.microsoft.com/office/drawing/2014/main" val="3979852313"/>
                  </a:ext>
                </a:extLst>
              </a:tr>
              <a:tr h="234480">
                <a:tc>
                  <a:txBody>
                    <a:bodyPr/>
                    <a:lstStyle/>
                    <a:p>
                      <a:r>
                        <a:rPr lang="en-AU" sz="900">
                          <a:effectLst/>
                        </a:rPr>
                        <a:t>BELLOWS, Rory B</a:t>
                      </a:r>
                    </a:p>
                  </a:txBody>
                  <a:tcPr marL="123825" marR="123825" marT="57150" marB="57150" anchor="ctr"/>
                </a:tc>
                <a:tc>
                  <a:txBody>
                    <a:bodyPr/>
                    <a:lstStyle/>
                    <a:p>
                      <a:r>
                        <a:rPr lang="en-AU" sz="900" dirty="0">
                          <a:effectLst/>
                        </a:rPr>
                        <a:t>0412836227</a:t>
                      </a:r>
                    </a:p>
                  </a:txBody>
                  <a:tcPr marL="123825" marR="123825" marT="57150" marB="57150" anchor="ctr"/>
                </a:tc>
                <a:tc>
                  <a:txBody>
                    <a:bodyPr/>
                    <a:lstStyle/>
                    <a:p>
                      <a:r>
                        <a:rPr lang="en-AU" sz="900">
                          <a:effectLst/>
                        </a:rPr>
                        <a:t>62 Kearney St, Springfield, TAS, 7123</a:t>
                      </a:r>
                    </a:p>
                  </a:txBody>
                  <a:tcPr marL="123825" marR="123825" marT="57150" marB="57150" anchor="ctr"/>
                </a:tc>
                <a:tc>
                  <a:txBody>
                    <a:bodyPr/>
                    <a:lstStyle/>
                    <a:p>
                      <a:r>
                        <a:rPr lang="en-AU" sz="900" dirty="0">
                          <a:effectLst/>
                        </a:rPr>
                        <a:t>21 July 1986</a:t>
                      </a:r>
                    </a:p>
                  </a:txBody>
                  <a:tcPr marL="123825" marR="123825" marT="57150" marB="57150" anchor="ctr"/>
                </a:tc>
                <a:extLst>
                  <a:ext uri="{0D108BD9-81ED-4DB2-BD59-A6C34878D82A}">
                    <a16:rowId xmlns:a16="http://schemas.microsoft.com/office/drawing/2014/main" val="4031283634"/>
                  </a:ext>
                </a:extLst>
              </a:tr>
              <a:tr h="278770">
                <a:tc>
                  <a:txBody>
                    <a:bodyPr/>
                    <a:lstStyle/>
                    <a:p>
                      <a:r>
                        <a:rPr lang="en-AU" sz="900">
                          <a:effectLst/>
                        </a:rPr>
                        <a:t>FREEDMAN, Jeremy</a:t>
                      </a:r>
                    </a:p>
                  </a:txBody>
                  <a:tcPr marL="123825" marR="123825" marT="57150" marB="57150" anchor="ctr"/>
                </a:tc>
                <a:tc>
                  <a:txBody>
                    <a:bodyPr/>
                    <a:lstStyle/>
                    <a:p>
                      <a:r>
                        <a:rPr lang="en-AU" sz="900">
                          <a:effectLst/>
                        </a:rPr>
                        <a:t>0477122226</a:t>
                      </a:r>
                    </a:p>
                  </a:txBody>
                  <a:tcPr marL="123825" marR="123825" marT="57150" marB="57150" anchor="ctr"/>
                </a:tc>
                <a:tc>
                  <a:txBody>
                    <a:bodyPr/>
                    <a:lstStyle/>
                    <a:p>
                      <a:r>
                        <a:rPr lang="en-AU" sz="900">
                          <a:effectLst/>
                        </a:rPr>
                        <a:t>11 Quimby St, Springfield, TAS, 7112</a:t>
                      </a:r>
                    </a:p>
                  </a:txBody>
                  <a:tcPr marL="123825" marR="123825" marT="57150" marB="57150" anchor="ctr"/>
                </a:tc>
                <a:tc>
                  <a:txBody>
                    <a:bodyPr/>
                    <a:lstStyle/>
                    <a:p>
                      <a:r>
                        <a:rPr lang="en-AU" sz="900">
                          <a:effectLst/>
                        </a:rPr>
                        <a:t>12 March 1982</a:t>
                      </a:r>
                    </a:p>
                  </a:txBody>
                  <a:tcPr marL="123825" marR="123825" marT="57150" marB="57150" anchor="ctr"/>
                </a:tc>
                <a:extLst>
                  <a:ext uri="{0D108BD9-81ED-4DB2-BD59-A6C34878D82A}">
                    <a16:rowId xmlns:a16="http://schemas.microsoft.com/office/drawing/2014/main" val="990897288"/>
                  </a:ext>
                </a:extLst>
              </a:tr>
              <a:tr h="234480">
                <a:tc>
                  <a:txBody>
                    <a:bodyPr/>
                    <a:lstStyle/>
                    <a:p>
                      <a:r>
                        <a:rPr lang="en-AU" sz="900" dirty="0">
                          <a:effectLst/>
                        </a:rPr>
                        <a:t>KURTOFSKY, Herschel S</a:t>
                      </a:r>
                    </a:p>
                  </a:txBody>
                  <a:tcPr marL="123825" marR="123825" marT="57150" marB="57150" anchor="ctr"/>
                </a:tc>
                <a:tc>
                  <a:txBody>
                    <a:bodyPr/>
                    <a:lstStyle/>
                    <a:p>
                      <a:r>
                        <a:rPr lang="en-AU" sz="900" dirty="0">
                          <a:effectLst/>
                        </a:rPr>
                        <a:t>0411888222</a:t>
                      </a:r>
                    </a:p>
                  </a:txBody>
                  <a:tcPr marL="123825" marR="123825" marT="57150" marB="57150" anchor="ctr"/>
                </a:tc>
                <a:tc>
                  <a:txBody>
                    <a:bodyPr/>
                    <a:lstStyle/>
                    <a:p>
                      <a:r>
                        <a:rPr lang="en-AU" sz="900">
                          <a:effectLst/>
                        </a:rPr>
                        <a:t>33 Kearney St, Springfield, TAS, 7123</a:t>
                      </a:r>
                    </a:p>
                  </a:txBody>
                  <a:tcPr marL="123825" marR="123825" marT="57150" marB="57150" anchor="ctr"/>
                </a:tc>
                <a:tc>
                  <a:txBody>
                    <a:bodyPr/>
                    <a:lstStyle/>
                    <a:p>
                      <a:r>
                        <a:rPr lang="en-AU" sz="900" dirty="0">
                          <a:effectLst/>
                        </a:rPr>
                        <a:t>15 March 1981</a:t>
                      </a:r>
                    </a:p>
                  </a:txBody>
                  <a:tcPr marL="123825" marR="123825" marT="57150" marB="57150" anchor="ctr"/>
                </a:tc>
                <a:extLst>
                  <a:ext uri="{0D108BD9-81ED-4DB2-BD59-A6C34878D82A}">
                    <a16:rowId xmlns:a16="http://schemas.microsoft.com/office/drawing/2014/main" val="397779502"/>
                  </a:ext>
                </a:extLst>
              </a:tr>
            </a:tbl>
          </a:graphicData>
        </a:graphic>
      </p:graphicFrame>
      <p:sp>
        <p:nvSpPr>
          <p:cNvPr id="8" name="TextBox 7">
            <a:extLst>
              <a:ext uri="{FF2B5EF4-FFF2-40B4-BE49-F238E27FC236}">
                <a16:creationId xmlns:a16="http://schemas.microsoft.com/office/drawing/2014/main" id="{F91F6A41-87EB-CB4C-E84E-8C433896FC90}"/>
              </a:ext>
            </a:extLst>
          </p:cNvPr>
          <p:cNvSpPr txBox="1"/>
          <p:nvPr/>
        </p:nvSpPr>
        <p:spPr>
          <a:xfrm>
            <a:off x="96507" y="1132356"/>
            <a:ext cx="2590797" cy="307777"/>
          </a:xfrm>
          <a:prstGeom prst="rect">
            <a:avLst/>
          </a:prstGeom>
          <a:noFill/>
        </p:spPr>
        <p:txBody>
          <a:bodyPr wrap="square" rtlCol="0">
            <a:spAutoFit/>
          </a:bodyPr>
          <a:lstStyle/>
          <a:p>
            <a:r>
              <a:rPr lang="en-US" dirty="0"/>
              <a:t>Result</a:t>
            </a:r>
          </a:p>
        </p:txBody>
      </p:sp>
    </p:spTree>
    <p:extLst>
      <p:ext uri="{BB962C8B-B14F-4D97-AF65-F5344CB8AC3E}">
        <p14:creationId xmlns:p14="http://schemas.microsoft.com/office/powerpoint/2010/main" val="11336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16"/>
          <p:cNvSpPr txBox="1">
            <a:spLocks noGrp="1"/>
          </p:cNvSpPr>
          <p:nvPr>
            <p:ph type="title"/>
          </p:nvPr>
        </p:nvSpPr>
        <p:spPr>
          <a:xfrm>
            <a:off x="676972" y="73322"/>
            <a:ext cx="7717500" cy="548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000" dirty="0"/>
              <a:t>Data Analysis Question</a:t>
            </a:r>
            <a:endParaRPr sz="2000" dirty="0"/>
          </a:p>
        </p:txBody>
      </p:sp>
      <p:sp>
        <p:nvSpPr>
          <p:cNvPr id="2" name="Google Shape;241;p17">
            <a:extLst>
              <a:ext uri="{FF2B5EF4-FFF2-40B4-BE49-F238E27FC236}">
                <a16:creationId xmlns:a16="http://schemas.microsoft.com/office/drawing/2014/main" id="{99A87373-F3AB-852A-9BBF-45041348C5CF}"/>
              </a:ext>
            </a:extLst>
          </p:cNvPr>
          <p:cNvSpPr txBox="1"/>
          <p:nvPr/>
        </p:nvSpPr>
        <p:spPr>
          <a:xfrm flipH="1">
            <a:off x="204564" y="541788"/>
            <a:ext cx="8699950" cy="744455"/>
          </a:xfrm>
          <a:prstGeom prst="rect">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r>
              <a:rPr lang="en-AU" sz="1200" b="1" i="0" u="none" strike="noStrike" dirty="0">
                <a:solidFill>
                  <a:srgbClr val="1F2328"/>
                </a:solidFill>
                <a:effectLst/>
                <a:latin typeface="-apple-system"/>
              </a:rPr>
              <a:t>3. List of shopping centre stores with sit-down service containing the company's name, store's name, shopping centre's name and full address, all the stores located within a shopping centre that offer sit-down service in a specific state (choose one).</a:t>
            </a:r>
            <a:r>
              <a:rPr lang="en-AU" sz="1200" b="0" i="0" u="none" strike="noStrike" dirty="0">
                <a:solidFill>
                  <a:srgbClr val="1F2328"/>
                </a:solidFill>
                <a:effectLst/>
                <a:latin typeface="-apple-system"/>
              </a:rPr>
              <a:t> The list should be sorted alphabetically based on the company's name, store's state, suburb, and name.</a:t>
            </a:r>
            <a:endParaRPr lang="en-AU" sz="1050" dirty="0">
              <a:effectLst/>
            </a:endParaRPr>
          </a:p>
        </p:txBody>
      </p:sp>
      <p:graphicFrame>
        <p:nvGraphicFramePr>
          <p:cNvPr id="7" name="Table 6">
            <a:extLst>
              <a:ext uri="{FF2B5EF4-FFF2-40B4-BE49-F238E27FC236}">
                <a16:creationId xmlns:a16="http://schemas.microsoft.com/office/drawing/2014/main" id="{D3C26FA2-1E3A-AEAC-921A-BC71F1DE08F1}"/>
              </a:ext>
            </a:extLst>
          </p:cNvPr>
          <p:cNvGraphicFramePr>
            <a:graphicFrameLocks noGrp="1"/>
          </p:cNvGraphicFramePr>
          <p:nvPr>
            <p:extLst>
              <p:ext uri="{D42A27DB-BD31-4B8C-83A1-F6EECF244321}">
                <p14:modId xmlns:p14="http://schemas.microsoft.com/office/powerpoint/2010/main" val="1132544694"/>
              </p:ext>
            </p:extLst>
          </p:nvPr>
        </p:nvGraphicFramePr>
        <p:xfrm>
          <a:off x="2663045" y="2793855"/>
          <a:ext cx="3592508" cy="1376050"/>
        </p:xfrm>
        <a:graphic>
          <a:graphicData uri="http://schemas.openxmlformats.org/drawingml/2006/table">
            <a:tbl>
              <a:tblPr firstRow="1" bandRow="1">
                <a:tableStyleId>{3C2FFA5D-87B4-456A-9821-1D502468CF0F}</a:tableStyleId>
              </a:tblPr>
              <a:tblGrid>
                <a:gridCol w="428713">
                  <a:extLst>
                    <a:ext uri="{9D8B030D-6E8A-4147-A177-3AD203B41FA5}">
                      <a16:colId xmlns:a16="http://schemas.microsoft.com/office/drawing/2014/main" val="1982339609"/>
                    </a:ext>
                  </a:extLst>
                </a:gridCol>
                <a:gridCol w="580663">
                  <a:extLst>
                    <a:ext uri="{9D8B030D-6E8A-4147-A177-3AD203B41FA5}">
                      <a16:colId xmlns:a16="http://schemas.microsoft.com/office/drawing/2014/main" val="929394196"/>
                    </a:ext>
                  </a:extLst>
                </a:gridCol>
                <a:gridCol w="645783">
                  <a:extLst>
                    <a:ext uri="{9D8B030D-6E8A-4147-A177-3AD203B41FA5}">
                      <a16:colId xmlns:a16="http://schemas.microsoft.com/office/drawing/2014/main" val="1798652013"/>
                    </a:ext>
                  </a:extLst>
                </a:gridCol>
                <a:gridCol w="645783">
                  <a:extLst>
                    <a:ext uri="{9D8B030D-6E8A-4147-A177-3AD203B41FA5}">
                      <a16:colId xmlns:a16="http://schemas.microsoft.com/office/drawing/2014/main" val="573078031"/>
                    </a:ext>
                  </a:extLst>
                </a:gridCol>
                <a:gridCol w="645783">
                  <a:extLst>
                    <a:ext uri="{9D8B030D-6E8A-4147-A177-3AD203B41FA5}">
                      <a16:colId xmlns:a16="http://schemas.microsoft.com/office/drawing/2014/main" val="2326262106"/>
                    </a:ext>
                  </a:extLst>
                </a:gridCol>
                <a:gridCol w="645783">
                  <a:extLst>
                    <a:ext uri="{9D8B030D-6E8A-4147-A177-3AD203B41FA5}">
                      <a16:colId xmlns:a16="http://schemas.microsoft.com/office/drawing/2014/main" val="1926113814"/>
                    </a:ext>
                  </a:extLst>
                </a:gridCol>
              </a:tblGrid>
              <a:tr h="234480">
                <a:tc>
                  <a:txBody>
                    <a:bodyPr/>
                    <a:lstStyle/>
                    <a:p>
                      <a:pPr algn="l"/>
                      <a:r>
                        <a:rPr lang="en-AU" sz="700" dirty="0" err="1">
                          <a:effectLst/>
                          <a:latin typeface="Montserrat" pitchFamily="2" charset="77"/>
                        </a:rPr>
                        <a:t>acq_store_id</a:t>
                      </a:r>
                      <a:endParaRPr lang="en-AU" sz="700" dirty="0">
                        <a:effectLst/>
                        <a:latin typeface="Montserrat" pitchFamily="2" charset="77"/>
                      </a:endParaRPr>
                    </a:p>
                  </a:txBody>
                  <a:tcPr marL="76200" marR="76200" marT="76200" marB="76200" anchor="ctr"/>
                </a:tc>
                <a:tc>
                  <a:txBody>
                    <a:bodyPr/>
                    <a:lstStyle/>
                    <a:p>
                      <a:pPr algn="l"/>
                      <a:r>
                        <a:rPr lang="en-AU" sz="700">
                          <a:effectLst/>
                          <a:latin typeface="Montserrat" pitchFamily="2" charset="77"/>
                        </a:rPr>
                        <a:t>c_store_id</a:t>
                      </a:r>
                    </a:p>
                  </a:txBody>
                  <a:tcPr marL="76200" marR="76200" marT="76200" marB="76200" anchor="ctr"/>
                </a:tc>
                <a:tc>
                  <a:txBody>
                    <a:bodyPr/>
                    <a:lstStyle/>
                    <a:p>
                      <a:pPr algn="l"/>
                      <a:r>
                        <a:rPr lang="en-AU" sz="700">
                          <a:effectLst/>
                          <a:latin typeface="Montserrat" pitchFamily="2" charset="77"/>
                        </a:rPr>
                        <a:t>store_name</a:t>
                      </a:r>
                    </a:p>
                  </a:txBody>
                  <a:tcPr marL="76200" marR="76200" marT="76200" marB="76200" anchor="ctr"/>
                </a:tc>
                <a:tc>
                  <a:txBody>
                    <a:bodyPr/>
                    <a:lstStyle/>
                    <a:p>
                      <a:pPr algn="l"/>
                      <a:r>
                        <a:rPr lang="en-AU" sz="700">
                          <a:effectLst/>
                          <a:latin typeface="Montserrat" pitchFamily="2" charset="77"/>
                        </a:rPr>
                        <a:t>store_loc_id</a:t>
                      </a:r>
                    </a:p>
                  </a:txBody>
                  <a:tcPr marL="76200" marR="76200" marT="76200" marB="76200" anchor="ctr"/>
                </a:tc>
                <a:tc>
                  <a:txBody>
                    <a:bodyPr/>
                    <a:lstStyle/>
                    <a:p>
                      <a:pPr algn="l"/>
                      <a:r>
                        <a:rPr lang="en-AU" sz="700" dirty="0" err="1">
                          <a:effectLst/>
                          <a:latin typeface="Montserrat" pitchFamily="2" charset="77"/>
                        </a:rPr>
                        <a:t>company_id</a:t>
                      </a:r>
                      <a:endParaRPr lang="en-AU" sz="700" dirty="0">
                        <a:effectLst/>
                        <a:latin typeface="Montserrat" pitchFamily="2" charset="77"/>
                      </a:endParaRPr>
                    </a:p>
                  </a:txBody>
                  <a:tcPr marL="76200" marR="76200" marT="76200" marB="76200" anchor="ctr"/>
                </a:tc>
                <a:tc>
                  <a:txBody>
                    <a:bodyPr/>
                    <a:lstStyle/>
                    <a:p>
                      <a:pPr algn="l"/>
                      <a:r>
                        <a:rPr lang="en-AU" sz="700" dirty="0" err="1">
                          <a:effectLst/>
                          <a:latin typeface="Montserrat" pitchFamily="2" charset="77"/>
                        </a:rPr>
                        <a:t>store_mgr_id</a:t>
                      </a:r>
                      <a:endParaRPr lang="en-AU" sz="700" dirty="0">
                        <a:effectLst/>
                        <a:latin typeface="Montserrat" pitchFamily="2" charset="77"/>
                      </a:endParaRPr>
                    </a:p>
                  </a:txBody>
                  <a:tcPr marL="76200" marR="76200" marT="76200" marB="76200" anchor="ctr"/>
                </a:tc>
                <a:extLst>
                  <a:ext uri="{0D108BD9-81ED-4DB2-BD59-A6C34878D82A}">
                    <a16:rowId xmlns:a16="http://schemas.microsoft.com/office/drawing/2014/main" val="3979852313"/>
                  </a:ext>
                </a:extLst>
              </a:tr>
              <a:tr h="234480">
                <a:tc>
                  <a:txBody>
                    <a:bodyPr/>
                    <a:lstStyle/>
                    <a:p>
                      <a:r>
                        <a:rPr lang="en-AU" sz="700">
                          <a:effectLst/>
                          <a:latin typeface="Montserrat" pitchFamily="2" charset="77"/>
                        </a:rPr>
                        <a:t>1</a:t>
                      </a:r>
                    </a:p>
                  </a:txBody>
                  <a:tcPr marL="76200" marR="76200" marT="76200" marB="76200" anchor="ctr"/>
                </a:tc>
                <a:tc>
                  <a:txBody>
                    <a:bodyPr/>
                    <a:lstStyle/>
                    <a:p>
                      <a:r>
                        <a:rPr lang="en-AU" sz="700">
                          <a:effectLst/>
                          <a:latin typeface="Montserrat" pitchFamily="2" charset="77"/>
                        </a:rPr>
                        <a:t>TAS01</a:t>
                      </a:r>
                    </a:p>
                  </a:txBody>
                  <a:tcPr marL="76200" marR="76200" marT="76200" marB="76200" anchor="ctr"/>
                </a:tc>
                <a:tc>
                  <a:txBody>
                    <a:bodyPr/>
                    <a:lstStyle/>
                    <a:p>
                      <a:r>
                        <a:rPr lang="en-AU" sz="700">
                          <a:effectLst/>
                          <a:latin typeface="Montserrat" pitchFamily="2" charset="77"/>
                        </a:rPr>
                        <a:t>Springfield Boulevard</a:t>
                      </a:r>
                    </a:p>
                  </a:txBody>
                  <a:tcPr marL="76200" marR="76200" marT="76200" marB="76200" anchor="ctr"/>
                </a:tc>
                <a:tc>
                  <a:txBody>
                    <a:bodyPr/>
                    <a:lstStyle/>
                    <a:p>
                      <a:r>
                        <a:rPr lang="en-AU" sz="700">
                          <a:effectLst/>
                          <a:latin typeface="Montserrat" pitchFamily="2" charset="77"/>
                        </a:rPr>
                        <a:t>1</a:t>
                      </a:r>
                    </a:p>
                  </a:txBody>
                  <a:tcPr marL="76200" marR="76200" marT="76200" marB="76200" anchor="ctr"/>
                </a:tc>
                <a:tc>
                  <a:txBody>
                    <a:bodyPr/>
                    <a:lstStyle/>
                    <a:p>
                      <a:r>
                        <a:rPr lang="en-AU" sz="700">
                          <a:effectLst/>
                          <a:latin typeface="Montserrat" pitchFamily="2" charset="77"/>
                        </a:rPr>
                        <a:t>1</a:t>
                      </a:r>
                    </a:p>
                  </a:txBody>
                  <a:tcPr marL="76200" marR="76200" marT="76200" marB="76200" anchor="ctr"/>
                </a:tc>
                <a:tc>
                  <a:txBody>
                    <a:bodyPr/>
                    <a:lstStyle/>
                    <a:p>
                      <a:r>
                        <a:rPr lang="en-AU" sz="700" dirty="0">
                          <a:effectLst/>
                          <a:latin typeface="Montserrat" pitchFamily="2" charset="77"/>
                        </a:rPr>
                        <a:t>2</a:t>
                      </a:r>
                    </a:p>
                  </a:txBody>
                  <a:tcPr marL="76200" marR="76200" marT="76200" marB="76200" anchor="ctr"/>
                </a:tc>
                <a:extLst>
                  <a:ext uri="{0D108BD9-81ED-4DB2-BD59-A6C34878D82A}">
                    <a16:rowId xmlns:a16="http://schemas.microsoft.com/office/drawing/2014/main" val="4031283634"/>
                  </a:ext>
                </a:extLst>
              </a:tr>
              <a:tr h="278770">
                <a:tc>
                  <a:txBody>
                    <a:bodyPr/>
                    <a:lstStyle/>
                    <a:p>
                      <a:r>
                        <a:rPr lang="en-AU" sz="700">
                          <a:effectLst/>
                          <a:latin typeface="Montserrat" pitchFamily="2" charset="77"/>
                        </a:rPr>
                        <a:t>2</a:t>
                      </a:r>
                    </a:p>
                  </a:txBody>
                  <a:tcPr marL="76200" marR="76200" marT="76200" marB="76200" anchor="ctr"/>
                </a:tc>
                <a:tc>
                  <a:txBody>
                    <a:bodyPr/>
                    <a:lstStyle/>
                    <a:p>
                      <a:r>
                        <a:rPr lang="en-AU" sz="700">
                          <a:effectLst/>
                          <a:latin typeface="Montserrat" pitchFamily="2" charset="77"/>
                        </a:rPr>
                        <a:t>VIC01</a:t>
                      </a:r>
                    </a:p>
                  </a:txBody>
                  <a:tcPr marL="76200" marR="76200" marT="76200" marB="76200" anchor="ctr"/>
                </a:tc>
                <a:tc>
                  <a:txBody>
                    <a:bodyPr/>
                    <a:lstStyle/>
                    <a:p>
                      <a:r>
                        <a:rPr lang="en-AU" sz="700">
                          <a:effectLst/>
                          <a:latin typeface="Montserrat" pitchFamily="2" charset="77"/>
                        </a:rPr>
                        <a:t>Chadstone</a:t>
                      </a:r>
                    </a:p>
                  </a:txBody>
                  <a:tcPr marL="76200" marR="76200" marT="76200" marB="76200" anchor="ctr"/>
                </a:tc>
                <a:tc>
                  <a:txBody>
                    <a:bodyPr/>
                    <a:lstStyle/>
                    <a:p>
                      <a:r>
                        <a:rPr lang="en-AU" sz="700">
                          <a:effectLst/>
                          <a:latin typeface="Montserrat" pitchFamily="2" charset="77"/>
                        </a:rPr>
                        <a:t>2</a:t>
                      </a:r>
                    </a:p>
                  </a:txBody>
                  <a:tcPr marL="76200" marR="76200" marT="76200" marB="76200" anchor="ctr"/>
                </a:tc>
                <a:tc>
                  <a:txBody>
                    <a:bodyPr/>
                    <a:lstStyle/>
                    <a:p>
                      <a:r>
                        <a:rPr lang="en-AU" sz="700">
                          <a:effectLst/>
                          <a:latin typeface="Montserrat" pitchFamily="2" charset="77"/>
                        </a:rPr>
                        <a:t>1</a:t>
                      </a:r>
                    </a:p>
                  </a:txBody>
                  <a:tcPr marL="76200" marR="76200" marT="76200" marB="76200" anchor="ctr"/>
                </a:tc>
                <a:tc>
                  <a:txBody>
                    <a:bodyPr/>
                    <a:lstStyle/>
                    <a:p>
                      <a:r>
                        <a:rPr lang="en-AU" sz="700" dirty="0">
                          <a:effectLst/>
                          <a:latin typeface="Montserrat" pitchFamily="2" charset="77"/>
                        </a:rPr>
                        <a:t>NULL</a:t>
                      </a:r>
                    </a:p>
                  </a:txBody>
                  <a:tcPr marL="76200" marR="76200" marT="76200" marB="76200" anchor="ctr"/>
                </a:tc>
                <a:extLst>
                  <a:ext uri="{0D108BD9-81ED-4DB2-BD59-A6C34878D82A}">
                    <a16:rowId xmlns:a16="http://schemas.microsoft.com/office/drawing/2014/main" val="990897288"/>
                  </a:ext>
                </a:extLst>
              </a:tr>
              <a:tr h="234480">
                <a:tc>
                  <a:txBody>
                    <a:bodyPr/>
                    <a:lstStyle/>
                    <a:p>
                      <a:r>
                        <a:rPr lang="en-AU" sz="700" dirty="0">
                          <a:effectLst/>
                          <a:latin typeface="Montserrat" pitchFamily="2" charset="77"/>
                        </a:rPr>
                        <a:t>3</a:t>
                      </a:r>
                    </a:p>
                  </a:txBody>
                  <a:tcPr marL="76200" marR="76200" marT="76200" marB="76200" anchor="ctr"/>
                </a:tc>
                <a:tc>
                  <a:txBody>
                    <a:bodyPr/>
                    <a:lstStyle/>
                    <a:p>
                      <a:r>
                        <a:rPr lang="en-AU" sz="700">
                          <a:effectLst/>
                          <a:latin typeface="Montserrat" pitchFamily="2" charset="77"/>
                        </a:rPr>
                        <a:t>NULL</a:t>
                      </a:r>
                    </a:p>
                  </a:txBody>
                  <a:tcPr marL="76200" marR="76200" marT="76200" marB="76200" anchor="ctr"/>
                </a:tc>
                <a:tc>
                  <a:txBody>
                    <a:bodyPr/>
                    <a:lstStyle/>
                    <a:p>
                      <a:r>
                        <a:rPr lang="en-AU" sz="700">
                          <a:effectLst/>
                          <a:latin typeface="Montserrat" pitchFamily="2" charset="77"/>
                        </a:rPr>
                        <a:t>Springfield</a:t>
                      </a:r>
                    </a:p>
                  </a:txBody>
                  <a:tcPr marL="76200" marR="76200" marT="76200" marB="76200" anchor="ctr"/>
                </a:tc>
                <a:tc>
                  <a:txBody>
                    <a:bodyPr/>
                    <a:lstStyle/>
                    <a:p>
                      <a:r>
                        <a:rPr lang="en-AU" sz="700">
                          <a:effectLst/>
                          <a:latin typeface="Montserrat" pitchFamily="2" charset="77"/>
                        </a:rPr>
                        <a:t>3</a:t>
                      </a:r>
                    </a:p>
                  </a:txBody>
                  <a:tcPr marL="76200" marR="76200" marT="76200" marB="76200" anchor="ctr"/>
                </a:tc>
                <a:tc>
                  <a:txBody>
                    <a:bodyPr/>
                    <a:lstStyle/>
                    <a:p>
                      <a:r>
                        <a:rPr lang="en-AU" sz="700">
                          <a:effectLst/>
                          <a:latin typeface="Montserrat" pitchFamily="2" charset="77"/>
                        </a:rPr>
                        <a:t>2</a:t>
                      </a:r>
                    </a:p>
                  </a:txBody>
                  <a:tcPr marL="76200" marR="76200" marT="76200" marB="76200" anchor="ctr"/>
                </a:tc>
                <a:tc>
                  <a:txBody>
                    <a:bodyPr/>
                    <a:lstStyle/>
                    <a:p>
                      <a:r>
                        <a:rPr lang="en-AU" sz="700" dirty="0">
                          <a:effectLst/>
                          <a:latin typeface="Montserrat" pitchFamily="2" charset="77"/>
                        </a:rPr>
                        <a:t>4</a:t>
                      </a:r>
                    </a:p>
                  </a:txBody>
                  <a:tcPr marL="76200" marR="76200" marT="76200" marB="76200" anchor="ctr"/>
                </a:tc>
                <a:extLst>
                  <a:ext uri="{0D108BD9-81ED-4DB2-BD59-A6C34878D82A}">
                    <a16:rowId xmlns:a16="http://schemas.microsoft.com/office/drawing/2014/main" val="397779502"/>
                  </a:ext>
                </a:extLst>
              </a:tr>
            </a:tbl>
          </a:graphicData>
        </a:graphic>
      </p:graphicFrame>
      <p:sp>
        <p:nvSpPr>
          <p:cNvPr id="8" name="TextBox 7">
            <a:extLst>
              <a:ext uri="{FF2B5EF4-FFF2-40B4-BE49-F238E27FC236}">
                <a16:creationId xmlns:a16="http://schemas.microsoft.com/office/drawing/2014/main" id="{F91F6A41-87EB-CB4C-E84E-8C433896FC90}"/>
              </a:ext>
            </a:extLst>
          </p:cNvPr>
          <p:cNvSpPr txBox="1"/>
          <p:nvPr/>
        </p:nvSpPr>
        <p:spPr>
          <a:xfrm>
            <a:off x="204564" y="1426889"/>
            <a:ext cx="2590797" cy="307777"/>
          </a:xfrm>
          <a:prstGeom prst="rect">
            <a:avLst/>
          </a:prstGeom>
          <a:noFill/>
        </p:spPr>
        <p:txBody>
          <a:bodyPr wrap="square" rtlCol="0">
            <a:spAutoFit/>
          </a:bodyPr>
          <a:lstStyle/>
          <a:p>
            <a:r>
              <a:rPr lang="en-US" dirty="0"/>
              <a:t>Result</a:t>
            </a:r>
          </a:p>
        </p:txBody>
      </p:sp>
      <p:pic>
        <p:nvPicPr>
          <p:cNvPr id="4" name="Picture 3" descr="A computer code with text&#10;&#10;Description automatically generated">
            <a:extLst>
              <a:ext uri="{FF2B5EF4-FFF2-40B4-BE49-F238E27FC236}">
                <a16:creationId xmlns:a16="http://schemas.microsoft.com/office/drawing/2014/main" id="{CCEFBCE0-85AA-8E9A-8C17-014643E8D236}"/>
              </a:ext>
            </a:extLst>
          </p:cNvPr>
          <p:cNvPicPr>
            <a:picLocks noChangeAspect="1"/>
          </p:cNvPicPr>
          <p:nvPr/>
        </p:nvPicPr>
        <p:blipFill>
          <a:blip r:embed="rId3"/>
          <a:stretch>
            <a:fillRect/>
          </a:stretch>
        </p:blipFill>
        <p:spPr>
          <a:xfrm>
            <a:off x="6219215" y="1340130"/>
            <a:ext cx="2924785" cy="2284813"/>
          </a:xfrm>
          <a:prstGeom prst="rect">
            <a:avLst/>
          </a:prstGeom>
        </p:spPr>
      </p:pic>
      <p:graphicFrame>
        <p:nvGraphicFramePr>
          <p:cNvPr id="9" name="Table 8">
            <a:extLst>
              <a:ext uri="{FF2B5EF4-FFF2-40B4-BE49-F238E27FC236}">
                <a16:creationId xmlns:a16="http://schemas.microsoft.com/office/drawing/2014/main" id="{06068972-48F1-4798-097B-4A13379D8122}"/>
              </a:ext>
            </a:extLst>
          </p:cNvPr>
          <p:cNvGraphicFramePr>
            <a:graphicFrameLocks noGrp="1"/>
          </p:cNvGraphicFramePr>
          <p:nvPr>
            <p:extLst>
              <p:ext uri="{D42A27DB-BD31-4B8C-83A1-F6EECF244321}">
                <p14:modId xmlns:p14="http://schemas.microsoft.com/office/powerpoint/2010/main" val="3277658797"/>
              </p:ext>
            </p:extLst>
          </p:nvPr>
        </p:nvGraphicFramePr>
        <p:xfrm>
          <a:off x="213185" y="1426889"/>
          <a:ext cx="4899720" cy="1213077"/>
        </p:xfrm>
        <a:graphic>
          <a:graphicData uri="http://schemas.openxmlformats.org/drawingml/2006/table">
            <a:tbl>
              <a:tblPr firstRow="1" bandRow="1">
                <a:tableStyleId>{3C2FFA5D-87B4-456A-9821-1D502468CF0F}</a:tableStyleId>
              </a:tblPr>
              <a:tblGrid>
                <a:gridCol w="612465">
                  <a:extLst>
                    <a:ext uri="{9D8B030D-6E8A-4147-A177-3AD203B41FA5}">
                      <a16:colId xmlns:a16="http://schemas.microsoft.com/office/drawing/2014/main" val="3726758652"/>
                    </a:ext>
                  </a:extLst>
                </a:gridCol>
                <a:gridCol w="612465">
                  <a:extLst>
                    <a:ext uri="{9D8B030D-6E8A-4147-A177-3AD203B41FA5}">
                      <a16:colId xmlns:a16="http://schemas.microsoft.com/office/drawing/2014/main" val="1292643161"/>
                    </a:ext>
                  </a:extLst>
                </a:gridCol>
                <a:gridCol w="612465">
                  <a:extLst>
                    <a:ext uri="{9D8B030D-6E8A-4147-A177-3AD203B41FA5}">
                      <a16:colId xmlns:a16="http://schemas.microsoft.com/office/drawing/2014/main" val="3467454140"/>
                    </a:ext>
                  </a:extLst>
                </a:gridCol>
                <a:gridCol w="612465">
                  <a:extLst>
                    <a:ext uri="{9D8B030D-6E8A-4147-A177-3AD203B41FA5}">
                      <a16:colId xmlns:a16="http://schemas.microsoft.com/office/drawing/2014/main" val="2575343899"/>
                    </a:ext>
                  </a:extLst>
                </a:gridCol>
                <a:gridCol w="612465">
                  <a:extLst>
                    <a:ext uri="{9D8B030D-6E8A-4147-A177-3AD203B41FA5}">
                      <a16:colId xmlns:a16="http://schemas.microsoft.com/office/drawing/2014/main" val="1540694064"/>
                    </a:ext>
                  </a:extLst>
                </a:gridCol>
                <a:gridCol w="612465">
                  <a:extLst>
                    <a:ext uri="{9D8B030D-6E8A-4147-A177-3AD203B41FA5}">
                      <a16:colId xmlns:a16="http://schemas.microsoft.com/office/drawing/2014/main" val="3338305926"/>
                    </a:ext>
                  </a:extLst>
                </a:gridCol>
                <a:gridCol w="612465">
                  <a:extLst>
                    <a:ext uri="{9D8B030D-6E8A-4147-A177-3AD203B41FA5}">
                      <a16:colId xmlns:a16="http://schemas.microsoft.com/office/drawing/2014/main" val="3369958208"/>
                    </a:ext>
                  </a:extLst>
                </a:gridCol>
                <a:gridCol w="612465">
                  <a:extLst>
                    <a:ext uri="{9D8B030D-6E8A-4147-A177-3AD203B41FA5}">
                      <a16:colId xmlns:a16="http://schemas.microsoft.com/office/drawing/2014/main" val="491819085"/>
                    </a:ext>
                  </a:extLst>
                </a:gridCol>
              </a:tblGrid>
              <a:tr h="358797">
                <a:tc>
                  <a:txBody>
                    <a:bodyPr/>
                    <a:lstStyle/>
                    <a:p>
                      <a:pPr algn="l"/>
                      <a:r>
                        <a:rPr lang="en-AU" sz="600" dirty="0" err="1">
                          <a:effectLst/>
                          <a:latin typeface="Montserrat" pitchFamily="2" charset="77"/>
                        </a:rPr>
                        <a:t>loc_id</a:t>
                      </a:r>
                      <a:endParaRPr lang="en-AU" sz="600" dirty="0">
                        <a:effectLst/>
                        <a:latin typeface="Montserrat" pitchFamily="2" charset="77"/>
                      </a:endParaRPr>
                    </a:p>
                  </a:txBody>
                  <a:tcPr marL="76200" marR="76200" marT="76200" marB="76200" anchor="ctr"/>
                </a:tc>
                <a:tc>
                  <a:txBody>
                    <a:bodyPr/>
                    <a:lstStyle/>
                    <a:p>
                      <a:pPr algn="l"/>
                      <a:r>
                        <a:rPr lang="en-AU" sz="600" dirty="0" err="1">
                          <a:effectLst/>
                          <a:latin typeface="Montserrat" pitchFamily="2" charset="77"/>
                        </a:rPr>
                        <a:t>centre_id</a:t>
                      </a:r>
                      <a:endParaRPr lang="en-AU" sz="600" dirty="0">
                        <a:effectLst/>
                        <a:latin typeface="Montserrat" pitchFamily="2" charset="77"/>
                      </a:endParaRPr>
                    </a:p>
                  </a:txBody>
                  <a:tcPr marL="76200" marR="76200" marT="76200" marB="76200" anchor="ctr"/>
                </a:tc>
                <a:tc>
                  <a:txBody>
                    <a:bodyPr/>
                    <a:lstStyle/>
                    <a:p>
                      <a:pPr algn="l"/>
                      <a:r>
                        <a:rPr lang="en-AU" sz="600" dirty="0" err="1">
                          <a:effectLst/>
                          <a:latin typeface="Montserrat" pitchFamily="2" charset="77"/>
                        </a:rPr>
                        <a:t>loc_street_address</a:t>
                      </a:r>
                      <a:endParaRPr lang="en-AU" sz="600" dirty="0">
                        <a:effectLst/>
                        <a:latin typeface="Montserrat" pitchFamily="2" charset="77"/>
                      </a:endParaRPr>
                    </a:p>
                  </a:txBody>
                  <a:tcPr marL="76200" marR="76200" marT="76200" marB="76200" anchor="ctr"/>
                </a:tc>
                <a:tc>
                  <a:txBody>
                    <a:bodyPr/>
                    <a:lstStyle/>
                    <a:p>
                      <a:pPr algn="l"/>
                      <a:r>
                        <a:rPr lang="en-AU" sz="600" dirty="0" err="1">
                          <a:effectLst/>
                          <a:latin typeface="Montserrat" pitchFamily="2" charset="77"/>
                        </a:rPr>
                        <a:t>loc_suburb</a:t>
                      </a:r>
                      <a:endParaRPr lang="en-AU" sz="600" dirty="0">
                        <a:effectLst/>
                        <a:latin typeface="Montserrat" pitchFamily="2" charset="77"/>
                      </a:endParaRPr>
                    </a:p>
                  </a:txBody>
                  <a:tcPr marL="76200" marR="76200" marT="76200" marB="76200" anchor="ctr"/>
                </a:tc>
                <a:tc>
                  <a:txBody>
                    <a:bodyPr/>
                    <a:lstStyle/>
                    <a:p>
                      <a:pPr algn="l"/>
                      <a:r>
                        <a:rPr lang="en-AU" sz="600" dirty="0" err="1">
                          <a:effectLst/>
                          <a:latin typeface="Montserrat" pitchFamily="2" charset="77"/>
                        </a:rPr>
                        <a:t>loc_state</a:t>
                      </a:r>
                      <a:endParaRPr lang="en-AU" sz="600" dirty="0">
                        <a:effectLst/>
                        <a:latin typeface="Montserrat" pitchFamily="2" charset="77"/>
                      </a:endParaRPr>
                    </a:p>
                  </a:txBody>
                  <a:tcPr marL="76200" marR="76200" marT="76200" marB="76200" anchor="ctr"/>
                </a:tc>
                <a:tc>
                  <a:txBody>
                    <a:bodyPr/>
                    <a:lstStyle/>
                    <a:p>
                      <a:pPr algn="l"/>
                      <a:r>
                        <a:rPr lang="en-AU" sz="600" dirty="0" err="1">
                          <a:effectLst/>
                          <a:latin typeface="Montserrat" pitchFamily="2" charset="77"/>
                        </a:rPr>
                        <a:t>loc_postcode</a:t>
                      </a:r>
                      <a:endParaRPr lang="en-AU" sz="600" dirty="0">
                        <a:effectLst/>
                        <a:latin typeface="Montserrat" pitchFamily="2" charset="77"/>
                      </a:endParaRPr>
                    </a:p>
                  </a:txBody>
                  <a:tcPr marL="76200" marR="76200" marT="76200" marB="76200" anchor="ctr"/>
                </a:tc>
                <a:tc>
                  <a:txBody>
                    <a:bodyPr/>
                    <a:lstStyle/>
                    <a:p>
                      <a:pPr algn="l"/>
                      <a:r>
                        <a:rPr lang="en-AU" sz="600" dirty="0" err="1">
                          <a:effectLst/>
                          <a:latin typeface="Montserrat" pitchFamily="2" charset="77"/>
                        </a:rPr>
                        <a:t>loc_size</a:t>
                      </a:r>
                      <a:endParaRPr lang="en-AU" sz="600" dirty="0">
                        <a:effectLst/>
                        <a:latin typeface="Montserrat" pitchFamily="2" charset="77"/>
                      </a:endParaRPr>
                    </a:p>
                  </a:txBody>
                  <a:tcPr marL="76200" marR="76200" marT="76200" marB="76200" anchor="ctr"/>
                </a:tc>
                <a:tc>
                  <a:txBody>
                    <a:bodyPr/>
                    <a:lstStyle/>
                    <a:p>
                      <a:pPr algn="l"/>
                      <a:r>
                        <a:rPr lang="en-AU" sz="600" dirty="0" err="1">
                          <a:effectLst/>
                          <a:latin typeface="Montserrat" pitchFamily="2" charset="77"/>
                        </a:rPr>
                        <a:t>hasSeating</a:t>
                      </a:r>
                      <a:endParaRPr lang="en-AU" sz="600" dirty="0">
                        <a:effectLst/>
                        <a:latin typeface="Montserrat" pitchFamily="2" charset="77"/>
                      </a:endParaRPr>
                    </a:p>
                  </a:txBody>
                  <a:tcPr marL="76200" marR="76200" marT="76200" marB="76200" anchor="ctr"/>
                </a:tc>
                <a:extLst>
                  <a:ext uri="{0D108BD9-81ED-4DB2-BD59-A6C34878D82A}">
                    <a16:rowId xmlns:a16="http://schemas.microsoft.com/office/drawing/2014/main" val="683563203"/>
                  </a:ext>
                </a:extLst>
              </a:tr>
              <a:tr h="512568">
                <a:tc>
                  <a:txBody>
                    <a:bodyPr/>
                    <a:lstStyle/>
                    <a:p>
                      <a:r>
                        <a:rPr lang="en-AU" sz="600">
                          <a:effectLst/>
                          <a:latin typeface="Montserrat" pitchFamily="2" charset="77"/>
                        </a:rPr>
                        <a:t>1</a:t>
                      </a:r>
                    </a:p>
                  </a:txBody>
                  <a:tcPr marL="76200" marR="76200" marT="76200" marB="76200" anchor="ctr"/>
                </a:tc>
                <a:tc>
                  <a:txBody>
                    <a:bodyPr/>
                    <a:lstStyle/>
                    <a:p>
                      <a:r>
                        <a:rPr lang="en-AU" sz="600" dirty="0">
                          <a:effectLst/>
                          <a:latin typeface="Montserrat" pitchFamily="2" charset="77"/>
                        </a:rPr>
                        <a:t>NULL</a:t>
                      </a:r>
                    </a:p>
                  </a:txBody>
                  <a:tcPr marL="76200" marR="76200" marT="76200" marB="76200" anchor="ctr"/>
                </a:tc>
                <a:tc>
                  <a:txBody>
                    <a:bodyPr/>
                    <a:lstStyle/>
                    <a:p>
                      <a:r>
                        <a:rPr lang="en-AU" sz="600" dirty="0">
                          <a:effectLst/>
                          <a:latin typeface="Montserrat" pitchFamily="2" charset="77"/>
                        </a:rPr>
                        <a:t>6 Springfield Blvd</a:t>
                      </a:r>
                    </a:p>
                  </a:txBody>
                  <a:tcPr marL="76200" marR="76200" marT="76200" marB="76200" anchor="ctr"/>
                </a:tc>
                <a:tc>
                  <a:txBody>
                    <a:bodyPr/>
                    <a:lstStyle/>
                    <a:p>
                      <a:r>
                        <a:rPr lang="en-AU" sz="600" dirty="0">
                          <a:effectLst/>
                          <a:latin typeface="Montserrat" pitchFamily="2" charset="77"/>
                        </a:rPr>
                        <a:t>Springfield</a:t>
                      </a:r>
                    </a:p>
                  </a:txBody>
                  <a:tcPr marL="76200" marR="76200" marT="76200" marB="76200" anchor="ctr"/>
                </a:tc>
                <a:tc>
                  <a:txBody>
                    <a:bodyPr/>
                    <a:lstStyle/>
                    <a:p>
                      <a:r>
                        <a:rPr lang="en-AU" sz="600" dirty="0">
                          <a:effectLst/>
                          <a:latin typeface="Montserrat" pitchFamily="2" charset="77"/>
                        </a:rPr>
                        <a:t>TAS</a:t>
                      </a:r>
                    </a:p>
                  </a:txBody>
                  <a:tcPr marL="76200" marR="76200" marT="76200" marB="76200" anchor="ctr"/>
                </a:tc>
                <a:tc>
                  <a:txBody>
                    <a:bodyPr/>
                    <a:lstStyle/>
                    <a:p>
                      <a:r>
                        <a:rPr lang="en-AU" sz="600" dirty="0">
                          <a:effectLst/>
                          <a:latin typeface="Montserrat" pitchFamily="2" charset="77"/>
                        </a:rPr>
                        <a:t>7533</a:t>
                      </a:r>
                    </a:p>
                  </a:txBody>
                  <a:tcPr marL="76200" marR="76200" marT="76200" marB="76200" anchor="ctr"/>
                </a:tc>
                <a:tc>
                  <a:txBody>
                    <a:bodyPr/>
                    <a:lstStyle/>
                    <a:p>
                      <a:r>
                        <a:rPr lang="en-AU" sz="600" dirty="0">
                          <a:effectLst/>
                          <a:latin typeface="Montserrat" pitchFamily="2" charset="77"/>
                        </a:rPr>
                        <a:t>138.00</a:t>
                      </a:r>
                    </a:p>
                  </a:txBody>
                  <a:tcPr marL="76200" marR="76200" marT="76200" marB="76200" anchor="ctr"/>
                </a:tc>
                <a:tc>
                  <a:txBody>
                    <a:bodyPr/>
                    <a:lstStyle/>
                    <a:p>
                      <a:r>
                        <a:rPr lang="en-AU" sz="600" dirty="0">
                          <a:effectLst/>
                          <a:latin typeface="Montserrat" pitchFamily="2" charset="77"/>
                        </a:rPr>
                        <a:t>1</a:t>
                      </a:r>
                    </a:p>
                  </a:txBody>
                  <a:tcPr marL="76200" marR="76200" marT="76200" marB="76200" anchor="ctr"/>
                </a:tc>
                <a:extLst>
                  <a:ext uri="{0D108BD9-81ED-4DB2-BD59-A6C34878D82A}">
                    <a16:rowId xmlns:a16="http://schemas.microsoft.com/office/drawing/2014/main" val="2184984829"/>
                  </a:ext>
                </a:extLst>
              </a:tr>
              <a:tr h="341712">
                <a:tc>
                  <a:txBody>
                    <a:bodyPr/>
                    <a:lstStyle/>
                    <a:p>
                      <a:r>
                        <a:rPr lang="en-AU" sz="600">
                          <a:effectLst/>
                          <a:latin typeface="Montserrat" pitchFamily="2" charset="77"/>
                        </a:rPr>
                        <a:t>2</a:t>
                      </a:r>
                    </a:p>
                  </a:txBody>
                  <a:tcPr marL="76200" marR="76200" marT="76200" marB="76200" anchor="ctr"/>
                </a:tc>
                <a:tc>
                  <a:txBody>
                    <a:bodyPr/>
                    <a:lstStyle/>
                    <a:p>
                      <a:r>
                        <a:rPr lang="en-AU" sz="600">
                          <a:effectLst/>
                          <a:latin typeface="Montserrat" pitchFamily="2" charset="77"/>
                        </a:rPr>
                        <a:t>2</a:t>
                      </a:r>
                    </a:p>
                  </a:txBody>
                  <a:tcPr marL="76200" marR="76200" marT="76200" marB="76200" anchor="ctr"/>
                </a:tc>
                <a:tc>
                  <a:txBody>
                    <a:bodyPr/>
                    <a:lstStyle/>
                    <a:p>
                      <a:r>
                        <a:rPr lang="en-AU" sz="600">
                          <a:effectLst/>
                          <a:latin typeface="Montserrat" pitchFamily="2" charset="77"/>
                        </a:rPr>
                        <a:t>Shop 6</a:t>
                      </a:r>
                    </a:p>
                  </a:txBody>
                  <a:tcPr marL="76200" marR="76200" marT="76200" marB="76200" anchor="ctr"/>
                </a:tc>
                <a:tc>
                  <a:txBody>
                    <a:bodyPr/>
                    <a:lstStyle/>
                    <a:p>
                      <a:r>
                        <a:rPr lang="en-AU" sz="600" dirty="0">
                          <a:effectLst/>
                          <a:latin typeface="Montserrat" pitchFamily="2" charset="77"/>
                        </a:rPr>
                        <a:t>Chadstone</a:t>
                      </a:r>
                    </a:p>
                  </a:txBody>
                  <a:tcPr marL="76200" marR="76200" marT="76200" marB="76200" anchor="ctr"/>
                </a:tc>
                <a:tc>
                  <a:txBody>
                    <a:bodyPr/>
                    <a:lstStyle/>
                    <a:p>
                      <a:r>
                        <a:rPr lang="en-AU" sz="600" dirty="0">
                          <a:effectLst/>
                          <a:latin typeface="Montserrat" pitchFamily="2" charset="77"/>
                        </a:rPr>
                        <a:t>VIC</a:t>
                      </a:r>
                    </a:p>
                  </a:txBody>
                  <a:tcPr marL="76200" marR="76200" marT="76200" marB="76200" anchor="ctr"/>
                </a:tc>
                <a:tc>
                  <a:txBody>
                    <a:bodyPr/>
                    <a:lstStyle/>
                    <a:p>
                      <a:r>
                        <a:rPr lang="en-AU" sz="600">
                          <a:effectLst/>
                          <a:latin typeface="Montserrat" pitchFamily="2" charset="77"/>
                        </a:rPr>
                        <a:t>3113</a:t>
                      </a:r>
                    </a:p>
                  </a:txBody>
                  <a:tcPr marL="76200" marR="76200" marT="76200" marB="76200" anchor="ctr"/>
                </a:tc>
                <a:tc>
                  <a:txBody>
                    <a:bodyPr/>
                    <a:lstStyle/>
                    <a:p>
                      <a:r>
                        <a:rPr lang="en-AU" sz="600" dirty="0">
                          <a:effectLst/>
                          <a:latin typeface="Montserrat" pitchFamily="2" charset="77"/>
                        </a:rPr>
                        <a:t>54.00</a:t>
                      </a:r>
                    </a:p>
                  </a:txBody>
                  <a:tcPr marL="76200" marR="76200" marT="76200" marB="76200" anchor="ctr"/>
                </a:tc>
                <a:tc>
                  <a:txBody>
                    <a:bodyPr/>
                    <a:lstStyle/>
                    <a:p>
                      <a:r>
                        <a:rPr lang="en-AU" sz="600" dirty="0">
                          <a:effectLst/>
                          <a:latin typeface="Montserrat" pitchFamily="2" charset="77"/>
                        </a:rPr>
                        <a:t>0</a:t>
                      </a:r>
                    </a:p>
                  </a:txBody>
                  <a:tcPr marL="76200" marR="76200" marT="76200" marB="76200" anchor="ctr"/>
                </a:tc>
                <a:extLst>
                  <a:ext uri="{0D108BD9-81ED-4DB2-BD59-A6C34878D82A}">
                    <a16:rowId xmlns:a16="http://schemas.microsoft.com/office/drawing/2014/main" val="3810953534"/>
                  </a:ext>
                </a:extLst>
              </a:tr>
            </a:tbl>
          </a:graphicData>
        </a:graphic>
      </p:graphicFrame>
      <p:sp>
        <p:nvSpPr>
          <p:cNvPr id="10" name="TextBox 9">
            <a:extLst>
              <a:ext uri="{FF2B5EF4-FFF2-40B4-BE49-F238E27FC236}">
                <a16:creationId xmlns:a16="http://schemas.microsoft.com/office/drawing/2014/main" id="{DF97FFF2-625A-193C-EA27-9BE06AF04686}"/>
              </a:ext>
            </a:extLst>
          </p:cNvPr>
          <p:cNvSpPr txBox="1"/>
          <p:nvPr/>
        </p:nvSpPr>
        <p:spPr>
          <a:xfrm>
            <a:off x="152079" y="1201631"/>
            <a:ext cx="1145265" cy="276999"/>
          </a:xfrm>
          <a:prstGeom prst="rect">
            <a:avLst/>
          </a:prstGeom>
          <a:noFill/>
        </p:spPr>
        <p:txBody>
          <a:bodyPr wrap="square" rtlCol="0">
            <a:spAutoFit/>
          </a:bodyPr>
          <a:lstStyle/>
          <a:p>
            <a:r>
              <a:rPr lang="en-US" sz="1200" dirty="0"/>
              <a:t>location</a:t>
            </a:r>
          </a:p>
        </p:txBody>
      </p:sp>
      <p:graphicFrame>
        <p:nvGraphicFramePr>
          <p:cNvPr id="11" name="Table 10">
            <a:extLst>
              <a:ext uri="{FF2B5EF4-FFF2-40B4-BE49-F238E27FC236}">
                <a16:creationId xmlns:a16="http://schemas.microsoft.com/office/drawing/2014/main" id="{AC26600D-7F6E-214F-3112-DC52B9B9E8C4}"/>
              </a:ext>
            </a:extLst>
          </p:cNvPr>
          <p:cNvGraphicFramePr>
            <a:graphicFrameLocks noGrp="1"/>
          </p:cNvGraphicFramePr>
          <p:nvPr>
            <p:extLst>
              <p:ext uri="{D42A27DB-BD31-4B8C-83A1-F6EECF244321}">
                <p14:modId xmlns:p14="http://schemas.microsoft.com/office/powerpoint/2010/main" val="3388830144"/>
              </p:ext>
            </p:extLst>
          </p:nvPr>
        </p:nvGraphicFramePr>
        <p:xfrm>
          <a:off x="213185" y="2780612"/>
          <a:ext cx="2256292" cy="1071250"/>
        </p:xfrm>
        <a:graphic>
          <a:graphicData uri="http://schemas.openxmlformats.org/drawingml/2006/table">
            <a:tbl>
              <a:tblPr firstRow="1" bandRow="1">
                <a:tableStyleId>{3C2FFA5D-87B4-456A-9821-1D502468CF0F}</a:tableStyleId>
              </a:tblPr>
              <a:tblGrid>
                <a:gridCol w="677863">
                  <a:extLst>
                    <a:ext uri="{9D8B030D-6E8A-4147-A177-3AD203B41FA5}">
                      <a16:colId xmlns:a16="http://schemas.microsoft.com/office/drawing/2014/main" val="172741111"/>
                    </a:ext>
                  </a:extLst>
                </a:gridCol>
                <a:gridCol w="1578429">
                  <a:extLst>
                    <a:ext uri="{9D8B030D-6E8A-4147-A177-3AD203B41FA5}">
                      <a16:colId xmlns:a16="http://schemas.microsoft.com/office/drawing/2014/main" val="3478768709"/>
                    </a:ext>
                  </a:extLst>
                </a:gridCol>
              </a:tblGrid>
              <a:tr h="234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AU" sz="800" dirty="0" err="1">
                          <a:effectLst/>
                          <a:latin typeface="Montserrat" pitchFamily="2" charset="77"/>
                        </a:rPr>
                        <a:t>centre_id</a:t>
                      </a:r>
                      <a:endParaRPr lang="en-AU" sz="800" dirty="0">
                        <a:effectLst/>
                        <a:latin typeface="Montserrat" pitchFamily="2" charset="77"/>
                      </a:endParaRPr>
                    </a:p>
                    <a:p>
                      <a:pPr algn="l"/>
                      <a:endParaRPr lang="en-AU" sz="800" dirty="0">
                        <a:effectLst/>
                        <a:latin typeface="Montserrat" pitchFamily="2" charset="77"/>
                      </a:endParaRPr>
                    </a:p>
                  </a:txBody>
                  <a:tcPr marL="76200" marR="76200" marT="76200" marB="762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AU" sz="800" dirty="0" err="1">
                          <a:effectLst/>
                          <a:latin typeface="Montserrat" pitchFamily="2" charset="77"/>
                        </a:rPr>
                        <a:t>centre_name</a:t>
                      </a:r>
                      <a:endParaRPr lang="en-AU" sz="800" dirty="0">
                        <a:effectLst/>
                        <a:latin typeface="Montserrat" pitchFamily="2" charset="77"/>
                      </a:endParaRPr>
                    </a:p>
                    <a:p>
                      <a:endParaRPr lang="en-US" sz="800" dirty="0">
                        <a:latin typeface="Montserrat" pitchFamily="2" charset="77"/>
                      </a:endParaRPr>
                    </a:p>
                  </a:txBody>
                  <a:tcPr/>
                </a:tc>
                <a:extLst>
                  <a:ext uri="{0D108BD9-81ED-4DB2-BD59-A6C34878D82A}">
                    <a16:rowId xmlns:a16="http://schemas.microsoft.com/office/drawing/2014/main" val="2120492546"/>
                  </a:ext>
                </a:extLst>
              </a:tr>
              <a:tr h="234480">
                <a:tc>
                  <a:txBody>
                    <a:bodyPr/>
                    <a:lstStyle/>
                    <a:p>
                      <a:r>
                        <a:rPr lang="en-AU" sz="800">
                          <a:effectLst/>
                          <a:latin typeface="Montserrat" pitchFamily="2" charset="77"/>
                        </a:rPr>
                        <a:t>1</a:t>
                      </a:r>
                    </a:p>
                  </a:txBody>
                  <a:tcPr marL="76200" marR="76200" marT="76200" marB="76200" anchor="ctr"/>
                </a:tc>
                <a:tc>
                  <a:txBody>
                    <a:bodyPr/>
                    <a:lstStyle/>
                    <a:p>
                      <a:r>
                        <a:rPr lang="en-AU" sz="800">
                          <a:effectLst/>
                          <a:latin typeface="Montserrat" pitchFamily="2" charset="77"/>
                        </a:rPr>
                        <a:t>Macquarie Shopping Centre</a:t>
                      </a:r>
                    </a:p>
                  </a:txBody>
                  <a:tcPr marL="76200" marR="76200" marT="76200" marB="76200" anchor="ctr"/>
                </a:tc>
                <a:extLst>
                  <a:ext uri="{0D108BD9-81ED-4DB2-BD59-A6C34878D82A}">
                    <a16:rowId xmlns:a16="http://schemas.microsoft.com/office/drawing/2014/main" val="1368449275"/>
                  </a:ext>
                </a:extLst>
              </a:tr>
              <a:tr h="278770">
                <a:tc>
                  <a:txBody>
                    <a:bodyPr/>
                    <a:lstStyle/>
                    <a:p>
                      <a:r>
                        <a:rPr lang="en-AU" sz="800">
                          <a:effectLst/>
                          <a:latin typeface="Montserrat" pitchFamily="2" charset="77"/>
                        </a:rPr>
                        <a:t>2</a:t>
                      </a:r>
                    </a:p>
                  </a:txBody>
                  <a:tcPr marL="76200" marR="76200" marT="76200" marB="76200" anchor="ctr"/>
                </a:tc>
                <a:tc>
                  <a:txBody>
                    <a:bodyPr/>
                    <a:lstStyle/>
                    <a:p>
                      <a:r>
                        <a:rPr lang="en-AU" sz="800" dirty="0" err="1">
                          <a:effectLst/>
                          <a:latin typeface="Montserrat" pitchFamily="2" charset="77"/>
                        </a:rPr>
                        <a:t>Chatstone</a:t>
                      </a:r>
                      <a:r>
                        <a:rPr lang="en-AU" sz="800" dirty="0">
                          <a:effectLst/>
                          <a:latin typeface="Montserrat" pitchFamily="2" charset="77"/>
                        </a:rPr>
                        <a:t> Shopping Centre</a:t>
                      </a:r>
                    </a:p>
                  </a:txBody>
                  <a:tcPr marL="76200" marR="76200" marT="76200" marB="76200" anchor="ctr"/>
                </a:tc>
                <a:extLst>
                  <a:ext uri="{0D108BD9-81ED-4DB2-BD59-A6C34878D82A}">
                    <a16:rowId xmlns:a16="http://schemas.microsoft.com/office/drawing/2014/main" val="3095394423"/>
                  </a:ext>
                </a:extLst>
              </a:tr>
            </a:tbl>
          </a:graphicData>
        </a:graphic>
      </p:graphicFrame>
      <p:sp>
        <p:nvSpPr>
          <p:cNvPr id="12" name="TextBox 11">
            <a:extLst>
              <a:ext uri="{FF2B5EF4-FFF2-40B4-BE49-F238E27FC236}">
                <a16:creationId xmlns:a16="http://schemas.microsoft.com/office/drawing/2014/main" id="{0949A865-FDCE-5663-FF70-8E2F0B065140}"/>
              </a:ext>
            </a:extLst>
          </p:cNvPr>
          <p:cNvSpPr txBox="1"/>
          <p:nvPr/>
        </p:nvSpPr>
        <p:spPr>
          <a:xfrm>
            <a:off x="126167" y="2556401"/>
            <a:ext cx="968829" cy="307777"/>
          </a:xfrm>
          <a:prstGeom prst="rect">
            <a:avLst/>
          </a:prstGeom>
          <a:noFill/>
        </p:spPr>
        <p:txBody>
          <a:bodyPr wrap="square" rtlCol="0">
            <a:spAutoFit/>
          </a:bodyPr>
          <a:lstStyle/>
          <a:p>
            <a:r>
              <a:rPr lang="en-US" dirty="0" err="1"/>
              <a:t>centre</a:t>
            </a:r>
            <a:endParaRPr lang="en-US" dirty="0"/>
          </a:p>
        </p:txBody>
      </p:sp>
      <p:sp>
        <p:nvSpPr>
          <p:cNvPr id="13" name="TextBox 12">
            <a:extLst>
              <a:ext uri="{FF2B5EF4-FFF2-40B4-BE49-F238E27FC236}">
                <a16:creationId xmlns:a16="http://schemas.microsoft.com/office/drawing/2014/main" id="{8F5586B6-1245-72B9-E5A5-E27B6786E1EA}"/>
              </a:ext>
            </a:extLst>
          </p:cNvPr>
          <p:cNvSpPr txBox="1"/>
          <p:nvPr/>
        </p:nvSpPr>
        <p:spPr>
          <a:xfrm>
            <a:off x="2569957" y="2556401"/>
            <a:ext cx="657098" cy="307777"/>
          </a:xfrm>
          <a:prstGeom prst="rect">
            <a:avLst/>
          </a:prstGeom>
          <a:noFill/>
        </p:spPr>
        <p:txBody>
          <a:bodyPr wrap="square" rtlCol="0">
            <a:spAutoFit/>
          </a:bodyPr>
          <a:lstStyle/>
          <a:p>
            <a:r>
              <a:rPr lang="en-US" dirty="0"/>
              <a:t>store</a:t>
            </a:r>
          </a:p>
        </p:txBody>
      </p:sp>
      <p:graphicFrame>
        <p:nvGraphicFramePr>
          <p:cNvPr id="14" name="Table 13">
            <a:extLst>
              <a:ext uri="{FF2B5EF4-FFF2-40B4-BE49-F238E27FC236}">
                <a16:creationId xmlns:a16="http://schemas.microsoft.com/office/drawing/2014/main" id="{6AF1BE75-48C2-E9B5-A958-B15F1B7E209D}"/>
              </a:ext>
            </a:extLst>
          </p:cNvPr>
          <p:cNvGraphicFramePr>
            <a:graphicFrameLocks noGrp="1"/>
          </p:cNvGraphicFramePr>
          <p:nvPr>
            <p:extLst>
              <p:ext uri="{D42A27DB-BD31-4B8C-83A1-F6EECF244321}">
                <p14:modId xmlns:p14="http://schemas.microsoft.com/office/powerpoint/2010/main" val="1239947333"/>
              </p:ext>
            </p:extLst>
          </p:nvPr>
        </p:nvGraphicFramePr>
        <p:xfrm>
          <a:off x="213185" y="4005580"/>
          <a:ext cx="2394901" cy="1137920"/>
        </p:xfrm>
        <a:graphic>
          <a:graphicData uri="http://schemas.openxmlformats.org/drawingml/2006/table">
            <a:tbl>
              <a:tblPr firstRow="1" bandRow="1">
                <a:tableStyleId>{3C2FFA5D-87B4-456A-9821-1D502468CF0F}</a:tableStyleId>
              </a:tblPr>
              <a:tblGrid>
                <a:gridCol w="563831">
                  <a:extLst>
                    <a:ext uri="{9D8B030D-6E8A-4147-A177-3AD203B41FA5}">
                      <a16:colId xmlns:a16="http://schemas.microsoft.com/office/drawing/2014/main" val="4087667599"/>
                    </a:ext>
                  </a:extLst>
                </a:gridCol>
                <a:gridCol w="685800">
                  <a:extLst>
                    <a:ext uri="{9D8B030D-6E8A-4147-A177-3AD203B41FA5}">
                      <a16:colId xmlns:a16="http://schemas.microsoft.com/office/drawing/2014/main" val="3679132350"/>
                    </a:ext>
                  </a:extLst>
                </a:gridCol>
                <a:gridCol w="1145270">
                  <a:extLst>
                    <a:ext uri="{9D8B030D-6E8A-4147-A177-3AD203B41FA5}">
                      <a16:colId xmlns:a16="http://schemas.microsoft.com/office/drawing/2014/main" val="3924285080"/>
                    </a:ext>
                  </a:extLst>
                </a:gridCol>
              </a:tblGrid>
              <a:tr h="370840">
                <a:tc>
                  <a:txBody>
                    <a:bodyPr/>
                    <a:lstStyle/>
                    <a:p>
                      <a:pPr algn="l"/>
                      <a:r>
                        <a:rPr lang="en-AU" sz="800" dirty="0" err="1">
                          <a:effectLst/>
                          <a:latin typeface="Montserrat" pitchFamily="2" charset="77"/>
                        </a:rPr>
                        <a:t>company_id</a:t>
                      </a:r>
                      <a:endParaRPr lang="en-AU" sz="800" dirty="0">
                        <a:effectLst/>
                        <a:latin typeface="Montserrat" pitchFamily="2" charset="77"/>
                      </a:endParaRPr>
                    </a:p>
                  </a:txBody>
                  <a:tcPr marL="76200" marR="76200" marT="76200" marB="76200" anchor="ctr"/>
                </a:tc>
                <a:tc>
                  <a:txBody>
                    <a:bodyPr/>
                    <a:lstStyle/>
                    <a:p>
                      <a:pPr algn="l"/>
                      <a:r>
                        <a:rPr lang="en-AU" sz="800" dirty="0" err="1">
                          <a:effectLst/>
                          <a:latin typeface="Montserrat" pitchFamily="2" charset="77"/>
                        </a:rPr>
                        <a:t>acq_com_id</a:t>
                      </a:r>
                      <a:endParaRPr lang="en-AU" sz="800" dirty="0">
                        <a:effectLst/>
                        <a:latin typeface="Montserrat" pitchFamily="2" charset="77"/>
                      </a:endParaRPr>
                    </a:p>
                  </a:txBody>
                  <a:tcPr marL="76200" marR="76200" marT="76200" marB="76200" anchor="ctr"/>
                </a:tc>
                <a:tc>
                  <a:txBody>
                    <a:bodyPr/>
                    <a:lstStyle/>
                    <a:p>
                      <a:pPr algn="l"/>
                      <a:r>
                        <a:rPr lang="en-AU" sz="800" dirty="0" err="1">
                          <a:effectLst/>
                          <a:latin typeface="Montserrat" pitchFamily="2" charset="77"/>
                        </a:rPr>
                        <a:t>company_name</a:t>
                      </a:r>
                      <a:endParaRPr lang="en-AU" sz="800" dirty="0">
                        <a:effectLst/>
                        <a:latin typeface="Montserrat" pitchFamily="2" charset="77"/>
                      </a:endParaRPr>
                    </a:p>
                  </a:txBody>
                  <a:tcPr marL="76200" marR="76200" marT="76200" marB="76200" anchor="ctr"/>
                </a:tc>
                <a:extLst>
                  <a:ext uri="{0D108BD9-81ED-4DB2-BD59-A6C34878D82A}">
                    <a16:rowId xmlns:a16="http://schemas.microsoft.com/office/drawing/2014/main" val="14928372"/>
                  </a:ext>
                </a:extLst>
              </a:tr>
              <a:tr h="370840">
                <a:tc>
                  <a:txBody>
                    <a:bodyPr/>
                    <a:lstStyle/>
                    <a:p>
                      <a:r>
                        <a:rPr lang="en-AU" sz="800">
                          <a:effectLst/>
                          <a:latin typeface="Montserrat" pitchFamily="2" charset="77"/>
                        </a:rPr>
                        <a:t>1</a:t>
                      </a:r>
                    </a:p>
                  </a:txBody>
                  <a:tcPr marL="76200" marR="76200" marT="76200" marB="76200" anchor="ctr"/>
                </a:tc>
                <a:tc>
                  <a:txBody>
                    <a:bodyPr/>
                    <a:lstStyle/>
                    <a:p>
                      <a:r>
                        <a:rPr lang="en-AU" sz="800">
                          <a:effectLst/>
                          <a:latin typeface="Montserrat" pitchFamily="2" charset="77"/>
                        </a:rPr>
                        <a:t>1</a:t>
                      </a:r>
                    </a:p>
                  </a:txBody>
                  <a:tcPr marL="76200" marR="76200" marT="76200" marB="76200" anchor="ctr"/>
                </a:tc>
                <a:tc>
                  <a:txBody>
                    <a:bodyPr/>
                    <a:lstStyle/>
                    <a:p>
                      <a:r>
                        <a:rPr lang="en-AU" sz="800">
                          <a:effectLst/>
                          <a:latin typeface="Montserrat" pitchFamily="2" charset="77"/>
                        </a:rPr>
                        <a:t>BigW</a:t>
                      </a:r>
                    </a:p>
                  </a:txBody>
                  <a:tcPr marL="76200" marR="76200" marT="76200" marB="76200" anchor="ctr"/>
                </a:tc>
                <a:extLst>
                  <a:ext uri="{0D108BD9-81ED-4DB2-BD59-A6C34878D82A}">
                    <a16:rowId xmlns:a16="http://schemas.microsoft.com/office/drawing/2014/main" val="2190778899"/>
                  </a:ext>
                </a:extLst>
              </a:tr>
              <a:tr h="370840">
                <a:tc>
                  <a:txBody>
                    <a:bodyPr/>
                    <a:lstStyle/>
                    <a:p>
                      <a:r>
                        <a:rPr lang="en-AU" sz="800" dirty="0">
                          <a:effectLst/>
                          <a:latin typeface="Montserrat" pitchFamily="2" charset="77"/>
                        </a:rPr>
                        <a:t>2</a:t>
                      </a:r>
                    </a:p>
                  </a:txBody>
                  <a:tcPr marL="76200" marR="76200" marT="76200" marB="76200" anchor="ctr"/>
                </a:tc>
                <a:tc>
                  <a:txBody>
                    <a:bodyPr/>
                    <a:lstStyle/>
                    <a:p>
                      <a:r>
                        <a:rPr lang="en-AU" sz="800">
                          <a:effectLst/>
                          <a:latin typeface="Montserrat" pitchFamily="2" charset="77"/>
                        </a:rPr>
                        <a:t>2</a:t>
                      </a:r>
                    </a:p>
                  </a:txBody>
                  <a:tcPr marL="76200" marR="76200" marT="76200" marB="76200" anchor="ctr"/>
                </a:tc>
                <a:tc>
                  <a:txBody>
                    <a:bodyPr/>
                    <a:lstStyle/>
                    <a:p>
                      <a:r>
                        <a:rPr lang="en-AU" sz="800" dirty="0">
                          <a:effectLst/>
                          <a:latin typeface="Montserrat" pitchFamily="2" charset="77"/>
                        </a:rPr>
                        <a:t>Woolworth</a:t>
                      </a:r>
                    </a:p>
                  </a:txBody>
                  <a:tcPr marL="76200" marR="76200" marT="76200" marB="76200" anchor="ctr"/>
                </a:tc>
                <a:extLst>
                  <a:ext uri="{0D108BD9-81ED-4DB2-BD59-A6C34878D82A}">
                    <a16:rowId xmlns:a16="http://schemas.microsoft.com/office/drawing/2014/main" val="602357179"/>
                  </a:ext>
                </a:extLst>
              </a:tr>
            </a:tbl>
          </a:graphicData>
        </a:graphic>
      </p:graphicFrame>
      <p:sp>
        <p:nvSpPr>
          <p:cNvPr id="15" name="TextBox 14">
            <a:extLst>
              <a:ext uri="{FF2B5EF4-FFF2-40B4-BE49-F238E27FC236}">
                <a16:creationId xmlns:a16="http://schemas.microsoft.com/office/drawing/2014/main" id="{B26DDAF0-9D2C-1262-68A0-BFD389F876F7}"/>
              </a:ext>
            </a:extLst>
          </p:cNvPr>
          <p:cNvSpPr txBox="1"/>
          <p:nvPr/>
        </p:nvSpPr>
        <p:spPr>
          <a:xfrm>
            <a:off x="112705" y="3820445"/>
            <a:ext cx="1376129" cy="307777"/>
          </a:xfrm>
          <a:prstGeom prst="rect">
            <a:avLst/>
          </a:prstGeom>
          <a:noFill/>
        </p:spPr>
        <p:txBody>
          <a:bodyPr wrap="square" rtlCol="0">
            <a:spAutoFit/>
          </a:bodyPr>
          <a:lstStyle/>
          <a:p>
            <a:r>
              <a:rPr lang="en-US" dirty="0"/>
              <a:t>company</a:t>
            </a:r>
          </a:p>
        </p:txBody>
      </p:sp>
    </p:spTree>
    <p:extLst>
      <p:ext uri="{BB962C8B-B14F-4D97-AF65-F5344CB8AC3E}">
        <p14:creationId xmlns:p14="http://schemas.microsoft.com/office/powerpoint/2010/main" val="3180366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16"/>
          <p:cNvSpPr txBox="1">
            <a:spLocks noGrp="1"/>
          </p:cNvSpPr>
          <p:nvPr>
            <p:ph type="title"/>
          </p:nvPr>
        </p:nvSpPr>
        <p:spPr>
          <a:xfrm>
            <a:off x="676972" y="73322"/>
            <a:ext cx="7717500" cy="548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000" dirty="0"/>
              <a:t>Data Analysis Question</a:t>
            </a:r>
            <a:endParaRPr sz="2000" dirty="0"/>
          </a:p>
        </p:txBody>
      </p:sp>
      <p:sp>
        <p:nvSpPr>
          <p:cNvPr id="2" name="Google Shape;241;p17">
            <a:extLst>
              <a:ext uri="{FF2B5EF4-FFF2-40B4-BE49-F238E27FC236}">
                <a16:creationId xmlns:a16="http://schemas.microsoft.com/office/drawing/2014/main" id="{99A87373-F3AB-852A-9BBF-45041348C5CF}"/>
              </a:ext>
            </a:extLst>
          </p:cNvPr>
          <p:cNvSpPr txBox="1"/>
          <p:nvPr/>
        </p:nvSpPr>
        <p:spPr>
          <a:xfrm flipH="1">
            <a:off x="204564" y="541788"/>
            <a:ext cx="8699950" cy="744455"/>
          </a:xfrm>
          <a:prstGeom prst="rect">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r>
              <a:rPr lang="en-AU" sz="1200" b="1" i="0" u="none" strike="noStrike" dirty="0">
                <a:solidFill>
                  <a:srgbClr val="1F2328"/>
                </a:solidFill>
                <a:effectLst/>
                <a:latin typeface="-apple-system"/>
              </a:rPr>
              <a:t>3. List of shopping centre stores with sit-down service containing the company's name, store's name, shopping centre's name and full address, all the stores located within a shopping centre that offer sit-down service in a specific state (choose one).</a:t>
            </a:r>
            <a:r>
              <a:rPr lang="en-AU" sz="1200" b="0" i="0" u="none" strike="noStrike" dirty="0">
                <a:solidFill>
                  <a:srgbClr val="1F2328"/>
                </a:solidFill>
                <a:effectLst/>
                <a:latin typeface="-apple-system"/>
              </a:rPr>
              <a:t> The list should be sorted alphabetically based on the company's name, store's state, suburb, and name.</a:t>
            </a:r>
            <a:endParaRPr lang="en-AU" sz="1050" dirty="0">
              <a:effectLst/>
            </a:endParaRPr>
          </a:p>
        </p:txBody>
      </p:sp>
      <p:graphicFrame>
        <p:nvGraphicFramePr>
          <p:cNvPr id="7" name="Table 6">
            <a:extLst>
              <a:ext uri="{FF2B5EF4-FFF2-40B4-BE49-F238E27FC236}">
                <a16:creationId xmlns:a16="http://schemas.microsoft.com/office/drawing/2014/main" id="{D3C26FA2-1E3A-AEAC-921A-BC71F1DE08F1}"/>
              </a:ext>
            </a:extLst>
          </p:cNvPr>
          <p:cNvGraphicFramePr>
            <a:graphicFrameLocks noGrp="1"/>
          </p:cNvGraphicFramePr>
          <p:nvPr>
            <p:extLst>
              <p:ext uri="{D42A27DB-BD31-4B8C-83A1-F6EECF244321}">
                <p14:modId xmlns:p14="http://schemas.microsoft.com/office/powerpoint/2010/main" val="3508152645"/>
              </p:ext>
            </p:extLst>
          </p:nvPr>
        </p:nvGraphicFramePr>
        <p:xfrm>
          <a:off x="195622" y="1569089"/>
          <a:ext cx="4419921" cy="3162300"/>
        </p:xfrm>
        <a:graphic>
          <a:graphicData uri="http://schemas.openxmlformats.org/drawingml/2006/table">
            <a:tbl>
              <a:tblPr firstRow="1" bandRow="1">
                <a:tableStyleId>{B301B821-A1FF-4177-AEE7-76D212191A09}</a:tableStyleId>
              </a:tblPr>
              <a:tblGrid>
                <a:gridCol w="1706678">
                  <a:extLst>
                    <a:ext uri="{9D8B030D-6E8A-4147-A177-3AD203B41FA5}">
                      <a16:colId xmlns:a16="http://schemas.microsoft.com/office/drawing/2014/main" val="1836698180"/>
                    </a:ext>
                  </a:extLst>
                </a:gridCol>
                <a:gridCol w="702774">
                  <a:extLst>
                    <a:ext uri="{9D8B030D-6E8A-4147-A177-3AD203B41FA5}">
                      <a16:colId xmlns:a16="http://schemas.microsoft.com/office/drawing/2014/main" val="1982339609"/>
                    </a:ext>
                  </a:extLst>
                </a:gridCol>
                <a:gridCol w="951860">
                  <a:extLst>
                    <a:ext uri="{9D8B030D-6E8A-4147-A177-3AD203B41FA5}">
                      <a16:colId xmlns:a16="http://schemas.microsoft.com/office/drawing/2014/main" val="929394196"/>
                    </a:ext>
                  </a:extLst>
                </a:gridCol>
                <a:gridCol w="1058609">
                  <a:extLst>
                    <a:ext uri="{9D8B030D-6E8A-4147-A177-3AD203B41FA5}">
                      <a16:colId xmlns:a16="http://schemas.microsoft.com/office/drawing/2014/main" val="619975608"/>
                    </a:ext>
                  </a:extLst>
                </a:gridCol>
              </a:tblGrid>
              <a:tr h="234480">
                <a:tc>
                  <a:txBody>
                    <a:bodyPr/>
                    <a:lstStyle/>
                    <a:p>
                      <a:r>
                        <a:rPr lang="en-AU" sz="1000" dirty="0">
                          <a:effectLst/>
                        </a:rPr>
                        <a:t>Company Name</a:t>
                      </a:r>
                    </a:p>
                  </a:txBody>
                  <a:tcPr marL="123825" marR="123825" marT="57150" marB="57150" anchor="ctr"/>
                </a:tc>
                <a:tc>
                  <a:txBody>
                    <a:bodyPr/>
                    <a:lstStyle/>
                    <a:p>
                      <a:r>
                        <a:rPr lang="en-AU" sz="1000">
                          <a:effectLst/>
                        </a:rPr>
                        <a:t>Store Name</a:t>
                      </a:r>
                    </a:p>
                  </a:txBody>
                  <a:tcPr marL="123825" marR="123825" marT="57150" marB="57150" anchor="ctr"/>
                </a:tc>
                <a:tc>
                  <a:txBody>
                    <a:bodyPr/>
                    <a:lstStyle/>
                    <a:p>
                      <a:r>
                        <a:rPr lang="en-AU" sz="1000">
                          <a:effectLst/>
                        </a:rPr>
                        <a:t>Centre Name</a:t>
                      </a:r>
                    </a:p>
                  </a:txBody>
                  <a:tcPr marL="123825" marR="123825" marT="57150" marB="57150" anchor="ctr"/>
                </a:tc>
                <a:tc>
                  <a:txBody>
                    <a:bodyPr/>
                    <a:lstStyle/>
                    <a:p>
                      <a:r>
                        <a:rPr lang="en-AU" sz="1000">
                          <a:effectLst/>
                        </a:rPr>
                        <a:t>Shopping Centre Address</a:t>
                      </a:r>
                    </a:p>
                  </a:txBody>
                  <a:tcPr marL="123825" marR="123825" marT="57150" marB="57150" anchor="ctr"/>
                </a:tc>
                <a:extLst>
                  <a:ext uri="{0D108BD9-81ED-4DB2-BD59-A6C34878D82A}">
                    <a16:rowId xmlns:a16="http://schemas.microsoft.com/office/drawing/2014/main" val="3979852313"/>
                  </a:ext>
                </a:extLst>
              </a:tr>
              <a:tr h="234480">
                <a:tc>
                  <a:txBody>
                    <a:bodyPr/>
                    <a:lstStyle/>
                    <a:p>
                      <a:r>
                        <a:rPr lang="en-AU" sz="1000">
                          <a:effectLst/>
                        </a:rPr>
                        <a:t>KCF</a:t>
                      </a:r>
                    </a:p>
                  </a:txBody>
                  <a:tcPr marL="123825" marR="123825" marT="57150" marB="57150" anchor="ctr"/>
                </a:tc>
                <a:tc>
                  <a:txBody>
                    <a:bodyPr/>
                    <a:lstStyle/>
                    <a:p>
                      <a:r>
                        <a:rPr lang="en-AU" sz="1000">
                          <a:effectLst/>
                        </a:rPr>
                        <a:t>Macquarie Park</a:t>
                      </a:r>
                    </a:p>
                  </a:txBody>
                  <a:tcPr marL="123825" marR="123825" marT="57150" marB="57150" anchor="ctr"/>
                </a:tc>
                <a:tc>
                  <a:txBody>
                    <a:bodyPr/>
                    <a:lstStyle/>
                    <a:p>
                      <a:r>
                        <a:rPr lang="en-AU" sz="1000">
                          <a:effectLst/>
                        </a:rPr>
                        <a:t>Chatstone Shopping Centre</a:t>
                      </a:r>
                    </a:p>
                  </a:txBody>
                  <a:tcPr marL="123825" marR="123825" marT="57150" marB="57150" anchor="ctr"/>
                </a:tc>
                <a:tc>
                  <a:txBody>
                    <a:bodyPr/>
                    <a:lstStyle/>
                    <a:p>
                      <a:r>
                        <a:rPr lang="en-AU" sz="1000" dirty="0">
                          <a:effectLst/>
                        </a:rPr>
                        <a:t>Shop DF2, Macquarie Park, NSW, 2341</a:t>
                      </a:r>
                    </a:p>
                  </a:txBody>
                  <a:tcPr marL="123825" marR="123825" marT="57150" marB="57150" anchor="ctr"/>
                </a:tc>
                <a:extLst>
                  <a:ext uri="{0D108BD9-81ED-4DB2-BD59-A6C34878D82A}">
                    <a16:rowId xmlns:a16="http://schemas.microsoft.com/office/drawing/2014/main" val="1399075624"/>
                  </a:ext>
                </a:extLst>
              </a:tr>
              <a:tr h="234480">
                <a:tc>
                  <a:txBody>
                    <a:bodyPr/>
                    <a:lstStyle/>
                    <a:p>
                      <a:r>
                        <a:rPr lang="en-AU" sz="1000">
                          <a:effectLst/>
                        </a:rPr>
                        <a:t>Soul Origin</a:t>
                      </a:r>
                    </a:p>
                  </a:txBody>
                  <a:tcPr marL="123825" marR="123825" marT="57150" marB="57150" anchor="ctr"/>
                </a:tc>
                <a:tc>
                  <a:txBody>
                    <a:bodyPr/>
                    <a:lstStyle/>
                    <a:p>
                      <a:r>
                        <a:rPr lang="en-AU" sz="1000">
                          <a:effectLst/>
                        </a:rPr>
                        <a:t>Parramatta</a:t>
                      </a:r>
                    </a:p>
                  </a:txBody>
                  <a:tcPr marL="123825" marR="123825" marT="57150" marB="57150" anchor="ctr"/>
                </a:tc>
                <a:tc>
                  <a:txBody>
                    <a:bodyPr/>
                    <a:lstStyle/>
                    <a:p>
                      <a:r>
                        <a:rPr lang="en-AU" sz="1000">
                          <a:effectLst/>
                        </a:rPr>
                        <a:t>Westfield Parramatta</a:t>
                      </a:r>
                    </a:p>
                  </a:txBody>
                  <a:tcPr marL="123825" marR="123825" marT="57150" marB="57150" anchor="ctr"/>
                </a:tc>
                <a:tc>
                  <a:txBody>
                    <a:bodyPr/>
                    <a:lstStyle/>
                    <a:p>
                      <a:r>
                        <a:rPr lang="en-AU" sz="1000">
                          <a:effectLst/>
                        </a:rPr>
                        <a:t>Shop A03, Parramatta, NSW, 2150</a:t>
                      </a:r>
                    </a:p>
                  </a:txBody>
                  <a:tcPr marL="123825" marR="123825" marT="57150" marB="57150" anchor="ctr"/>
                </a:tc>
                <a:extLst>
                  <a:ext uri="{0D108BD9-81ED-4DB2-BD59-A6C34878D82A}">
                    <a16:rowId xmlns:a16="http://schemas.microsoft.com/office/drawing/2014/main" val="4031283634"/>
                  </a:ext>
                </a:extLst>
              </a:tr>
              <a:tr h="278770">
                <a:tc>
                  <a:txBody>
                    <a:bodyPr/>
                    <a:lstStyle/>
                    <a:p>
                      <a:r>
                        <a:rPr lang="en-AU" sz="1000">
                          <a:effectLst/>
                        </a:rPr>
                        <a:t>Woolworth</a:t>
                      </a:r>
                    </a:p>
                  </a:txBody>
                  <a:tcPr marL="123825" marR="123825" marT="57150" marB="57150" anchor="ctr"/>
                </a:tc>
                <a:tc>
                  <a:txBody>
                    <a:bodyPr/>
                    <a:lstStyle/>
                    <a:p>
                      <a:r>
                        <a:rPr lang="en-AU" sz="1000">
                          <a:effectLst/>
                        </a:rPr>
                        <a:t>Parramatta</a:t>
                      </a:r>
                    </a:p>
                  </a:txBody>
                  <a:tcPr marL="123825" marR="123825" marT="57150" marB="57150" anchor="ctr"/>
                </a:tc>
                <a:tc>
                  <a:txBody>
                    <a:bodyPr/>
                    <a:lstStyle/>
                    <a:p>
                      <a:r>
                        <a:rPr lang="en-AU" sz="1000">
                          <a:effectLst/>
                        </a:rPr>
                        <a:t>Westfield Homebush</a:t>
                      </a:r>
                    </a:p>
                  </a:txBody>
                  <a:tcPr marL="123825" marR="123825" marT="57150" marB="57150" anchor="ctr"/>
                </a:tc>
                <a:tc>
                  <a:txBody>
                    <a:bodyPr/>
                    <a:lstStyle/>
                    <a:p>
                      <a:r>
                        <a:rPr lang="en-AU" sz="1000">
                          <a:effectLst/>
                        </a:rPr>
                        <a:t>Shop H07, Homebush, NSW, 2233</a:t>
                      </a:r>
                    </a:p>
                  </a:txBody>
                  <a:tcPr marL="123825" marR="123825" marT="57150" marB="57150" anchor="ctr"/>
                </a:tc>
                <a:extLst>
                  <a:ext uri="{0D108BD9-81ED-4DB2-BD59-A6C34878D82A}">
                    <a16:rowId xmlns:a16="http://schemas.microsoft.com/office/drawing/2014/main" val="990897288"/>
                  </a:ext>
                </a:extLst>
              </a:tr>
              <a:tr h="234480">
                <a:tc>
                  <a:txBody>
                    <a:bodyPr/>
                    <a:lstStyle/>
                    <a:p>
                      <a:r>
                        <a:rPr lang="en-AU" sz="1000">
                          <a:effectLst/>
                        </a:rPr>
                        <a:t>Woolworth</a:t>
                      </a:r>
                    </a:p>
                  </a:txBody>
                  <a:tcPr marL="123825" marR="123825" marT="57150" marB="57150" anchor="ctr"/>
                </a:tc>
                <a:tc>
                  <a:txBody>
                    <a:bodyPr/>
                    <a:lstStyle/>
                    <a:p>
                      <a:r>
                        <a:rPr lang="en-AU" sz="1000">
                          <a:effectLst/>
                        </a:rPr>
                        <a:t>Macquarie Park</a:t>
                      </a:r>
                    </a:p>
                  </a:txBody>
                  <a:tcPr marL="123825" marR="123825" marT="57150" marB="57150" anchor="ctr"/>
                </a:tc>
                <a:tc>
                  <a:txBody>
                    <a:bodyPr/>
                    <a:lstStyle/>
                    <a:p>
                      <a:r>
                        <a:rPr lang="en-AU" sz="1000">
                          <a:effectLst/>
                        </a:rPr>
                        <a:t>Macquarie Shopping Centre</a:t>
                      </a:r>
                    </a:p>
                  </a:txBody>
                  <a:tcPr marL="123825" marR="123825" marT="57150" marB="57150" anchor="ctr"/>
                </a:tc>
                <a:tc>
                  <a:txBody>
                    <a:bodyPr/>
                    <a:lstStyle/>
                    <a:p>
                      <a:r>
                        <a:rPr lang="en-AU" sz="1000" dirty="0">
                          <a:effectLst/>
                        </a:rPr>
                        <a:t>Shop 132, Macquarie Park, NSW, 2113</a:t>
                      </a:r>
                    </a:p>
                  </a:txBody>
                  <a:tcPr marL="123825" marR="123825" marT="57150" marB="57150" anchor="ctr"/>
                </a:tc>
                <a:extLst>
                  <a:ext uri="{0D108BD9-81ED-4DB2-BD59-A6C34878D82A}">
                    <a16:rowId xmlns:a16="http://schemas.microsoft.com/office/drawing/2014/main" val="397779502"/>
                  </a:ext>
                </a:extLst>
              </a:tr>
            </a:tbl>
          </a:graphicData>
        </a:graphic>
      </p:graphicFrame>
      <p:sp>
        <p:nvSpPr>
          <p:cNvPr id="8" name="TextBox 7">
            <a:extLst>
              <a:ext uri="{FF2B5EF4-FFF2-40B4-BE49-F238E27FC236}">
                <a16:creationId xmlns:a16="http://schemas.microsoft.com/office/drawing/2014/main" id="{F91F6A41-87EB-CB4C-E84E-8C433896FC90}"/>
              </a:ext>
            </a:extLst>
          </p:cNvPr>
          <p:cNvSpPr txBox="1"/>
          <p:nvPr/>
        </p:nvSpPr>
        <p:spPr>
          <a:xfrm>
            <a:off x="195622" y="1273778"/>
            <a:ext cx="2590797" cy="307777"/>
          </a:xfrm>
          <a:prstGeom prst="rect">
            <a:avLst/>
          </a:prstGeom>
          <a:noFill/>
        </p:spPr>
        <p:txBody>
          <a:bodyPr wrap="square" rtlCol="0">
            <a:spAutoFit/>
          </a:bodyPr>
          <a:lstStyle/>
          <a:p>
            <a:r>
              <a:rPr lang="en-US" dirty="0"/>
              <a:t>Result</a:t>
            </a:r>
          </a:p>
        </p:txBody>
      </p:sp>
      <p:pic>
        <p:nvPicPr>
          <p:cNvPr id="3" name="Picture 2" descr="A computer code with text&#10;&#10;Description automatically generated">
            <a:extLst>
              <a:ext uri="{FF2B5EF4-FFF2-40B4-BE49-F238E27FC236}">
                <a16:creationId xmlns:a16="http://schemas.microsoft.com/office/drawing/2014/main" id="{3D11267E-0A80-0694-AFB9-E36EF4A583AB}"/>
              </a:ext>
            </a:extLst>
          </p:cNvPr>
          <p:cNvPicPr>
            <a:picLocks noChangeAspect="1"/>
          </p:cNvPicPr>
          <p:nvPr/>
        </p:nvPicPr>
        <p:blipFill>
          <a:blip r:embed="rId3"/>
          <a:stretch>
            <a:fillRect/>
          </a:stretch>
        </p:blipFill>
        <p:spPr>
          <a:xfrm>
            <a:off x="5174112" y="1440133"/>
            <a:ext cx="3730402" cy="2914153"/>
          </a:xfrm>
          <a:prstGeom prst="rect">
            <a:avLst/>
          </a:prstGeom>
        </p:spPr>
      </p:pic>
    </p:spTree>
    <p:extLst>
      <p:ext uri="{BB962C8B-B14F-4D97-AF65-F5344CB8AC3E}">
        <p14:creationId xmlns:p14="http://schemas.microsoft.com/office/powerpoint/2010/main" val="1458148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16"/>
          <p:cNvSpPr txBox="1">
            <a:spLocks noGrp="1"/>
          </p:cNvSpPr>
          <p:nvPr>
            <p:ph type="title"/>
          </p:nvPr>
        </p:nvSpPr>
        <p:spPr>
          <a:xfrm>
            <a:off x="676972" y="73322"/>
            <a:ext cx="7717500" cy="548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000" dirty="0"/>
              <a:t>Data Analysis Question</a:t>
            </a:r>
            <a:endParaRPr sz="2000" dirty="0"/>
          </a:p>
        </p:txBody>
      </p:sp>
      <p:sp>
        <p:nvSpPr>
          <p:cNvPr id="2" name="Google Shape;241;p17">
            <a:extLst>
              <a:ext uri="{FF2B5EF4-FFF2-40B4-BE49-F238E27FC236}">
                <a16:creationId xmlns:a16="http://schemas.microsoft.com/office/drawing/2014/main" id="{99A87373-F3AB-852A-9BBF-45041348C5CF}"/>
              </a:ext>
            </a:extLst>
          </p:cNvPr>
          <p:cNvSpPr txBox="1"/>
          <p:nvPr/>
        </p:nvSpPr>
        <p:spPr>
          <a:xfrm flipH="1">
            <a:off x="204564" y="541788"/>
            <a:ext cx="8699950" cy="744455"/>
          </a:xfrm>
          <a:prstGeom prst="rect">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r>
              <a:rPr lang="en-AU" sz="1200" b="1" i="0" u="none" strike="noStrike" dirty="0">
                <a:solidFill>
                  <a:srgbClr val="1F2328"/>
                </a:solidFill>
                <a:effectLst/>
                <a:latin typeface="-apple-system"/>
              </a:rPr>
              <a:t>4. Yearly total part-time and full-time staff wage overview containing the company's name and the total yearly wage of all staff. Part-time staff yearly wage can be calculated based on agreed minimum hours per week, the hourly rate plus the superannuation. There are 52 weeks in a year. Full-time staff yearly wage is the salary amount.</a:t>
            </a:r>
            <a:endParaRPr lang="en-AU" sz="1050" dirty="0">
              <a:effectLst/>
            </a:endParaRPr>
          </a:p>
        </p:txBody>
      </p:sp>
      <p:graphicFrame>
        <p:nvGraphicFramePr>
          <p:cNvPr id="4" name="Table 3">
            <a:extLst>
              <a:ext uri="{FF2B5EF4-FFF2-40B4-BE49-F238E27FC236}">
                <a16:creationId xmlns:a16="http://schemas.microsoft.com/office/drawing/2014/main" id="{1F9DE8BF-75A0-BD65-5B68-CBFA95C33D42}"/>
              </a:ext>
            </a:extLst>
          </p:cNvPr>
          <p:cNvGraphicFramePr>
            <a:graphicFrameLocks noGrp="1"/>
          </p:cNvGraphicFramePr>
          <p:nvPr>
            <p:extLst>
              <p:ext uri="{D42A27DB-BD31-4B8C-83A1-F6EECF244321}">
                <p14:modId xmlns:p14="http://schemas.microsoft.com/office/powerpoint/2010/main" val="3694292416"/>
              </p:ext>
            </p:extLst>
          </p:nvPr>
        </p:nvGraphicFramePr>
        <p:xfrm>
          <a:off x="239486" y="1471378"/>
          <a:ext cx="2394901" cy="1137920"/>
        </p:xfrm>
        <a:graphic>
          <a:graphicData uri="http://schemas.openxmlformats.org/drawingml/2006/table">
            <a:tbl>
              <a:tblPr firstRow="1" bandRow="1">
                <a:tableStyleId>{3C2FFA5D-87B4-456A-9821-1D502468CF0F}</a:tableStyleId>
              </a:tblPr>
              <a:tblGrid>
                <a:gridCol w="563831">
                  <a:extLst>
                    <a:ext uri="{9D8B030D-6E8A-4147-A177-3AD203B41FA5}">
                      <a16:colId xmlns:a16="http://schemas.microsoft.com/office/drawing/2014/main" val="4087667599"/>
                    </a:ext>
                  </a:extLst>
                </a:gridCol>
                <a:gridCol w="685800">
                  <a:extLst>
                    <a:ext uri="{9D8B030D-6E8A-4147-A177-3AD203B41FA5}">
                      <a16:colId xmlns:a16="http://schemas.microsoft.com/office/drawing/2014/main" val="3679132350"/>
                    </a:ext>
                  </a:extLst>
                </a:gridCol>
                <a:gridCol w="1145270">
                  <a:extLst>
                    <a:ext uri="{9D8B030D-6E8A-4147-A177-3AD203B41FA5}">
                      <a16:colId xmlns:a16="http://schemas.microsoft.com/office/drawing/2014/main" val="3924285080"/>
                    </a:ext>
                  </a:extLst>
                </a:gridCol>
              </a:tblGrid>
              <a:tr h="370840">
                <a:tc>
                  <a:txBody>
                    <a:bodyPr/>
                    <a:lstStyle/>
                    <a:p>
                      <a:pPr algn="l"/>
                      <a:r>
                        <a:rPr lang="en-AU" sz="800" dirty="0" err="1">
                          <a:effectLst/>
                          <a:latin typeface="Montserrat" pitchFamily="2" charset="77"/>
                        </a:rPr>
                        <a:t>company_id</a:t>
                      </a:r>
                      <a:endParaRPr lang="en-AU" sz="800" dirty="0">
                        <a:effectLst/>
                        <a:latin typeface="Montserrat" pitchFamily="2" charset="77"/>
                      </a:endParaRPr>
                    </a:p>
                  </a:txBody>
                  <a:tcPr marL="76200" marR="76200" marT="76200" marB="76200" anchor="ctr"/>
                </a:tc>
                <a:tc>
                  <a:txBody>
                    <a:bodyPr/>
                    <a:lstStyle/>
                    <a:p>
                      <a:pPr algn="l"/>
                      <a:r>
                        <a:rPr lang="en-AU" sz="800" dirty="0" err="1">
                          <a:effectLst/>
                          <a:latin typeface="Montserrat" pitchFamily="2" charset="77"/>
                        </a:rPr>
                        <a:t>acq_com_id</a:t>
                      </a:r>
                      <a:endParaRPr lang="en-AU" sz="800" dirty="0">
                        <a:effectLst/>
                        <a:latin typeface="Montserrat" pitchFamily="2" charset="77"/>
                      </a:endParaRPr>
                    </a:p>
                  </a:txBody>
                  <a:tcPr marL="76200" marR="76200" marT="76200" marB="76200" anchor="ctr"/>
                </a:tc>
                <a:tc>
                  <a:txBody>
                    <a:bodyPr/>
                    <a:lstStyle/>
                    <a:p>
                      <a:pPr algn="l"/>
                      <a:r>
                        <a:rPr lang="en-AU" sz="800" dirty="0" err="1">
                          <a:effectLst/>
                          <a:latin typeface="Montserrat" pitchFamily="2" charset="77"/>
                        </a:rPr>
                        <a:t>company_name</a:t>
                      </a:r>
                      <a:endParaRPr lang="en-AU" sz="800" dirty="0">
                        <a:effectLst/>
                        <a:latin typeface="Montserrat" pitchFamily="2" charset="77"/>
                      </a:endParaRPr>
                    </a:p>
                  </a:txBody>
                  <a:tcPr marL="76200" marR="76200" marT="76200" marB="76200" anchor="ctr"/>
                </a:tc>
                <a:extLst>
                  <a:ext uri="{0D108BD9-81ED-4DB2-BD59-A6C34878D82A}">
                    <a16:rowId xmlns:a16="http://schemas.microsoft.com/office/drawing/2014/main" val="14928372"/>
                  </a:ext>
                </a:extLst>
              </a:tr>
              <a:tr h="370840">
                <a:tc>
                  <a:txBody>
                    <a:bodyPr/>
                    <a:lstStyle/>
                    <a:p>
                      <a:r>
                        <a:rPr lang="en-AU" sz="800">
                          <a:effectLst/>
                          <a:latin typeface="Montserrat" pitchFamily="2" charset="77"/>
                        </a:rPr>
                        <a:t>1</a:t>
                      </a:r>
                    </a:p>
                  </a:txBody>
                  <a:tcPr marL="76200" marR="76200" marT="76200" marB="76200" anchor="ctr"/>
                </a:tc>
                <a:tc>
                  <a:txBody>
                    <a:bodyPr/>
                    <a:lstStyle/>
                    <a:p>
                      <a:r>
                        <a:rPr lang="en-AU" sz="800">
                          <a:effectLst/>
                          <a:latin typeface="Montserrat" pitchFamily="2" charset="77"/>
                        </a:rPr>
                        <a:t>1</a:t>
                      </a:r>
                    </a:p>
                  </a:txBody>
                  <a:tcPr marL="76200" marR="76200" marT="76200" marB="76200" anchor="ctr"/>
                </a:tc>
                <a:tc>
                  <a:txBody>
                    <a:bodyPr/>
                    <a:lstStyle/>
                    <a:p>
                      <a:r>
                        <a:rPr lang="en-AU" sz="800" dirty="0" err="1">
                          <a:effectLst/>
                          <a:latin typeface="Montserrat" pitchFamily="2" charset="77"/>
                        </a:rPr>
                        <a:t>BigW</a:t>
                      </a:r>
                      <a:endParaRPr lang="en-AU" sz="800" dirty="0">
                        <a:effectLst/>
                        <a:latin typeface="Montserrat" pitchFamily="2" charset="77"/>
                      </a:endParaRPr>
                    </a:p>
                  </a:txBody>
                  <a:tcPr marL="76200" marR="76200" marT="76200" marB="76200" anchor="ctr"/>
                </a:tc>
                <a:extLst>
                  <a:ext uri="{0D108BD9-81ED-4DB2-BD59-A6C34878D82A}">
                    <a16:rowId xmlns:a16="http://schemas.microsoft.com/office/drawing/2014/main" val="2190778899"/>
                  </a:ext>
                </a:extLst>
              </a:tr>
              <a:tr h="370840">
                <a:tc>
                  <a:txBody>
                    <a:bodyPr/>
                    <a:lstStyle/>
                    <a:p>
                      <a:r>
                        <a:rPr lang="en-AU" sz="800" dirty="0">
                          <a:effectLst/>
                          <a:latin typeface="Montserrat" pitchFamily="2" charset="77"/>
                        </a:rPr>
                        <a:t>2</a:t>
                      </a:r>
                    </a:p>
                  </a:txBody>
                  <a:tcPr marL="76200" marR="76200" marT="76200" marB="76200" anchor="ctr"/>
                </a:tc>
                <a:tc>
                  <a:txBody>
                    <a:bodyPr/>
                    <a:lstStyle/>
                    <a:p>
                      <a:r>
                        <a:rPr lang="en-AU" sz="800">
                          <a:effectLst/>
                          <a:latin typeface="Montserrat" pitchFamily="2" charset="77"/>
                        </a:rPr>
                        <a:t>2</a:t>
                      </a:r>
                    </a:p>
                  </a:txBody>
                  <a:tcPr marL="76200" marR="76200" marT="76200" marB="76200" anchor="ctr"/>
                </a:tc>
                <a:tc>
                  <a:txBody>
                    <a:bodyPr/>
                    <a:lstStyle/>
                    <a:p>
                      <a:r>
                        <a:rPr lang="en-AU" sz="800" dirty="0">
                          <a:effectLst/>
                          <a:latin typeface="Montserrat" pitchFamily="2" charset="77"/>
                        </a:rPr>
                        <a:t>Woolworth</a:t>
                      </a:r>
                    </a:p>
                  </a:txBody>
                  <a:tcPr marL="76200" marR="76200" marT="76200" marB="76200" anchor="ctr"/>
                </a:tc>
                <a:extLst>
                  <a:ext uri="{0D108BD9-81ED-4DB2-BD59-A6C34878D82A}">
                    <a16:rowId xmlns:a16="http://schemas.microsoft.com/office/drawing/2014/main" val="602357179"/>
                  </a:ext>
                </a:extLst>
              </a:tr>
            </a:tbl>
          </a:graphicData>
        </a:graphic>
      </p:graphicFrame>
      <p:sp>
        <p:nvSpPr>
          <p:cNvPr id="5" name="TextBox 4">
            <a:extLst>
              <a:ext uri="{FF2B5EF4-FFF2-40B4-BE49-F238E27FC236}">
                <a16:creationId xmlns:a16="http://schemas.microsoft.com/office/drawing/2014/main" id="{42C62AAE-CBA4-317F-1635-4F1DE934149A}"/>
              </a:ext>
            </a:extLst>
          </p:cNvPr>
          <p:cNvSpPr txBox="1"/>
          <p:nvPr/>
        </p:nvSpPr>
        <p:spPr>
          <a:xfrm>
            <a:off x="139006" y="1286243"/>
            <a:ext cx="1376129" cy="307777"/>
          </a:xfrm>
          <a:prstGeom prst="rect">
            <a:avLst/>
          </a:prstGeom>
          <a:noFill/>
        </p:spPr>
        <p:txBody>
          <a:bodyPr wrap="square" rtlCol="0">
            <a:spAutoFit/>
          </a:bodyPr>
          <a:lstStyle/>
          <a:p>
            <a:r>
              <a:rPr lang="en-US" dirty="0"/>
              <a:t>company</a:t>
            </a:r>
          </a:p>
        </p:txBody>
      </p:sp>
      <p:graphicFrame>
        <p:nvGraphicFramePr>
          <p:cNvPr id="6" name="Table 5">
            <a:extLst>
              <a:ext uri="{FF2B5EF4-FFF2-40B4-BE49-F238E27FC236}">
                <a16:creationId xmlns:a16="http://schemas.microsoft.com/office/drawing/2014/main" id="{EF911361-BFE9-673A-2D86-AA4B39C22C15}"/>
              </a:ext>
            </a:extLst>
          </p:cNvPr>
          <p:cNvGraphicFramePr>
            <a:graphicFrameLocks noGrp="1"/>
          </p:cNvGraphicFramePr>
          <p:nvPr>
            <p:extLst>
              <p:ext uri="{D42A27DB-BD31-4B8C-83A1-F6EECF244321}">
                <p14:modId xmlns:p14="http://schemas.microsoft.com/office/powerpoint/2010/main" val="2473547911"/>
              </p:ext>
            </p:extLst>
          </p:nvPr>
        </p:nvGraphicFramePr>
        <p:xfrm>
          <a:off x="152079" y="3062389"/>
          <a:ext cx="2590796" cy="1310640"/>
        </p:xfrm>
        <a:graphic>
          <a:graphicData uri="http://schemas.openxmlformats.org/drawingml/2006/table">
            <a:tbl>
              <a:tblPr firstRow="1" bandRow="1">
                <a:tableStyleId>{3C2FFA5D-87B4-456A-9821-1D502468CF0F}</a:tableStyleId>
              </a:tblPr>
              <a:tblGrid>
                <a:gridCol w="647699">
                  <a:extLst>
                    <a:ext uri="{9D8B030D-6E8A-4147-A177-3AD203B41FA5}">
                      <a16:colId xmlns:a16="http://schemas.microsoft.com/office/drawing/2014/main" val="640393174"/>
                    </a:ext>
                  </a:extLst>
                </a:gridCol>
                <a:gridCol w="647699">
                  <a:extLst>
                    <a:ext uri="{9D8B030D-6E8A-4147-A177-3AD203B41FA5}">
                      <a16:colId xmlns:a16="http://schemas.microsoft.com/office/drawing/2014/main" val="1096936105"/>
                    </a:ext>
                  </a:extLst>
                </a:gridCol>
                <a:gridCol w="647699">
                  <a:extLst>
                    <a:ext uri="{9D8B030D-6E8A-4147-A177-3AD203B41FA5}">
                      <a16:colId xmlns:a16="http://schemas.microsoft.com/office/drawing/2014/main" val="181647936"/>
                    </a:ext>
                  </a:extLst>
                </a:gridCol>
                <a:gridCol w="647699">
                  <a:extLst>
                    <a:ext uri="{9D8B030D-6E8A-4147-A177-3AD203B41FA5}">
                      <a16:colId xmlns:a16="http://schemas.microsoft.com/office/drawing/2014/main" val="3567363750"/>
                    </a:ext>
                  </a:extLst>
                </a:gridCol>
              </a:tblGrid>
              <a:tr h="390436">
                <a:tc>
                  <a:txBody>
                    <a:bodyPr/>
                    <a:lstStyle/>
                    <a:p>
                      <a:pPr algn="l"/>
                      <a:r>
                        <a:rPr lang="en-AU" sz="800" dirty="0" err="1">
                          <a:effectLst/>
                          <a:latin typeface="Montserrat" pitchFamily="2" charset="77"/>
                        </a:rPr>
                        <a:t>contract_id</a:t>
                      </a:r>
                      <a:endParaRPr lang="en-AU" sz="800" dirty="0">
                        <a:effectLst/>
                        <a:latin typeface="Montserrat" pitchFamily="2" charset="77"/>
                      </a:endParaRPr>
                    </a:p>
                  </a:txBody>
                  <a:tcPr marL="76200" marR="76200" marT="76200" marB="76200" anchor="ctr"/>
                </a:tc>
                <a:tc>
                  <a:txBody>
                    <a:bodyPr/>
                    <a:lstStyle/>
                    <a:p>
                      <a:pPr algn="l"/>
                      <a:r>
                        <a:rPr lang="en-AU" sz="800" dirty="0" err="1">
                          <a:effectLst/>
                          <a:latin typeface="Montserrat" pitchFamily="2" charset="77"/>
                        </a:rPr>
                        <a:t>staff_id</a:t>
                      </a:r>
                      <a:endParaRPr lang="en-AU" sz="800" dirty="0">
                        <a:effectLst/>
                        <a:latin typeface="Montserrat" pitchFamily="2" charset="77"/>
                      </a:endParaRPr>
                    </a:p>
                  </a:txBody>
                  <a:tcPr marL="76200" marR="76200" marT="76200" marB="76200" anchor="ctr"/>
                </a:tc>
                <a:tc>
                  <a:txBody>
                    <a:bodyPr/>
                    <a:lstStyle/>
                    <a:p>
                      <a:pPr algn="l"/>
                      <a:r>
                        <a:rPr lang="en-AU" sz="800" dirty="0" err="1">
                          <a:effectLst/>
                          <a:latin typeface="Montserrat" pitchFamily="2" charset="77"/>
                        </a:rPr>
                        <a:t>company_id</a:t>
                      </a:r>
                      <a:endParaRPr lang="en-AU" sz="800" dirty="0">
                        <a:effectLst/>
                        <a:latin typeface="Montserrat" pitchFamily="2" charset="77"/>
                      </a:endParaRPr>
                    </a:p>
                  </a:txBody>
                  <a:tcPr marL="76200" marR="76200" marT="76200" marB="76200" anchor="ctr"/>
                </a:tc>
                <a:tc>
                  <a:txBody>
                    <a:bodyPr/>
                    <a:lstStyle/>
                    <a:p>
                      <a:pPr algn="l"/>
                      <a:r>
                        <a:rPr lang="en-AU" sz="800" dirty="0" err="1">
                          <a:effectLst/>
                          <a:latin typeface="Montserrat" pitchFamily="2" charset="77"/>
                        </a:rPr>
                        <a:t>contract_start_date</a:t>
                      </a:r>
                      <a:endParaRPr lang="en-AU" sz="800" dirty="0">
                        <a:effectLst/>
                        <a:latin typeface="Montserrat" pitchFamily="2" charset="77"/>
                      </a:endParaRPr>
                    </a:p>
                  </a:txBody>
                  <a:tcPr marL="76200" marR="76200" marT="76200" marB="76200" anchor="ctr"/>
                </a:tc>
                <a:extLst>
                  <a:ext uri="{0D108BD9-81ED-4DB2-BD59-A6C34878D82A}">
                    <a16:rowId xmlns:a16="http://schemas.microsoft.com/office/drawing/2014/main" val="2812597919"/>
                  </a:ext>
                </a:extLst>
              </a:tr>
              <a:tr h="298569">
                <a:tc>
                  <a:txBody>
                    <a:bodyPr/>
                    <a:lstStyle/>
                    <a:p>
                      <a:r>
                        <a:rPr lang="en-AU" sz="800">
                          <a:effectLst/>
                          <a:latin typeface="Montserrat" pitchFamily="2" charset="77"/>
                        </a:rPr>
                        <a:t>1</a:t>
                      </a:r>
                    </a:p>
                  </a:txBody>
                  <a:tcPr marL="76200" marR="76200" marT="76200" marB="76200" anchor="ctr"/>
                </a:tc>
                <a:tc>
                  <a:txBody>
                    <a:bodyPr/>
                    <a:lstStyle/>
                    <a:p>
                      <a:r>
                        <a:rPr lang="en-AU" sz="800" dirty="0">
                          <a:effectLst/>
                          <a:latin typeface="Montserrat" pitchFamily="2" charset="77"/>
                        </a:rPr>
                        <a:t>1</a:t>
                      </a:r>
                    </a:p>
                  </a:txBody>
                  <a:tcPr marL="76200" marR="76200" marT="76200" marB="76200" anchor="ctr"/>
                </a:tc>
                <a:tc>
                  <a:txBody>
                    <a:bodyPr/>
                    <a:lstStyle/>
                    <a:p>
                      <a:r>
                        <a:rPr lang="en-AU" sz="800" dirty="0">
                          <a:effectLst/>
                          <a:latin typeface="Montserrat" pitchFamily="2" charset="77"/>
                        </a:rPr>
                        <a:t>1</a:t>
                      </a:r>
                    </a:p>
                  </a:txBody>
                  <a:tcPr marL="76200" marR="76200" marT="76200" marB="76200" anchor="ctr"/>
                </a:tc>
                <a:tc>
                  <a:txBody>
                    <a:bodyPr/>
                    <a:lstStyle/>
                    <a:p>
                      <a:r>
                        <a:rPr lang="en-AU" sz="800">
                          <a:effectLst/>
                          <a:latin typeface="Montserrat" pitchFamily="2" charset="77"/>
                        </a:rPr>
                        <a:t>2020-12-12</a:t>
                      </a:r>
                    </a:p>
                  </a:txBody>
                  <a:tcPr marL="76200" marR="76200" marT="76200" marB="76200" anchor="ctr"/>
                </a:tc>
                <a:extLst>
                  <a:ext uri="{0D108BD9-81ED-4DB2-BD59-A6C34878D82A}">
                    <a16:rowId xmlns:a16="http://schemas.microsoft.com/office/drawing/2014/main" val="1821457981"/>
                  </a:ext>
                </a:extLst>
              </a:tr>
              <a:tr h="298569">
                <a:tc>
                  <a:txBody>
                    <a:bodyPr/>
                    <a:lstStyle/>
                    <a:p>
                      <a:r>
                        <a:rPr lang="en-AU" sz="800">
                          <a:effectLst/>
                          <a:latin typeface="Montserrat" pitchFamily="2" charset="77"/>
                        </a:rPr>
                        <a:t>2</a:t>
                      </a:r>
                    </a:p>
                  </a:txBody>
                  <a:tcPr marL="76200" marR="76200" marT="76200" marB="76200" anchor="ctr"/>
                </a:tc>
                <a:tc>
                  <a:txBody>
                    <a:bodyPr/>
                    <a:lstStyle/>
                    <a:p>
                      <a:r>
                        <a:rPr lang="en-AU" sz="800">
                          <a:effectLst/>
                          <a:latin typeface="Montserrat" pitchFamily="2" charset="77"/>
                        </a:rPr>
                        <a:t>1</a:t>
                      </a:r>
                    </a:p>
                  </a:txBody>
                  <a:tcPr marL="76200" marR="76200" marT="76200" marB="76200" anchor="ctr"/>
                </a:tc>
                <a:tc>
                  <a:txBody>
                    <a:bodyPr/>
                    <a:lstStyle/>
                    <a:p>
                      <a:r>
                        <a:rPr lang="en-AU" sz="800">
                          <a:effectLst/>
                          <a:latin typeface="Montserrat" pitchFamily="2" charset="77"/>
                        </a:rPr>
                        <a:t>1</a:t>
                      </a:r>
                    </a:p>
                  </a:txBody>
                  <a:tcPr marL="76200" marR="76200" marT="76200" marB="76200" anchor="ctr"/>
                </a:tc>
                <a:tc>
                  <a:txBody>
                    <a:bodyPr/>
                    <a:lstStyle/>
                    <a:p>
                      <a:r>
                        <a:rPr lang="en-AU" sz="800" dirty="0">
                          <a:effectLst/>
                          <a:latin typeface="Montserrat" pitchFamily="2" charset="77"/>
                        </a:rPr>
                        <a:t>2021-10-01</a:t>
                      </a:r>
                    </a:p>
                  </a:txBody>
                  <a:tcPr marL="76200" marR="76200" marT="76200" marB="76200" anchor="ctr"/>
                </a:tc>
                <a:extLst>
                  <a:ext uri="{0D108BD9-81ED-4DB2-BD59-A6C34878D82A}">
                    <a16:rowId xmlns:a16="http://schemas.microsoft.com/office/drawing/2014/main" val="1635518442"/>
                  </a:ext>
                </a:extLst>
              </a:tr>
            </a:tbl>
          </a:graphicData>
        </a:graphic>
      </p:graphicFrame>
      <p:sp>
        <p:nvSpPr>
          <p:cNvPr id="9" name="TextBox 8">
            <a:extLst>
              <a:ext uri="{FF2B5EF4-FFF2-40B4-BE49-F238E27FC236}">
                <a16:creationId xmlns:a16="http://schemas.microsoft.com/office/drawing/2014/main" id="{AD00B075-04EF-53AB-3512-0C72B01FC5EA}"/>
              </a:ext>
            </a:extLst>
          </p:cNvPr>
          <p:cNvSpPr txBox="1"/>
          <p:nvPr/>
        </p:nvSpPr>
        <p:spPr>
          <a:xfrm>
            <a:off x="77937" y="2771505"/>
            <a:ext cx="821059" cy="307777"/>
          </a:xfrm>
          <a:prstGeom prst="rect">
            <a:avLst/>
          </a:prstGeom>
          <a:noFill/>
        </p:spPr>
        <p:txBody>
          <a:bodyPr wrap="none" rtlCol="0">
            <a:spAutoFit/>
          </a:bodyPr>
          <a:lstStyle/>
          <a:p>
            <a:r>
              <a:rPr lang="en-US" dirty="0"/>
              <a:t>contract</a:t>
            </a:r>
          </a:p>
        </p:txBody>
      </p:sp>
      <p:graphicFrame>
        <p:nvGraphicFramePr>
          <p:cNvPr id="10" name="Table 9">
            <a:extLst>
              <a:ext uri="{FF2B5EF4-FFF2-40B4-BE49-F238E27FC236}">
                <a16:creationId xmlns:a16="http://schemas.microsoft.com/office/drawing/2014/main" id="{FA5791D8-8AB4-5AF1-9034-F527B85DAC91}"/>
              </a:ext>
            </a:extLst>
          </p:cNvPr>
          <p:cNvGraphicFramePr>
            <a:graphicFrameLocks noGrp="1"/>
          </p:cNvGraphicFramePr>
          <p:nvPr>
            <p:extLst>
              <p:ext uri="{D42A27DB-BD31-4B8C-83A1-F6EECF244321}">
                <p14:modId xmlns:p14="http://schemas.microsoft.com/office/powerpoint/2010/main" val="2420007919"/>
              </p:ext>
            </p:extLst>
          </p:nvPr>
        </p:nvGraphicFramePr>
        <p:xfrm>
          <a:off x="3019220" y="1568351"/>
          <a:ext cx="2521608" cy="1203154"/>
        </p:xfrm>
        <a:graphic>
          <a:graphicData uri="http://schemas.openxmlformats.org/drawingml/2006/table">
            <a:tbl>
              <a:tblPr firstRow="1" bandRow="1">
                <a:tableStyleId>{3C2FFA5D-87B4-456A-9821-1D502468CF0F}</a:tableStyleId>
              </a:tblPr>
              <a:tblGrid>
                <a:gridCol w="630402">
                  <a:extLst>
                    <a:ext uri="{9D8B030D-6E8A-4147-A177-3AD203B41FA5}">
                      <a16:colId xmlns:a16="http://schemas.microsoft.com/office/drawing/2014/main" val="1096936105"/>
                    </a:ext>
                  </a:extLst>
                </a:gridCol>
                <a:gridCol w="630402">
                  <a:extLst>
                    <a:ext uri="{9D8B030D-6E8A-4147-A177-3AD203B41FA5}">
                      <a16:colId xmlns:a16="http://schemas.microsoft.com/office/drawing/2014/main" val="181647936"/>
                    </a:ext>
                  </a:extLst>
                </a:gridCol>
                <a:gridCol w="630402">
                  <a:extLst>
                    <a:ext uri="{9D8B030D-6E8A-4147-A177-3AD203B41FA5}">
                      <a16:colId xmlns:a16="http://schemas.microsoft.com/office/drawing/2014/main" val="43577850"/>
                    </a:ext>
                  </a:extLst>
                </a:gridCol>
                <a:gridCol w="630402">
                  <a:extLst>
                    <a:ext uri="{9D8B030D-6E8A-4147-A177-3AD203B41FA5}">
                      <a16:colId xmlns:a16="http://schemas.microsoft.com/office/drawing/2014/main" val="3567363750"/>
                    </a:ext>
                  </a:extLst>
                </a:gridCol>
              </a:tblGrid>
              <a:tr h="523110">
                <a:tc>
                  <a:txBody>
                    <a:bodyPr/>
                    <a:lstStyle/>
                    <a:p>
                      <a:pPr algn="l"/>
                      <a:r>
                        <a:rPr lang="en-AU" sz="800" dirty="0" err="1">
                          <a:effectLst/>
                          <a:latin typeface="Montserrat" pitchFamily="2" charset="77"/>
                        </a:rPr>
                        <a:t>contract_id</a:t>
                      </a:r>
                      <a:endParaRPr lang="en-AU" sz="800" dirty="0">
                        <a:effectLst/>
                        <a:latin typeface="Montserrat" pitchFamily="2" charset="77"/>
                      </a:endParaRPr>
                    </a:p>
                  </a:txBody>
                  <a:tcPr marL="76200" marR="76200" marT="76200" marB="76200" anchor="ctr"/>
                </a:tc>
                <a:tc>
                  <a:txBody>
                    <a:bodyPr/>
                    <a:lstStyle/>
                    <a:p>
                      <a:pPr algn="l"/>
                      <a:r>
                        <a:rPr lang="en-AU" sz="800">
                          <a:effectLst/>
                          <a:latin typeface="Montserrat" pitchFamily="2" charset="77"/>
                        </a:rPr>
                        <a:t>pt_hours_per_wk</a:t>
                      </a:r>
                    </a:p>
                  </a:txBody>
                  <a:tcPr marL="76200" marR="76200" marT="76200" marB="76200" anchor="ctr"/>
                </a:tc>
                <a:tc>
                  <a:txBody>
                    <a:bodyPr/>
                    <a:lstStyle/>
                    <a:p>
                      <a:pPr algn="l"/>
                      <a:r>
                        <a:rPr lang="en-AU" sz="800" dirty="0" err="1">
                          <a:effectLst/>
                          <a:latin typeface="Montserrat" pitchFamily="2" charset="77"/>
                        </a:rPr>
                        <a:t>pt_hourly_rate</a:t>
                      </a:r>
                      <a:endParaRPr lang="en-AU" sz="800" dirty="0">
                        <a:effectLst/>
                        <a:latin typeface="Montserrat" pitchFamily="2" charset="77"/>
                      </a:endParaRPr>
                    </a:p>
                  </a:txBody>
                  <a:tcPr marL="76200" marR="76200" marT="76200" marB="76200" anchor="ctr"/>
                </a:tc>
                <a:tc>
                  <a:txBody>
                    <a:bodyPr/>
                    <a:lstStyle/>
                    <a:p>
                      <a:pPr algn="l"/>
                      <a:r>
                        <a:rPr lang="en-AU" sz="800" dirty="0" err="1">
                          <a:effectLst/>
                          <a:latin typeface="Montserrat" pitchFamily="2" charset="77"/>
                        </a:rPr>
                        <a:t>pt_super_amt</a:t>
                      </a:r>
                      <a:endParaRPr lang="en-AU" sz="800" dirty="0">
                        <a:effectLst/>
                        <a:latin typeface="Montserrat" pitchFamily="2" charset="77"/>
                      </a:endParaRPr>
                    </a:p>
                  </a:txBody>
                  <a:tcPr marL="76200" marR="76200" marT="76200" marB="76200" anchor="ctr"/>
                </a:tc>
                <a:extLst>
                  <a:ext uri="{0D108BD9-81ED-4DB2-BD59-A6C34878D82A}">
                    <a16:rowId xmlns:a16="http://schemas.microsoft.com/office/drawing/2014/main" val="2812597919"/>
                  </a:ext>
                </a:extLst>
              </a:tr>
              <a:tr h="340022">
                <a:tc>
                  <a:txBody>
                    <a:bodyPr/>
                    <a:lstStyle/>
                    <a:p>
                      <a:r>
                        <a:rPr lang="en-AU" sz="800">
                          <a:effectLst/>
                          <a:latin typeface="Montserrat" pitchFamily="2" charset="77"/>
                        </a:rPr>
                        <a:t>2</a:t>
                      </a:r>
                    </a:p>
                  </a:txBody>
                  <a:tcPr marL="76200" marR="76200" marT="76200" marB="76200" anchor="ctr"/>
                </a:tc>
                <a:tc>
                  <a:txBody>
                    <a:bodyPr/>
                    <a:lstStyle/>
                    <a:p>
                      <a:r>
                        <a:rPr lang="en-AU" sz="800" dirty="0">
                          <a:effectLst/>
                          <a:latin typeface="Montserrat" pitchFamily="2" charset="77"/>
                        </a:rPr>
                        <a:t>20</a:t>
                      </a:r>
                    </a:p>
                  </a:txBody>
                  <a:tcPr marL="76200" marR="76200" marT="76200" marB="76200" anchor="ctr"/>
                </a:tc>
                <a:tc>
                  <a:txBody>
                    <a:bodyPr/>
                    <a:lstStyle/>
                    <a:p>
                      <a:r>
                        <a:rPr lang="en-AU" sz="800" dirty="0">
                          <a:effectLst/>
                          <a:latin typeface="Montserrat" pitchFamily="2" charset="77"/>
                        </a:rPr>
                        <a:t>22.31</a:t>
                      </a:r>
                    </a:p>
                  </a:txBody>
                  <a:tcPr marL="76200" marR="76200" marT="76200" marB="76200" anchor="ctr"/>
                </a:tc>
                <a:tc>
                  <a:txBody>
                    <a:bodyPr/>
                    <a:lstStyle/>
                    <a:p>
                      <a:r>
                        <a:rPr lang="en-AU" sz="800">
                          <a:effectLst/>
                          <a:latin typeface="Montserrat" pitchFamily="2" charset="77"/>
                        </a:rPr>
                        <a:t>1780.00</a:t>
                      </a:r>
                    </a:p>
                  </a:txBody>
                  <a:tcPr marL="76200" marR="76200" marT="76200" marB="76200" anchor="ctr"/>
                </a:tc>
                <a:extLst>
                  <a:ext uri="{0D108BD9-81ED-4DB2-BD59-A6C34878D82A}">
                    <a16:rowId xmlns:a16="http://schemas.microsoft.com/office/drawing/2014/main" val="1821457981"/>
                  </a:ext>
                </a:extLst>
              </a:tr>
              <a:tr h="340022">
                <a:tc>
                  <a:txBody>
                    <a:bodyPr/>
                    <a:lstStyle/>
                    <a:p>
                      <a:r>
                        <a:rPr lang="en-AU" sz="800" dirty="0">
                          <a:effectLst/>
                          <a:latin typeface="Montserrat" pitchFamily="2" charset="77"/>
                        </a:rPr>
                        <a:t>4</a:t>
                      </a:r>
                    </a:p>
                  </a:txBody>
                  <a:tcPr marL="76200" marR="76200" marT="76200" marB="76200" anchor="ctr"/>
                </a:tc>
                <a:tc>
                  <a:txBody>
                    <a:bodyPr/>
                    <a:lstStyle/>
                    <a:p>
                      <a:r>
                        <a:rPr lang="en-AU" sz="800">
                          <a:effectLst/>
                          <a:latin typeface="Montserrat" pitchFamily="2" charset="77"/>
                        </a:rPr>
                        <a:t>15</a:t>
                      </a:r>
                    </a:p>
                  </a:txBody>
                  <a:tcPr marL="76200" marR="76200" marT="76200" marB="76200" anchor="ctr"/>
                </a:tc>
                <a:tc>
                  <a:txBody>
                    <a:bodyPr/>
                    <a:lstStyle/>
                    <a:p>
                      <a:r>
                        <a:rPr lang="en-AU" sz="800">
                          <a:effectLst/>
                          <a:latin typeface="Montserrat" pitchFamily="2" charset="77"/>
                        </a:rPr>
                        <a:t>23.12</a:t>
                      </a:r>
                    </a:p>
                  </a:txBody>
                  <a:tcPr marL="76200" marR="76200" marT="76200" marB="76200" anchor="ctr"/>
                </a:tc>
                <a:tc>
                  <a:txBody>
                    <a:bodyPr/>
                    <a:lstStyle/>
                    <a:p>
                      <a:r>
                        <a:rPr lang="en-AU" sz="800" dirty="0">
                          <a:effectLst/>
                          <a:latin typeface="Montserrat" pitchFamily="2" charset="77"/>
                        </a:rPr>
                        <a:t>1383.73</a:t>
                      </a:r>
                    </a:p>
                  </a:txBody>
                  <a:tcPr marL="76200" marR="76200" marT="76200" marB="76200" anchor="ctr"/>
                </a:tc>
                <a:extLst>
                  <a:ext uri="{0D108BD9-81ED-4DB2-BD59-A6C34878D82A}">
                    <a16:rowId xmlns:a16="http://schemas.microsoft.com/office/drawing/2014/main" val="1635518442"/>
                  </a:ext>
                </a:extLst>
              </a:tr>
            </a:tbl>
          </a:graphicData>
        </a:graphic>
      </p:graphicFrame>
      <p:sp>
        <p:nvSpPr>
          <p:cNvPr id="11" name="TextBox 10">
            <a:extLst>
              <a:ext uri="{FF2B5EF4-FFF2-40B4-BE49-F238E27FC236}">
                <a16:creationId xmlns:a16="http://schemas.microsoft.com/office/drawing/2014/main" id="{575477E3-F263-2EF2-9B75-E0A2933C70EF}"/>
              </a:ext>
            </a:extLst>
          </p:cNvPr>
          <p:cNvSpPr txBox="1"/>
          <p:nvPr/>
        </p:nvSpPr>
        <p:spPr>
          <a:xfrm>
            <a:off x="2931515" y="1260574"/>
            <a:ext cx="1069524" cy="307777"/>
          </a:xfrm>
          <a:prstGeom prst="rect">
            <a:avLst/>
          </a:prstGeom>
          <a:noFill/>
        </p:spPr>
        <p:txBody>
          <a:bodyPr wrap="none" rtlCol="0">
            <a:spAutoFit/>
          </a:bodyPr>
          <a:lstStyle/>
          <a:p>
            <a:r>
              <a:rPr lang="en-US" dirty="0" err="1"/>
              <a:t>pt_contract</a:t>
            </a:r>
            <a:endParaRPr lang="en-US" dirty="0"/>
          </a:p>
        </p:txBody>
      </p:sp>
      <p:graphicFrame>
        <p:nvGraphicFramePr>
          <p:cNvPr id="12" name="Table 11">
            <a:extLst>
              <a:ext uri="{FF2B5EF4-FFF2-40B4-BE49-F238E27FC236}">
                <a16:creationId xmlns:a16="http://schemas.microsoft.com/office/drawing/2014/main" id="{E89A2DAB-321A-667B-A1BB-4199518A1B10}"/>
              </a:ext>
            </a:extLst>
          </p:cNvPr>
          <p:cNvGraphicFramePr>
            <a:graphicFrameLocks noGrp="1"/>
          </p:cNvGraphicFramePr>
          <p:nvPr>
            <p:extLst>
              <p:ext uri="{D42A27DB-BD31-4B8C-83A1-F6EECF244321}">
                <p14:modId xmlns:p14="http://schemas.microsoft.com/office/powerpoint/2010/main" val="1876611571"/>
              </p:ext>
            </p:extLst>
          </p:nvPr>
        </p:nvGraphicFramePr>
        <p:xfrm>
          <a:off x="3019220" y="3314304"/>
          <a:ext cx="2521609" cy="1137244"/>
        </p:xfrm>
        <a:graphic>
          <a:graphicData uri="http://schemas.openxmlformats.org/drawingml/2006/table">
            <a:tbl>
              <a:tblPr firstRow="1" bandRow="1">
                <a:tableStyleId>{3C2FFA5D-87B4-456A-9821-1D502468CF0F}</a:tableStyleId>
              </a:tblPr>
              <a:tblGrid>
                <a:gridCol w="724848">
                  <a:extLst>
                    <a:ext uri="{9D8B030D-6E8A-4147-A177-3AD203B41FA5}">
                      <a16:colId xmlns:a16="http://schemas.microsoft.com/office/drawing/2014/main" val="181647936"/>
                    </a:ext>
                  </a:extLst>
                </a:gridCol>
                <a:gridCol w="729343">
                  <a:extLst>
                    <a:ext uri="{9D8B030D-6E8A-4147-A177-3AD203B41FA5}">
                      <a16:colId xmlns:a16="http://schemas.microsoft.com/office/drawing/2014/main" val="43577850"/>
                    </a:ext>
                  </a:extLst>
                </a:gridCol>
                <a:gridCol w="1067418">
                  <a:extLst>
                    <a:ext uri="{9D8B030D-6E8A-4147-A177-3AD203B41FA5}">
                      <a16:colId xmlns:a16="http://schemas.microsoft.com/office/drawing/2014/main" val="1947333465"/>
                    </a:ext>
                  </a:extLst>
                </a:gridCol>
              </a:tblGrid>
              <a:tr h="0">
                <a:tc>
                  <a:txBody>
                    <a:bodyPr/>
                    <a:lstStyle/>
                    <a:p>
                      <a:pPr algn="l"/>
                      <a:r>
                        <a:rPr lang="en-AU" sz="1000" dirty="0" err="1">
                          <a:effectLst/>
                        </a:rPr>
                        <a:t>contract_id</a:t>
                      </a:r>
                      <a:endParaRPr lang="en-AU" sz="1000" dirty="0">
                        <a:effectLst/>
                      </a:endParaRPr>
                    </a:p>
                  </a:txBody>
                  <a:tcPr marL="76200" marR="76200" marT="76200" marB="76200" anchor="ctr"/>
                </a:tc>
                <a:tc>
                  <a:txBody>
                    <a:bodyPr/>
                    <a:lstStyle/>
                    <a:p>
                      <a:pPr algn="l"/>
                      <a:r>
                        <a:rPr lang="en-AU" sz="1000" dirty="0" err="1">
                          <a:effectLst/>
                        </a:rPr>
                        <a:t>ft_salary</a:t>
                      </a:r>
                      <a:endParaRPr lang="en-AU" sz="1000" dirty="0">
                        <a:effectLst/>
                      </a:endParaRPr>
                    </a:p>
                  </a:txBody>
                  <a:tcPr marL="76200" marR="76200" marT="76200" marB="76200" anchor="ctr"/>
                </a:tc>
                <a:tc>
                  <a:txBody>
                    <a:bodyPr/>
                    <a:lstStyle/>
                    <a:p>
                      <a:pPr algn="l"/>
                      <a:r>
                        <a:rPr lang="en-AU" sz="1000" dirty="0" err="1">
                          <a:effectLst/>
                        </a:rPr>
                        <a:t>ft_super_amt</a:t>
                      </a:r>
                      <a:endParaRPr lang="en-AU" sz="1000" dirty="0">
                        <a:effectLst/>
                      </a:endParaRPr>
                    </a:p>
                  </a:txBody>
                  <a:tcPr marL="76200" marR="76200" marT="76200" marB="76200" anchor="ctr"/>
                </a:tc>
                <a:extLst>
                  <a:ext uri="{0D108BD9-81ED-4DB2-BD59-A6C34878D82A}">
                    <a16:rowId xmlns:a16="http://schemas.microsoft.com/office/drawing/2014/main" val="2812597919"/>
                  </a:ext>
                </a:extLst>
              </a:tr>
              <a:tr h="340022">
                <a:tc>
                  <a:txBody>
                    <a:bodyPr/>
                    <a:lstStyle/>
                    <a:p>
                      <a:r>
                        <a:rPr lang="en-AU" sz="1000">
                          <a:effectLst/>
                        </a:rPr>
                        <a:t>3</a:t>
                      </a:r>
                    </a:p>
                  </a:txBody>
                  <a:tcPr marL="76200" marR="76200" marT="76200" marB="76200" anchor="ctr"/>
                </a:tc>
                <a:tc>
                  <a:txBody>
                    <a:bodyPr/>
                    <a:lstStyle/>
                    <a:p>
                      <a:r>
                        <a:rPr lang="en-AU" sz="1000">
                          <a:effectLst/>
                        </a:rPr>
                        <a:t>50000</a:t>
                      </a:r>
                    </a:p>
                  </a:txBody>
                  <a:tcPr marL="76200" marR="76200" marT="76200" marB="76200" anchor="ctr"/>
                </a:tc>
                <a:tc>
                  <a:txBody>
                    <a:bodyPr/>
                    <a:lstStyle/>
                    <a:p>
                      <a:r>
                        <a:rPr lang="en-AU" sz="1000">
                          <a:effectLst/>
                        </a:rPr>
                        <a:t>5250.00</a:t>
                      </a:r>
                    </a:p>
                  </a:txBody>
                  <a:tcPr marL="76200" marR="76200" marT="76200" marB="76200" anchor="ctr"/>
                </a:tc>
                <a:extLst>
                  <a:ext uri="{0D108BD9-81ED-4DB2-BD59-A6C34878D82A}">
                    <a16:rowId xmlns:a16="http://schemas.microsoft.com/office/drawing/2014/main" val="1821457981"/>
                  </a:ext>
                </a:extLst>
              </a:tr>
              <a:tr h="340022">
                <a:tc>
                  <a:txBody>
                    <a:bodyPr/>
                    <a:lstStyle/>
                    <a:p>
                      <a:r>
                        <a:rPr lang="en-AU" sz="1000" dirty="0">
                          <a:effectLst/>
                        </a:rPr>
                        <a:t>7</a:t>
                      </a:r>
                    </a:p>
                  </a:txBody>
                  <a:tcPr marL="76200" marR="76200" marT="76200" marB="76200" anchor="ctr"/>
                </a:tc>
                <a:tc>
                  <a:txBody>
                    <a:bodyPr/>
                    <a:lstStyle/>
                    <a:p>
                      <a:r>
                        <a:rPr lang="en-AU" sz="1000" dirty="0">
                          <a:effectLst/>
                        </a:rPr>
                        <a:t>48500</a:t>
                      </a:r>
                    </a:p>
                  </a:txBody>
                  <a:tcPr marL="76200" marR="76200" marT="76200" marB="76200" anchor="ctr"/>
                </a:tc>
                <a:tc>
                  <a:txBody>
                    <a:bodyPr/>
                    <a:lstStyle/>
                    <a:p>
                      <a:r>
                        <a:rPr lang="en-AU" sz="1000" dirty="0">
                          <a:effectLst/>
                        </a:rPr>
                        <a:t>5000.00</a:t>
                      </a:r>
                    </a:p>
                  </a:txBody>
                  <a:tcPr marL="76200" marR="76200" marT="76200" marB="76200" anchor="ctr"/>
                </a:tc>
                <a:extLst>
                  <a:ext uri="{0D108BD9-81ED-4DB2-BD59-A6C34878D82A}">
                    <a16:rowId xmlns:a16="http://schemas.microsoft.com/office/drawing/2014/main" val="1635518442"/>
                  </a:ext>
                </a:extLst>
              </a:tr>
            </a:tbl>
          </a:graphicData>
        </a:graphic>
      </p:graphicFrame>
      <p:sp>
        <p:nvSpPr>
          <p:cNvPr id="13" name="TextBox 12">
            <a:extLst>
              <a:ext uri="{FF2B5EF4-FFF2-40B4-BE49-F238E27FC236}">
                <a16:creationId xmlns:a16="http://schemas.microsoft.com/office/drawing/2014/main" id="{176536C8-FD95-BF93-7E88-82EC5E040C29}"/>
              </a:ext>
            </a:extLst>
          </p:cNvPr>
          <p:cNvSpPr txBox="1"/>
          <p:nvPr/>
        </p:nvSpPr>
        <p:spPr>
          <a:xfrm>
            <a:off x="3019220" y="3012179"/>
            <a:ext cx="1019831" cy="307777"/>
          </a:xfrm>
          <a:prstGeom prst="rect">
            <a:avLst/>
          </a:prstGeom>
          <a:noFill/>
        </p:spPr>
        <p:txBody>
          <a:bodyPr wrap="none" rtlCol="0">
            <a:spAutoFit/>
          </a:bodyPr>
          <a:lstStyle/>
          <a:p>
            <a:r>
              <a:rPr lang="en-US" dirty="0" err="1"/>
              <a:t>ft_contract</a:t>
            </a:r>
            <a:endParaRPr lang="en-US" dirty="0"/>
          </a:p>
        </p:txBody>
      </p:sp>
      <p:pic>
        <p:nvPicPr>
          <p:cNvPr id="15" name="Picture 14" descr="A screen shot of a computer code&#10;&#10;Description automatically generated">
            <a:extLst>
              <a:ext uri="{FF2B5EF4-FFF2-40B4-BE49-F238E27FC236}">
                <a16:creationId xmlns:a16="http://schemas.microsoft.com/office/drawing/2014/main" id="{561D2ED6-D071-BFC6-D604-23B6DC5FB6C1}"/>
              </a:ext>
            </a:extLst>
          </p:cNvPr>
          <p:cNvPicPr>
            <a:picLocks noChangeAspect="1"/>
          </p:cNvPicPr>
          <p:nvPr/>
        </p:nvPicPr>
        <p:blipFill>
          <a:blip r:embed="rId3"/>
          <a:stretch>
            <a:fillRect/>
          </a:stretch>
        </p:blipFill>
        <p:spPr>
          <a:xfrm>
            <a:off x="5525891" y="1414461"/>
            <a:ext cx="3580648" cy="2656795"/>
          </a:xfrm>
          <a:prstGeom prst="rect">
            <a:avLst/>
          </a:prstGeom>
        </p:spPr>
      </p:pic>
    </p:spTree>
    <p:extLst>
      <p:ext uri="{BB962C8B-B14F-4D97-AF65-F5344CB8AC3E}">
        <p14:creationId xmlns:p14="http://schemas.microsoft.com/office/powerpoint/2010/main" val="3462947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16"/>
          <p:cNvSpPr txBox="1">
            <a:spLocks noGrp="1"/>
          </p:cNvSpPr>
          <p:nvPr>
            <p:ph type="title"/>
          </p:nvPr>
        </p:nvSpPr>
        <p:spPr>
          <a:xfrm>
            <a:off x="676972" y="73322"/>
            <a:ext cx="7717500" cy="548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000" dirty="0"/>
              <a:t>Data Analysis Question</a:t>
            </a:r>
            <a:endParaRPr sz="2000" dirty="0"/>
          </a:p>
        </p:txBody>
      </p:sp>
      <p:sp>
        <p:nvSpPr>
          <p:cNvPr id="2" name="Google Shape;241;p17">
            <a:extLst>
              <a:ext uri="{FF2B5EF4-FFF2-40B4-BE49-F238E27FC236}">
                <a16:creationId xmlns:a16="http://schemas.microsoft.com/office/drawing/2014/main" id="{99A87373-F3AB-852A-9BBF-45041348C5CF}"/>
              </a:ext>
            </a:extLst>
          </p:cNvPr>
          <p:cNvSpPr txBox="1"/>
          <p:nvPr/>
        </p:nvSpPr>
        <p:spPr>
          <a:xfrm flipH="1">
            <a:off x="204564" y="541788"/>
            <a:ext cx="8699950" cy="744455"/>
          </a:xfrm>
          <a:prstGeom prst="rect">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r>
              <a:rPr lang="en-AU" sz="1200" b="1" i="0" u="none" strike="noStrike" dirty="0">
                <a:solidFill>
                  <a:srgbClr val="1F2328"/>
                </a:solidFill>
                <a:effectLst/>
                <a:latin typeface="-apple-system"/>
              </a:rPr>
              <a:t>4. Yearly total part-time and full-time staff wage overview containing the company's name and the total yearly wage of all staff. Part-time staff yearly wage can be calculated based on agreed minimum hours per week, the hourly rate plus the superannuation. There are 52 weeks in a year. Full-time staff yearly wage is the salary amount.</a:t>
            </a:r>
            <a:endParaRPr lang="en-AU" sz="1050" dirty="0">
              <a:effectLst/>
            </a:endParaRPr>
          </a:p>
        </p:txBody>
      </p:sp>
      <p:sp>
        <p:nvSpPr>
          <p:cNvPr id="5" name="TextBox 4">
            <a:extLst>
              <a:ext uri="{FF2B5EF4-FFF2-40B4-BE49-F238E27FC236}">
                <a16:creationId xmlns:a16="http://schemas.microsoft.com/office/drawing/2014/main" id="{42C62AAE-CBA4-317F-1635-4F1DE934149A}"/>
              </a:ext>
            </a:extLst>
          </p:cNvPr>
          <p:cNvSpPr txBox="1"/>
          <p:nvPr/>
        </p:nvSpPr>
        <p:spPr>
          <a:xfrm>
            <a:off x="139006" y="1286243"/>
            <a:ext cx="1376129" cy="307777"/>
          </a:xfrm>
          <a:prstGeom prst="rect">
            <a:avLst/>
          </a:prstGeom>
          <a:noFill/>
        </p:spPr>
        <p:txBody>
          <a:bodyPr wrap="square" rtlCol="0">
            <a:spAutoFit/>
          </a:bodyPr>
          <a:lstStyle/>
          <a:p>
            <a:r>
              <a:rPr lang="en-US" dirty="0"/>
              <a:t>Result</a:t>
            </a:r>
          </a:p>
        </p:txBody>
      </p:sp>
      <p:pic>
        <p:nvPicPr>
          <p:cNvPr id="15" name="Picture 14" descr="A screen shot of a computer code&#10;&#10;Description automatically generated">
            <a:extLst>
              <a:ext uri="{FF2B5EF4-FFF2-40B4-BE49-F238E27FC236}">
                <a16:creationId xmlns:a16="http://schemas.microsoft.com/office/drawing/2014/main" id="{561D2ED6-D071-BFC6-D604-23B6DC5FB6C1}"/>
              </a:ext>
            </a:extLst>
          </p:cNvPr>
          <p:cNvPicPr>
            <a:picLocks noChangeAspect="1"/>
          </p:cNvPicPr>
          <p:nvPr/>
        </p:nvPicPr>
        <p:blipFill>
          <a:blip r:embed="rId3"/>
          <a:stretch>
            <a:fillRect/>
          </a:stretch>
        </p:blipFill>
        <p:spPr>
          <a:xfrm>
            <a:off x="5525891" y="1414461"/>
            <a:ext cx="3580648" cy="2656795"/>
          </a:xfrm>
          <a:prstGeom prst="rect">
            <a:avLst/>
          </a:prstGeom>
        </p:spPr>
      </p:pic>
      <p:graphicFrame>
        <p:nvGraphicFramePr>
          <p:cNvPr id="3" name="Table 2">
            <a:extLst>
              <a:ext uri="{FF2B5EF4-FFF2-40B4-BE49-F238E27FC236}">
                <a16:creationId xmlns:a16="http://schemas.microsoft.com/office/drawing/2014/main" id="{4E59BD4A-8D78-E787-54BE-8D3D3C0C2A56}"/>
              </a:ext>
            </a:extLst>
          </p:cNvPr>
          <p:cNvGraphicFramePr>
            <a:graphicFrameLocks noGrp="1"/>
          </p:cNvGraphicFramePr>
          <p:nvPr>
            <p:extLst>
              <p:ext uri="{D42A27DB-BD31-4B8C-83A1-F6EECF244321}">
                <p14:modId xmlns:p14="http://schemas.microsoft.com/office/powerpoint/2010/main" val="54616118"/>
              </p:ext>
            </p:extLst>
          </p:nvPr>
        </p:nvGraphicFramePr>
        <p:xfrm>
          <a:off x="304800" y="1754709"/>
          <a:ext cx="4572000" cy="1653540"/>
        </p:xfrm>
        <a:graphic>
          <a:graphicData uri="http://schemas.openxmlformats.org/drawingml/2006/table">
            <a:tbl>
              <a:tblPr firstRow="1" bandRow="1">
                <a:tableStyleId>{B301B821-A1FF-4177-AEE7-76D212191A09}</a:tableStyleId>
              </a:tblPr>
              <a:tblGrid>
                <a:gridCol w="1524000">
                  <a:extLst>
                    <a:ext uri="{9D8B030D-6E8A-4147-A177-3AD203B41FA5}">
                      <a16:colId xmlns:a16="http://schemas.microsoft.com/office/drawing/2014/main" val="3146916401"/>
                    </a:ext>
                  </a:extLst>
                </a:gridCol>
                <a:gridCol w="1524000">
                  <a:extLst>
                    <a:ext uri="{9D8B030D-6E8A-4147-A177-3AD203B41FA5}">
                      <a16:colId xmlns:a16="http://schemas.microsoft.com/office/drawing/2014/main" val="670609022"/>
                    </a:ext>
                  </a:extLst>
                </a:gridCol>
                <a:gridCol w="1524000">
                  <a:extLst>
                    <a:ext uri="{9D8B030D-6E8A-4147-A177-3AD203B41FA5}">
                      <a16:colId xmlns:a16="http://schemas.microsoft.com/office/drawing/2014/main" val="452695251"/>
                    </a:ext>
                  </a:extLst>
                </a:gridCol>
              </a:tblGrid>
              <a:tr h="370840">
                <a:tc>
                  <a:txBody>
                    <a:bodyPr/>
                    <a:lstStyle/>
                    <a:p>
                      <a:r>
                        <a:rPr lang="en-AU">
                          <a:effectLst/>
                        </a:rPr>
                        <a:t>Company Name</a:t>
                      </a:r>
                    </a:p>
                  </a:txBody>
                  <a:tcPr marL="123825" marR="123825" marT="57150" marB="57150" anchor="ctr"/>
                </a:tc>
                <a:tc>
                  <a:txBody>
                    <a:bodyPr/>
                    <a:lstStyle/>
                    <a:p>
                      <a:r>
                        <a:rPr lang="en-AU">
                          <a:effectLst/>
                        </a:rPr>
                        <a:t>Total Part-Time Wage</a:t>
                      </a:r>
                    </a:p>
                  </a:txBody>
                  <a:tcPr marL="123825" marR="123825" marT="57150" marB="57150" anchor="ctr"/>
                </a:tc>
                <a:tc>
                  <a:txBody>
                    <a:bodyPr/>
                    <a:lstStyle/>
                    <a:p>
                      <a:r>
                        <a:rPr lang="en-AU">
                          <a:effectLst/>
                        </a:rPr>
                        <a:t>Total Full-Time Wage</a:t>
                      </a:r>
                    </a:p>
                  </a:txBody>
                  <a:tcPr marL="123825" marR="123825" marT="57150" marB="57150" anchor="ctr"/>
                </a:tc>
                <a:extLst>
                  <a:ext uri="{0D108BD9-81ED-4DB2-BD59-A6C34878D82A}">
                    <a16:rowId xmlns:a16="http://schemas.microsoft.com/office/drawing/2014/main" val="2343041269"/>
                  </a:ext>
                </a:extLst>
              </a:tr>
              <a:tr h="370840">
                <a:tc>
                  <a:txBody>
                    <a:bodyPr/>
                    <a:lstStyle/>
                    <a:p>
                      <a:r>
                        <a:rPr lang="en-AU">
                          <a:effectLst/>
                        </a:rPr>
                        <a:t>BigW</a:t>
                      </a:r>
                    </a:p>
                  </a:txBody>
                  <a:tcPr marL="123825" marR="123825" marT="57150" marB="57150" anchor="ctr"/>
                </a:tc>
                <a:tc>
                  <a:txBody>
                    <a:bodyPr/>
                    <a:lstStyle/>
                    <a:p>
                      <a:r>
                        <a:rPr lang="en-AU">
                          <a:effectLst/>
                        </a:rPr>
                        <a:t>80471.29</a:t>
                      </a:r>
                    </a:p>
                  </a:txBody>
                  <a:tcPr marL="123825" marR="123825" marT="57150" marB="57150" anchor="ctr"/>
                </a:tc>
                <a:tc>
                  <a:txBody>
                    <a:bodyPr/>
                    <a:lstStyle/>
                    <a:p>
                      <a:r>
                        <a:rPr lang="en-AU">
                          <a:effectLst/>
                        </a:rPr>
                        <a:t>55250.00</a:t>
                      </a:r>
                    </a:p>
                  </a:txBody>
                  <a:tcPr marL="123825" marR="123825" marT="57150" marB="57150" anchor="ctr"/>
                </a:tc>
                <a:extLst>
                  <a:ext uri="{0D108BD9-81ED-4DB2-BD59-A6C34878D82A}">
                    <a16:rowId xmlns:a16="http://schemas.microsoft.com/office/drawing/2014/main" val="4054927091"/>
                  </a:ext>
                </a:extLst>
              </a:tr>
              <a:tr h="370840">
                <a:tc>
                  <a:txBody>
                    <a:bodyPr/>
                    <a:lstStyle/>
                    <a:p>
                      <a:r>
                        <a:rPr lang="en-AU">
                          <a:effectLst/>
                        </a:rPr>
                        <a:t>Soul Origin</a:t>
                      </a:r>
                    </a:p>
                  </a:txBody>
                  <a:tcPr marL="123825" marR="123825" marT="57150" marB="57150" anchor="ctr"/>
                </a:tc>
                <a:tc>
                  <a:txBody>
                    <a:bodyPr/>
                    <a:lstStyle/>
                    <a:p>
                      <a:endParaRPr lang="en-AU">
                        <a:effectLst/>
                      </a:endParaRPr>
                    </a:p>
                  </a:txBody>
                  <a:tcPr marL="123825" marR="123825" marT="57150" marB="57150" anchor="ctr"/>
                </a:tc>
                <a:tc>
                  <a:txBody>
                    <a:bodyPr/>
                    <a:lstStyle/>
                    <a:p>
                      <a:r>
                        <a:rPr lang="en-AU">
                          <a:effectLst/>
                        </a:rPr>
                        <a:t>56375.00</a:t>
                      </a:r>
                    </a:p>
                  </a:txBody>
                  <a:tcPr marL="123825" marR="123825" marT="57150" marB="57150" anchor="ctr"/>
                </a:tc>
                <a:extLst>
                  <a:ext uri="{0D108BD9-81ED-4DB2-BD59-A6C34878D82A}">
                    <a16:rowId xmlns:a16="http://schemas.microsoft.com/office/drawing/2014/main" val="1661966954"/>
                  </a:ext>
                </a:extLst>
              </a:tr>
              <a:tr h="370840">
                <a:tc>
                  <a:txBody>
                    <a:bodyPr/>
                    <a:lstStyle/>
                    <a:p>
                      <a:r>
                        <a:rPr lang="en-AU">
                          <a:effectLst/>
                        </a:rPr>
                        <a:t>Woolworth</a:t>
                      </a:r>
                    </a:p>
                  </a:txBody>
                  <a:tcPr marL="123825" marR="123825" marT="57150" marB="57150" anchor="ctr"/>
                </a:tc>
                <a:tc>
                  <a:txBody>
                    <a:bodyPr/>
                    <a:lstStyle/>
                    <a:p>
                      <a:endParaRPr lang="en-AU" dirty="0">
                        <a:effectLst/>
                      </a:endParaRPr>
                    </a:p>
                  </a:txBody>
                  <a:tcPr marL="123825" marR="123825" marT="57150" marB="57150" anchor="ctr"/>
                </a:tc>
                <a:tc>
                  <a:txBody>
                    <a:bodyPr/>
                    <a:lstStyle/>
                    <a:p>
                      <a:r>
                        <a:rPr lang="en-AU" dirty="0">
                          <a:effectLst/>
                        </a:rPr>
                        <a:t>53500.00</a:t>
                      </a:r>
                    </a:p>
                  </a:txBody>
                  <a:tcPr marL="123825" marR="123825" marT="57150" marB="57150" anchor="ctr"/>
                </a:tc>
                <a:extLst>
                  <a:ext uri="{0D108BD9-81ED-4DB2-BD59-A6C34878D82A}">
                    <a16:rowId xmlns:a16="http://schemas.microsoft.com/office/drawing/2014/main" val="2836243775"/>
                  </a:ext>
                </a:extLst>
              </a:tr>
            </a:tbl>
          </a:graphicData>
        </a:graphic>
      </p:graphicFrame>
    </p:spTree>
    <p:extLst>
      <p:ext uri="{BB962C8B-B14F-4D97-AF65-F5344CB8AC3E}">
        <p14:creationId xmlns:p14="http://schemas.microsoft.com/office/powerpoint/2010/main" val="456296109"/>
      </p:ext>
    </p:extLst>
  </p:cSld>
  <p:clrMapOvr>
    <a:masterClrMapping/>
  </p:clrMapOvr>
</p:sld>
</file>

<file path=ppt/theme/theme1.xml><?xml version="1.0" encoding="utf-8"?>
<a:theme xmlns:a="http://schemas.openxmlformats.org/drawingml/2006/main" name="European Winter Infographics by Slidesgo">
  <a:themeElements>
    <a:clrScheme name="Simple Light">
      <a:dk1>
        <a:srgbClr val="000000"/>
      </a:dk1>
      <a:lt1>
        <a:srgbClr val="FFFFFF"/>
      </a:lt1>
      <a:dk2>
        <a:srgbClr val="F5F7FF"/>
      </a:dk2>
      <a:lt2>
        <a:srgbClr val="D6DBF5"/>
      </a:lt2>
      <a:accent1>
        <a:srgbClr val="8190D4"/>
      </a:accent1>
      <a:accent2>
        <a:srgbClr val="313678"/>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1516</Words>
  <Application>Microsoft Macintosh PowerPoint</Application>
  <PresentationFormat>On-screen Show (16:9)</PresentationFormat>
  <Paragraphs>437</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-apple-system</vt:lpstr>
      <vt:lpstr>Fira Sans Extra Condensed</vt:lpstr>
      <vt:lpstr>Courier New</vt:lpstr>
      <vt:lpstr>Montserrat</vt:lpstr>
      <vt:lpstr>Montserrat Medium</vt:lpstr>
      <vt:lpstr>European Winter Infographics by Slidesgo</vt:lpstr>
      <vt:lpstr>Acquisition Co SQL Project</vt:lpstr>
      <vt:lpstr>Data Analysis Question</vt:lpstr>
      <vt:lpstr>Data Analysis Question</vt:lpstr>
      <vt:lpstr>Data Analysis Question</vt:lpstr>
      <vt:lpstr>Data Analysis Question</vt:lpstr>
      <vt:lpstr>Data Analysis Question</vt:lpstr>
      <vt:lpstr>Data Analysis Question</vt:lpstr>
      <vt:lpstr>Data Analysis Question</vt:lpstr>
      <vt:lpstr>Data Analysis Question</vt:lpstr>
      <vt:lpstr>Data Analysis Question</vt:lpstr>
      <vt:lpstr>Data Analysis Question</vt:lpstr>
      <vt:lpstr>Function- Annual Leave Calculation - Handling Numbers and Rates (e.g., Full-Time and Part-Time Rates)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Acquisition Co SQL Project</dc:title>
  <cp:lastModifiedBy>Thuy Quynh Tran</cp:lastModifiedBy>
  <cp:revision>2</cp:revision>
  <dcterms:modified xsi:type="dcterms:W3CDTF">2024-02-19T08:41:14Z</dcterms:modified>
</cp:coreProperties>
</file>