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16" autoAdjust="0"/>
  </p:normalViewPr>
  <p:slideViewPr>
    <p:cSldViewPr snapToGrid="0" snapToObjects="1">
      <p:cViewPr varScale="1">
        <p:scale>
          <a:sx n="141" d="100"/>
          <a:sy n="141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C4F6-BF82-2D4E-B24D-B4464B4B564A}" type="datetimeFigureOut">
              <a:rPr lang="en-US" smtClean="0"/>
              <a:t>8/6/13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FB1F-55F6-834F-824A-46946156F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743" y="692063"/>
            <a:ext cx="4534074" cy="3416474"/>
          </a:xfrm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86" y="4370020"/>
            <a:ext cx="4989475" cy="413515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1E59-53A6-314C-AF52-AA727888BD01}" type="datetimeFigureOut">
              <a:rPr lang="en-US" smtClean="0"/>
              <a:t>8/6/13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66F-2324-B942-8E86-3E4DFB56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8333" y="366205"/>
            <a:ext cx="2480428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InterpolationBufferBase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6828" y="1115453"/>
            <a:ext cx="1362047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StepperBase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7" name="Straight Arrow Connector 13"/>
          <p:cNvCxnSpPr>
            <a:stCxn id="72" idx="3"/>
            <a:endCxn id="6" idx="1"/>
          </p:cNvCxnSpPr>
          <p:nvPr/>
        </p:nvCxnSpPr>
        <p:spPr>
          <a:xfrm flipV="1">
            <a:off x="2748175" y="1300119"/>
            <a:ext cx="2588653" cy="28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7" idx="3"/>
            <a:endCxn id="6" idx="0"/>
          </p:cNvCxnSpPr>
          <p:nvPr/>
        </p:nvCxnSpPr>
        <p:spPr>
          <a:xfrm rot="16200000" flipH="1">
            <a:off x="4890138" y="-12261"/>
            <a:ext cx="227516" cy="20279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5941651" y="1490966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1" name="Straight Connector 53"/>
          <p:cNvCxnSpPr>
            <a:stCxn id="10" idx="3"/>
            <a:endCxn id="23" idx="1"/>
          </p:cNvCxnSpPr>
          <p:nvPr/>
        </p:nvCxnSpPr>
        <p:spPr>
          <a:xfrm rot="5400000">
            <a:off x="5297442" y="1269441"/>
            <a:ext cx="346485" cy="1094335"/>
          </a:xfrm>
          <a:prstGeom prst="bentConnector4">
            <a:avLst>
              <a:gd name="adj1" fmla="val 23351"/>
              <a:gd name="adj2" fmla="val 12088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23516" y="1805185"/>
            <a:ext cx="218867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ForwardEulerStepper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83180" y="1118279"/>
            <a:ext cx="156499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IntegratorBase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7" name="Isosceles Triangle 76"/>
          <p:cNvSpPr/>
          <p:nvPr/>
        </p:nvSpPr>
        <p:spPr>
          <a:xfrm>
            <a:off x="3913740" y="735537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78" name="Straight Connector 77"/>
          <p:cNvCxnSpPr>
            <a:stCxn id="77" idx="3"/>
            <a:endCxn id="72" idx="0"/>
          </p:cNvCxnSpPr>
          <p:nvPr/>
        </p:nvCxnSpPr>
        <p:spPr>
          <a:xfrm rot="5400000">
            <a:off x="2862638" y="-9023"/>
            <a:ext cx="230342" cy="20242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21309" y="1850720"/>
            <a:ext cx="1896854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DefaultIntegrator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93" name="Isosceles Triangle 92"/>
          <p:cNvSpPr/>
          <p:nvPr/>
        </p:nvSpPr>
        <p:spPr>
          <a:xfrm>
            <a:off x="1893536" y="1499711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94" name="Straight Connector 93"/>
          <p:cNvCxnSpPr>
            <a:stCxn id="93" idx="3"/>
            <a:endCxn id="92" idx="1"/>
          </p:cNvCxnSpPr>
          <p:nvPr/>
        </p:nvCxnSpPr>
        <p:spPr>
          <a:xfrm rot="5400000">
            <a:off x="1303886" y="1369535"/>
            <a:ext cx="383275" cy="948427"/>
          </a:xfrm>
          <a:prstGeom prst="bentConnector4">
            <a:avLst>
              <a:gd name="adj1" fmla="val 25909"/>
              <a:gd name="adj2" fmla="val 12343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858313" y="2270007"/>
            <a:ext cx="2319077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BackwardEulerStepper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0924" y="2752843"/>
            <a:ext cx="183385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ExplicitRKStepper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085545" y="3228465"/>
            <a:ext cx="186461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"/>
              </a:rPr>
              <a:t>Im</a:t>
            </a:r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plicitRKStepper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21425" y="3704086"/>
            <a:ext cx="199285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libri"/>
              </a:rPr>
              <a:t>Im</a:t>
            </a:r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plicitBDFStepper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25" name="Straight Connector 53"/>
          <p:cNvCxnSpPr>
            <a:endCxn id="122" idx="1"/>
          </p:cNvCxnSpPr>
          <p:nvPr/>
        </p:nvCxnSpPr>
        <p:spPr>
          <a:xfrm rot="16200000" flipH="1">
            <a:off x="3904225" y="2771552"/>
            <a:ext cx="1907908" cy="3264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53"/>
          <p:cNvCxnSpPr>
            <a:endCxn id="121" idx="1"/>
          </p:cNvCxnSpPr>
          <p:nvPr/>
        </p:nvCxnSpPr>
        <p:spPr>
          <a:xfrm>
            <a:off x="4698341" y="3413131"/>
            <a:ext cx="387204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53"/>
          <p:cNvCxnSpPr>
            <a:endCxn id="120" idx="1"/>
          </p:cNvCxnSpPr>
          <p:nvPr/>
        </p:nvCxnSpPr>
        <p:spPr>
          <a:xfrm>
            <a:off x="4694933" y="2937509"/>
            <a:ext cx="40599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53"/>
          <p:cNvCxnSpPr>
            <a:endCxn id="114" idx="1"/>
          </p:cNvCxnSpPr>
          <p:nvPr/>
        </p:nvCxnSpPr>
        <p:spPr>
          <a:xfrm>
            <a:off x="4694933" y="2454673"/>
            <a:ext cx="16338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53"/>
          <p:cNvCxnSpPr/>
          <p:nvPr/>
        </p:nvCxnSpPr>
        <p:spPr>
          <a:xfrm>
            <a:off x="4694935" y="3895101"/>
            <a:ext cx="0" cy="4561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771124" y="417556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406809" y="3229457"/>
            <a:ext cx="3117737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IntegrationControlStrategyBase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69" name="Straight Arrow Connector 13"/>
          <p:cNvCxnSpPr>
            <a:stCxn id="92" idx="3"/>
            <a:endCxn id="168" idx="3"/>
          </p:cNvCxnSpPr>
          <p:nvPr/>
        </p:nvCxnSpPr>
        <p:spPr>
          <a:xfrm>
            <a:off x="2918163" y="2035386"/>
            <a:ext cx="606383" cy="1378737"/>
          </a:xfrm>
          <a:prstGeom prst="bentConnector3">
            <a:avLst>
              <a:gd name="adj1" fmla="val 137699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97773" y="4120276"/>
            <a:ext cx="333581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/>
              </a:rPr>
              <a:t>SimpleIntegration</a:t>
            </a:r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ControlStrategy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80" name="Isosceles Triangle 179"/>
          <p:cNvSpPr/>
          <p:nvPr/>
        </p:nvSpPr>
        <p:spPr>
          <a:xfrm>
            <a:off x="1893536" y="3598789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81" name="Straight Connector 180"/>
          <p:cNvCxnSpPr>
            <a:stCxn id="180" idx="3"/>
            <a:endCxn id="177" idx="1"/>
          </p:cNvCxnSpPr>
          <p:nvPr/>
        </p:nvCxnSpPr>
        <p:spPr>
          <a:xfrm rot="5400000">
            <a:off x="856879" y="3192084"/>
            <a:ext cx="553753" cy="1671963"/>
          </a:xfrm>
          <a:prstGeom prst="bentConnector4">
            <a:avLst>
              <a:gd name="adj1" fmla="val 33326"/>
              <a:gd name="adj2" fmla="val 11348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10721" y="4719186"/>
            <a:ext cx="351803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/>
              </a:rPr>
              <a:t>RampingIntegration</a:t>
            </a:r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ControlStrategy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84" name="Straight Connector 53"/>
          <p:cNvCxnSpPr>
            <a:endCxn id="183" idx="1"/>
          </p:cNvCxnSpPr>
          <p:nvPr/>
        </p:nvCxnSpPr>
        <p:spPr>
          <a:xfrm rot="16200000" flipH="1">
            <a:off x="-158068" y="4535063"/>
            <a:ext cx="598910" cy="1386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351328" y="4421191"/>
            <a:ext cx="2592516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/>
              </a:rPr>
              <a:t>Step</a:t>
            </a:r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ControlStrategyBase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351328" y="5149884"/>
            <a:ext cx="2592516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/>
              </a:rPr>
              <a:t>FixedStep</a:t>
            </a:r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ControlStrategy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10" name="Isosceles Triangle 209"/>
          <p:cNvSpPr/>
          <p:nvPr/>
        </p:nvSpPr>
        <p:spPr>
          <a:xfrm>
            <a:off x="6571196" y="4790523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11" name="Straight Connector 180"/>
          <p:cNvCxnSpPr>
            <a:stCxn id="210" idx="3"/>
            <a:endCxn id="209" idx="1"/>
          </p:cNvCxnSpPr>
          <p:nvPr/>
        </p:nvCxnSpPr>
        <p:spPr>
          <a:xfrm rot="5400000">
            <a:off x="5803549" y="4490702"/>
            <a:ext cx="391627" cy="1296068"/>
          </a:xfrm>
          <a:prstGeom prst="bentConnector4">
            <a:avLst>
              <a:gd name="adj1" fmla="val 26423"/>
              <a:gd name="adj2" fmla="val 20033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283407" y="6180534"/>
            <a:ext cx="472798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/>
              </a:rPr>
              <a:t>ImplicitBDFStepperRampingStep</a:t>
            </a:r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ControlStrategy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13" name="Straight Connector 53"/>
          <p:cNvCxnSpPr>
            <a:endCxn id="212" idx="1"/>
          </p:cNvCxnSpPr>
          <p:nvPr/>
        </p:nvCxnSpPr>
        <p:spPr>
          <a:xfrm rot="16200000" flipH="1">
            <a:off x="3652874" y="5734667"/>
            <a:ext cx="1030650" cy="2304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5279277" y="5665209"/>
            <a:ext cx="273662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/>
              </a:rPr>
              <a:t>SimpleStep</a:t>
            </a:r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ControlStrategy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24" name="Straight Connector 53"/>
          <p:cNvCxnSpPr/>
          <p:nvPr/>
        </p:nvCxnSpPr>
        <p:spPr>
          <a:xfrm>
            <a:off x="799901" y="2043083"/>
            <a:ext cx="0" cy="4381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76090" y="2296523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30" name="Straight Connector 53"/>
          <p:cNvCxnSpPr/>
          <p:nvPr/>
        </p:nvCxnSpPr>
        <p:spPr>
          <a:xfrm>
            <a:off x="72053" y="4903852"/>
            <a:ext cx="2642" cy="4660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150884" y="5185203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2" name="Straight Connector 53"/>
          <p:cNvCxnSpPr>
            <a:endCxn id="214" idx="1"/>
          </p:cNvCxnSpPr>
          <p:nvPr/>
        </p:nvCxnSpPr>
        <p:spPr>
          <a:xfrm>
            <a:off x="4052938" y="5849875"/>
            <a:ext cx="1226339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53"/>
          <p:cNvCxnSpPr/>
          <p:nvPr/>
        </p:nvCxnSpPr>
        <p:spPr>
          <a:xfrm>
            <a:off x="4052938" y="6365200"/>
            <a:ext cx="0" cy="33056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129127" y="651109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7" name="Straight Arrow Connector 13"/>
          <p:cNvCxnSpPr>
            <a:stCxn id="114" idx="3"/>
            <a:endCxn id="208" idx="3"/>
          </p:cNvCxnSpPr>
          <p:nvPr/>
        </p:nvCxnSpPr>
        <p:spPr>
          <a:xfrm>
            <a:off x="7177390" y="2454673"/>
            <a:ext cx="766454" cy="2151184"/>
          </a:xfrm>
          <a:prstGeom prst="bentConnector3">
            <a:avLst>
              <a:gd name="adj1" fmla="val 12982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53"/>
          <p:cNvCxnSpPr>
            <a:stCxn id="122" idx="3"/>
          </p:cNvCxnSpPr>
          <p:nvPr/>
        </p:nvCxnSpPr>
        <p:spPr>
          <a:xfrm>
            <a:off x="7014278" y="3888752"/>
            <a:ext cx="1154752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25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114" grpId="0" animBg="1"/>
      <p:bldP spid="120" grpId="0" animBg="1"/>
      <p:bldP spid="121" grpId="0" animBg="1"/>
      <p:bldP spid="122" grpId="0" animBg="1"/>
      <p:bldP spid="180" grpId="0" animBg="1"/>
      <p:bldP spid="2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A229BEF-8698-C545-9CC6-1C6E446593E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295400" y="7736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IntegratorBase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24200" y="775256"/>
            <a:ext cx="2422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InterpolationBufferBase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2041" y="1579602"/>
            <a:ext cx="1847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DefaultIntegrator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4722" y="1567934"/>
            <a:ext cx="13901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StepperBase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71" name="Straight Arrow Connector 13"/>
          <p:cNvCxnSpPr/>
          <p:nvPr/>
        </p:nvCxnSpPr>
        <p:spPr>
          <a:xfrm>
            <a:off x="2428061" y="1157747"/>
            <a:ext cx="1381939" cy="421856"/>
          </a:xfrm>
          <a:prstGeom prst="bentConnector3">
            <a:avLst>
              <a:gd name="adj1" fmla="val -7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1752600" y="1142999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73" name="Straight Connector 72"/>
          <p:cNvCxnSpPr>
            <a:stCxn id="72" idx="3"/>
          </p:cNvCxnSpPr>
          <p:nvPr/>
        </p:nvCxnSpPr>
        <p:spPr>
          <a:xfrm rot="16200000" flipH="1">
            <a:off x="1686698" y="1437500"/>
            <a:ext cx="2842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15" idx="2"/>
          </p:cNvCxnSpPr>
          <p:nvPr/>
        </p:nvCxnSpPr>
        <p:spPr>
          <a:xfrm rot="16200000" flipV="1">
            <a:off x="5317154" y="4522044"/>
            <a:ext cx="47022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>
            <a:off x="4412970" y="1143000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76" name="Straight Connector 75"/>
          <p:cNvCxnSpPr>
            <a:stCxn id="75" idx="3"/>
            <a:endCxn id="70" idx="0"/>
          </p:cNvCxnSpPr>
          <p:nvPr/>
        </p:nvCxnSpPr>
        <p:spPr>
          <a:xfrm rot="16200000" flipH="1">
            <a:off x="4353210" y="1431360"/>
            <a:ext cx="272534" cy="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23487" y="2233136"/>
            <a:ext cx="1675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smtClean="0">
                <a:solidFill>
                  <a:schemeClr val="tx1"/>
                </a:solidFill>
                <a:latin typeface="Calibri"/>
              </a:rPr>
              <a:t>StackedStepper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8" name="Isosceles Triangle 77"/>
          <p:cNvSpPr/>
          <p:nvPr/>
        </p:nvSpPr>
        <p:spPr>
          <a:xfrm>
            <a:off x="3886200" y="1937264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79" name="Straight Connector 53"/>
          <p:cNvCxnSpPr>
            <a:stCxn id="78" idx="3"/>
            <a:endCxn id="88" idx="1"/>
          </p:cNvCxnSpPr>
          <p:nvPr/>
        </p:nvCxnSpPr>
        <p:spPr>
          <a:xfrm rot="16200000" flipH="1">
            <a:off x="3992731" y="2059332"/>
            <a:ext cx="328145" cy="3888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3"/>
          <p:cNvCxnSpPr>
            <a:stCxn id="77" idx="0"/>
            <a:endCxn id="70" idx="1"/>
          </p:cNvCxnSpPr>
          <p:nvPr/>
        </p:nvCxnSpPr>
        <p:spPr>
          <a:xfrm rot="5400000" flipH="1" flipV="1">
            <a:off x="3037626" y="1476040"/>
            <a:ext cx="480536" cy="103365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276600" y="1752601"/>
            <a:ext cx="453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  <a:latin typeface="Calibri"/>
              </a:rPr>
              <a:t>array</a:t>
            </a:r>
            <a:endParaRPr lang="en-US" sz="10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2" name="Isosceles Triangle 81"/>
          <p:cNvSpPr/>
          <p:nvPr/>
        </p:nvSpPr>
        <p:spPr>
          <a:xfrm>
            <a:off x="7848600" y="5486400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7769824" y="5788623"/>
            <a:ext cx="3099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78785" y="1567934"/>
            <a:ext cx="2112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smtClean="0">
                <a:solidFill>
                  <a:schemeClr val="tx1"/>
                </a:solidFill>
                <a:latin typeface="Calibri"/>
              </a:rPr>
              <a:t>ODEModelEvaluator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878785" y="1937266"/>
            <a:ext cx="2112815" cy="3549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10800000">
            <a:off x="1295401" y="4757158"/>
            <a:ext cx="548030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77" idx="3"/>
          </p:cNvCxnSpPr>
          <p:nvPr/>
        </p:nvCxnSpPr>
        <p:spPr>
          <a:xfrm rot="10800000">
            <a:off x="3598646" y="2417803"/>
            <a:ext cx="36375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51207" y="2233143"/>
            <a:ext cx="553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smtClean="0">
                <a:solidFill>
                  <a:schemeClr val="tx1"/>
                </a:solidFill>
                <a:latin typeface="Calibri"/>
              </a:rPr>
              <a:t>ERK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4889" y="87868"/>
            <a:ext cx="629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Forward Sensitivities Design for </a:t>
            </a:r>
            <a:r>
              <a:rPr lang="en-US" sz="2400" b="1" dirty="0" err="1" smtClean="0">
                <a:solidFill>
                  <a:srgbClr val="000000"/>
                </a:solidFill>
              </a:rPr>
              <a:t>Rythmos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35785" y="762000"/>
            <a:ext cx="2112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smtClean="0">
                <a:solidFill>
                  <a:schemeClr val="tx1"/>
                </a:solidFill>
                <a:latin typeface="Calibri"/>
              </a:rPr>
              <a:t>ModelEvaluatorBase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91" name="Isosceles Triangle 90"/>
          <p:cNvSpPr/>
          <p:nvPr/>
        </p:nvSpPr>
        <p:spPr>
          <a:xfrm>
            <a:off x="3657600" y="1157748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92" name="Straight Connector 58"/>
          <p:cNvCxnSpPr>
            <a:stCxn id="91" idx="3"/>
          </p:cNvCxnSpPr>
          <p:nvPr/>
        </p:nvCxnSpPr>
        <p:spPr>
          <a:xfrm rot="5400000">
            <a:off x="3207774" y="921774"/>
            <a:ext cx="137652" cy="914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64"/>
          <p:cNvCxnSpPr/>
          <p:nvPr/>
        </p:nvCxnSpPr>
        <p:spPr>
          <a:xfrm rot="10800000">
            <a:off x="2819400" y="1142998"/>
            <a:ext cx="911170" cy="304803"/>
          </a:xfrm>
          <a:prstGeom prst="bentConnector3">
            <a:avLst>
              <a:gd name="adj1" fmla="val 9998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58"/>
          <p:cNvCxnSpPr>
            <a:endCxn id="70" idx="3"/>
          </p:cNvCxnSpPr>
          <p:nvPr/>
        </p:nvCxnSpPr>
        <p:spPr>
          <a:xfrm rot="10800000" flipV="1">
            <a:off x="5184846" y="1142998"/>
            <a:ext cx="834958" cy="609602"/>
          </a:xfrm>
          <a:prstGeom prst="bentConnector3">
            <a:avLst>
              <a:gd name="adj1" fmla="val -352"/>
            </a:avLst>
          </a:prstGeom>
          <a:ln>
            <a:solidFill>
              <a:schemeClr val="tx1"/>
            </a:solidFill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Isosceles Triangle 94"/>
          <p:cNvSpPr/>
          <p:nvPr/>
        </p:nvSpPr>
        <p:spPr>
          <a:xfrm>
            <a:off x="7239000" y="1143000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96" name="Straight Connector 95"/>
          <p:cNvCxnSpPr>
            <a:stCxn id="95" idx="3"/>
          </p:cNvCxnSpPr>
          <p:nvPr/>
        </p:nvCxnSpPr>
        <p:spPr>
          <a:xfrm rot="16200000" flipH="1">
            <a:off x="7179240" y="1431360"/>
            <a:ext cx="272534" cy="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00" idx="2"/>
          </p:cNvCxnSpPr>
          <p:nvPr/>
        </p:nvCxnSpPr>
        <p:spPr>
          <a:xfrm rot="5400000" flipH="1" flipV="1">
            <a:off x="3150322" y="4630527"/>
            <a:ext cx="251763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438400" y="2980559"/>
            <a:ext cx="1676400" cy="1524483"/>
            <a:chOff x="2528002" y="5060402"/>
            <a:chExt cx="1676400" cy="1524483"/>
          </a:xfrm>
        </p:grpSpPr>
        <p:sp>
          <p:nvSpPr>
            <p:cNvPr id="99" name="TextBox 98"/>
            <p:cNvSpPr txBox="1"/>
            <p:nvPr/>
          </p:nvSpPr>
          <p:spPr>
            <a:xfrm>
              <a:off x="2528002" y="5060402"/>
              <a:ext cx="167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smtClean="0">
                  <a:solidFill>
                    <a:schemeClr val="tx1"/>
                  </a:solidFill>
                  <a:latin typeface="Calibri"/>
                </a:rPr>
                <a:t>FwdSensitivities</a:t>
              </a:r>
              <a:endParaRPr lang="en-US" sz="1800" b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528002" y="5432643"/>
              <a:ext cx="1676399" cy="1152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solidFill>
                  <a:schemeClr val="tx1"/>
                </a:solidFill>
                <a:latin typeface="Calibri"/>
              </a:endParaRPr>
            </a:p>
          </p:txBody>
        </p:sp>
        <p:pic>
          <p:nvPicPr>
            <p:cNvPr id="101" name="Picture 100" descr="latex-image-1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3463" y="5458920"/>
              <a:ext cx="1331021" cy="1079206"/>
            </a:xfrm>
            <a:prstGeom prst="rect">
              <a:avLst/>
            </a:prstGeom>
          </p:spPr>
        </p:pic>
      </p:grpSp>
      <p:cxnSp>
        <p:nvCxnSpPr>
          <p:cNvPr id="102" name="Straight Connector 101"/>
          <p:cNvCxnSpPr/>
          <p:nvPr/>
        </p:nvCxnSpPr>
        <p:spPr>
          <a:xfrm rot="5400000">
            <a:off x="1832425" y="4892509"/>
            <a:ext cx="294499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4742" y="5039760"/>
            <a:ext cx="1069858" cy="1327017"/>
            <a:chOff x="304800" y="5039760"/>
            <a:chExt cx="1069858" cy="1327017"/>
          </a:xfrm>
        </p:grpSpPr>
        <p:grpSp>
          <p:nvGrpSpPr>
            <p:cNvPr id="104" name="Group 133"/>
            <p:cNvGrpSpPr/>
            <p:nvPr/>
          </p:nvGrpSpPr>
          <p:grpSpPr>
            <a:xfrm>
              <a:off x="304800" y="5039760"/>
              <a:ext cx="1069858" cy="1327017"/>
              <a:chOff x="710364" y="4776399"/>
              <a:chExt cx="1069858" cy="132701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10366" y="4776399"/>
                <a:ext cx="10698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0" smtClean="0">
                    <a:solidFill>
                      <a:schemeClr val="tx1"/>
                    </a:solidFill>
                    <a:latin typeface="Calibri"/>
                  </a:rPr>
                  <a:t>OptimME</a:t>
                </a:r>
                <a:endParaRPr lang="en-US" sz="1800" b="0" dirty="0">
                  <a:solidFill>
                    <a:schemeClr val="tx1"/>
                  </a:solidFill>
                  <a:latin typeface="Calibri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10364" y="5145731"/>
                <a:ext cx="1069858" cy="9576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>
                  <a:solidFill>
                    <a:schemeClr val="tx1"/>
                  </a:solidFill>
                  <a:latin typeface="Calibri"/>
                </a:endParaRPr>
              </a:p>
            </p:txBody>
          </p:sp>
        </p:grpSp>
        <p:pic>
          <p:nvPicPr>
            <p:cNvPr id="105" name="Picture 104" descr="latex-image-1.jpe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" y="5456237"/>
              <a:ext cx="918903" cy="868363"/>
            </a:xfrm>
            <a:prstGeom prst="rect">
              <a:avLst/>
            </a:prstGeom>
          </p:spPr>
        </p:pic>
      </p:grpSp>
      <p:cxnSp>
        <p:nvCxnSpPr>
          <p:cNvPr id="108" name="Straight Connector 143"/>
          <p:cNvCxnSpPr/>
          <p:nvPr/>
        </p:nvCxnSpPr>
        <p:spPr>
          <a:xfrm rot="16200000" flipH="1">
            <a:off x="6762184" y="4770678"/>
            <a:ext cx="1175343" cy="1148301"/>
          </a:xfrm>
          <a:prstGeom prst="bentConnector3">
            <a:avLst>
              <a:gd name="adj1" fmla="val 10022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20" idx="0"/>
          </p:cNvCxnSpPr>
          <p:nvPr/>
        </p:nvCxnSpPr>
        <p:spPr>
          <a:xfrm rot="5400000" flipH="1" flipV="1">
            <a:off x="4880255" y="4860173"/>
            <a:ext cx="20603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latex-image-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979" y="1998820"/>
            <a:ext cx="1892053" cy="3411380"/>
          </a:xfrm>
          <a:prstGeom prst="rect">
            <a:avLst/>
          </a:prstGeom>
        </p:spPr>
      </p:pic>
      <p:grpSp>
        <p:nvGrpSpPr>
          <p:cNvPr id="111" name="Group 110"/>
          <p:cNvGrpSpPr/>
          <p:nvPr/>
        </p:nvGrpSpPr>
        <p:grpSpPr>
          <a:xfrm>
            <a:off x="4398928" y="2956842"/>
            <a:ext cx="2306672" cy="1330092"/>
            <a:chOff x="4356066" y="5036685"/>
            <a:chExt cx="2306672" cy="1330092"/>
          </a:xfrm>
        </p:grpSpPr>
        <p:grpSp>
          <p:nvGrpSpPr>
            <p:cNvPr id="112" name="Group 129"/>
            <p:cNvGrpSpPr/>
            <p:nvPr/>
          </p:nvGrpSpPr>
          <p:grpSpPr>
            <a:xfrm>
              <a:off x="4356066" y="5036685"/>
              <a:ext cx="2306672" cy="1330092"/>
              <a:chOff x="4261056" y="4776399"/>
              <a:chExt cx="2306672" cy="1330092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4261056" y="4776399"/>
                <a:ext cx="230667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 err="1" smtClean="0">
                    <a:solidFill>
                      <a:schemeClr val="tx1"/>
                    </a:solidFill>
                    <a:latin typeface="Calibri"/>
                  </a:rPr>
                  <a:t>ResponseFunction</a:t>
                </a:r>
                <a:endParaRPr lang="en-US" sz="1800" b="0" dirty="0">
                  <a:solidFill>
                    <a:schemeClr val="tx1"/>
                  </a:solidFill>
                  <a:latin typeface="Calibri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261056" y="5145732"/>
                <a:ext cx="2306672" cy="9607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>
                  <a:solidFill>
                    <a:schemeClr val="tx1"/>
                  </a:solidFill>
                  <a:latin typeface="Calibri"/>
                </a:endParaRPr>
              </a:p>
            </p:txBody>
          </p:sp>
        </p:grpSp>
        <p:pic>
          <p:nvPicPr>
            <p:cNvPr id="113" name="Picture 112" descr="latex-image-1.jpe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9632" y="5456237"/>
              <a:ext cx="2249768" cy="864634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3287772" y="4963193"/>
            <a:ext cx="3390997" cy="1742407"/>
            <a:chOff x="2514600" y="2677193"/>
            <a:chExt cx="3390997" cy="1742407"/>
          </a:xfrm>
        </p:grpSpPr>
        <p:grpSp>
          <p:nvGrpSpPr>
            <p:cNvPr id="117" name="Group 94"/>
            <p:cNvGrpSpPr/>
            <p:nvPr/>
          </p:nvGrpSpPr>
          <p:grpSpPr>
            <a:xfrm>
              <a:off x="2514600" y="2677193"/>
              <a:ext cx="3390997" cy="1742407"/>
              <a:chOff x="6732744" y="4856102"/>
              <a:chExt cx="3390997" cy="1742407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732744" y="5225434"/>
                <a:ext cx="3390997" cy="13730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>
                  <a:solidFill>
                    <a:schemeClr val="tx1"/>
                  </a:solidFill>
                  <a:latin typeface="Calibri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6732745" y="4856102"/>
                <a:ext cx="339099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0" smtClean="0">
                    <a:solidFill>
                      <a:schemeClr val="tx1"/>
                    </a:solidFill>
                    <a:latin typeface="Calibri"/>
                  </a:rPr>
                  <a:t>GradResponseFunction</a:t>
                </a:r>
                <a:endParaRPr lang="en-US" sz="1800" b="0">
                  <a:solidFill>
                    <a:schemeClr val="tx1"/>
                  </a:solidFill>
                  <a:latin typeface="Calibri"/>
                </a:endParaRPr>
              </a:p>
            </p:txBody>
          </p:sp>
        </p:grpSp>
        <p:pic>
          <p:nvPicPr>
            <p:cNvPr id="118" name="Picture 117" descr="latex-image-1.jpe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38633" y="3070632"/>
              <a:ext cx="3340133" cy="1322136"/>
            </a:xfrm>
            <a:prstGeom prst="rect">
              <a:avLst/>
            </a:prstGeom>
          </p:spPr>
        </p:pic>
      </p:grpSp>
      <p:grpSp>
        <p:nvGrpSpPr>
          <p:cNvPr id="121" name="Group 120"/>
          <p:cNvGrpSpPr/>
          <p:nvPr/>
        </p:nvGrpSpPr>
        <p:grpSpPr>
          <a:xfrm>
            <a:off x="225542" y="2089664"/>
            <a:ext cx="1069858" cy="4692136"/>
            <a:chOff x="228602" y="2089664"/>
            <a:chExt cx="1069858" cy="4692136"/>
          </a:xfrm>
        </p:grpSpPr>
        <p:grpSp>
          <p:nvGrpSpPr>
            <p:cNvPr id="122" name="Group 112"/>
            <p:cNvGrpSpPr/>
            <p:nvPr/>
          </p:nvGrpSpPr>
          <p:grpSpPr>
            <a:xfrm>
              <a:off x="228602" y="2089664"/>
              <a:ext cx="1069858" cy="4692136"/>
              <a:chOff x="710364" y="4776399"/>
              <a:chExt cx="1069858" cy="4692136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710366" y="4776399"/>
                <a:ext cx="106985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0" smtClean="0">
                    <a:solidFill>
                      <a:schemeClr val="tx1"/>
                    </a:solidFill>
                    <a:latin typeface="Calibri"/>
                  </a:rPr>
                  <a:t>FwdODE</a:t>
                </a:r>
                <a:endParaRPr lang="en-US" sz="1800" b="0" dirty="0">
                  <a:solidFill>
                    <a:schemeClr val="tx1"/>
                  </a:solidFill>
                  <a:latin typeface="Calibri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10364" y="5145731"/>
                <a:ext cx="1069858" cy="43228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>
                  <a:solidFill>
                    <a:schemeClr val="tx1"/>
                  </a:solidFill>
                  <a:latin typeface="Calibri"/>
                </a:endParaRPr>
              </a:p>
            </p:txBody>
          </p:sp>
        </p:grpSp>
        <p:pic>
          <p:nvPicPr>
            <p:cNvPr id="123" name="Picture 122" descr="latex-image-1.jpe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5820" y="2465081"/>
              <a:ext cx="923380" cy="4307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6316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565400" cy="146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A229BEF-8698-C545-9CC6-1C6E446593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773668"/>
            <a:ext cx="114300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tx1"/>
                </a:solidFill>
                <a:latin typeface="Calibri"/>
              </a:rPr>
              <a:t>Integrator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775256"/>
            <a:ext cx="198120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InterpolationBuffer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0630" y="1567934"/>
            <a:ext cx="91830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/>
                </a:solidFill>
                <a:latin typeface="Calibri"/>
              </a:rPr>
              <a:t>Stepper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2" name="Straight Arrow Connector 13"/>
          <p:cNvCxnSpPr>
            <a:stCxn id="8" idx="2"/>
            <a:endCxn id="11" idx="1"/>
          </p:cNvCxnSpPr>
          <p:nvPr/>
        </p:nvCxnSpPr>
        <p:spPr>
          <a:xfrm rot="16200000" flipH="1">
            <a:off x="2872565" y="594535"/>
            <a:ext cx="609600" cy="1706530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4412970" y="1143000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6" name="Straight Connector 15"/>
          <p:cNvCxnSpPr>
            <a:stCxn id="15" idx="3"/>
            <a:endCxn id="11" idx="0"/>
          </p:cNvCxnSpPr>
          <p:nvPr/>
        </p:nvCxnSpPr>
        <p:spPr>
          <a:xfrm rot="16200000" flipH="1">
            <a:off x="4353209" y="1431361"/>
            <a:ext cx="272534" cy="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4394202" y="1947335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8" name="Straight Connector 53"/>
          <p:cNvCxnSpPr>
            <a:stCxn id="17" idx="3"/>
            <a:endCxn id="66" idx="1"/>
          </p:cNvCxnSpPr>
          <p:nvPr/>
        </p:nvCxnSpPr>
        <p:spPr>
          <a:xfrm rot="16200000" flipH="1">
            <a:off x="4471294" y="2098842"/>
            <a:ext cx="318074" cy="3198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/>
          <p:cNvCxnSpPr>
            <a:stCxn id="64" idx="0"/>
          </p:cNvCxnSpPr>
          <p:nvPr/>
        </p:nvCxnSpPr>
        <p:spPr>
          <a:xfrm rot="5400000" flipH="1" flipV="1">
            <a:off x="3446499" y="1641035"/>
            <a:ext cx="328136" cy="856066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32230" y="1887379"/>
            <a:ext cx="453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  <a:latin typeface="Calibri"/>
              </a:rPr>
              <a:t>array</a:t>
            </a:r>
            <a:endParaRPr lang="en-US" sz="10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7848600" y="5486400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7769824" y="5788623"/>
            <a:ext cx="30995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91200" y="762000"/>
            <a:ext cx="167640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dirty="0" err="1" smtClean="0">
                <a:solidFill>
                  <a:schemeClr val="tx1"/>
                </a:solidFill>
                <a:latin typeface="Calibri"/>
              </a:rPr>
              <a:t>ModelEvaluator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3657600" y="1157748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27" name="Straight Connector 58"/>
          <p:cNvCxnSpPr>
            <a:stCxn id="26" idx="3"/>
          </p:cNvCxnSpPr>
          <p:nvPr/>
        </p:nvCxnSpPr>
        <p:spPr>
          <a:xfrm rot="5400000">
            <a:off x="3169674" y="959874"/>
            <a:ext cx="213852" cy="914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4"/>
          <p:cNvCxnSpPr/>
          <p:nvPr/>
        </p:nvCxnSpPr>
        <p:spPr>
          <a:xfrm rot="10800000">
            <a:off x="2819400" y="1143000"/>
            <a:ext cx="914400" cy="381001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8"/>
          <p:cNvCxnSpPr>
            <a:endCxn id="11" idx="3"/>
          </p:cNvCxnSpPr>
          <p:nvPr/>
        </p:nvCxnSpPr>
        <p:spPr>
          <a:xfrm rot="10800000" flipV="1">
            <a:off x="4948934" y="1143000"/>
            <a:ext cx="1147067" cy="609600"/>
          </a:xfrm>
          <a:prstGeom prst="bentConnector3">
            <a:avLst>
              <a:gd name="adj1" fmla="val 546"/>
            </a:avLst>
          </a:prstGeom>
          <a:ln>
            <a:solidFill>
              <a:schemeClr val="tx1"/>
            </a:solidFill>
            <a:headEnd type="arrow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/>
          <p:cNvSpPr/>
          <p:nvPr/>
        </p:nvSpPr>
        <p:spPr>
          <a:xfrm>
            <a:off x="7162800" y="1143000"/>
            <a:ext cx="152400" cy="15240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 rot="16200000" flipH="1">
            <a:off x="7103040" y="1431360"/>
            <a:ext cx="272534" cy="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49" idx="0"/>
          </p:cNvCxnSpPr>
          <p:nvPr/>
        </p:nvCxnSpPr>
        <p:spPr>
          <a:xfrm rot="5400000">
            <a:off x="4475639" y="4678770"/>
            <a:ext cx="28983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3"/>
          <p:cNvCxnSpPr/>
          <p:nvPr/>
        </p:nvCxnSpPr>
        <p:spPr>
          <a:xfrm rot="16200000" flipH="1">
            <a:off x="6648026" y="4667626"/>
            <a:ext cx="1411343" cy="1143795"/>
          </a:xfrm>
          <a:prstGeom prst="bentConnector3">
            <a:avLst>
              <a:gd name="adj1" fmla="val 10088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295400" y="4533851"/>
            <a:ext cx="54864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00743" y="87868"/>
            <a:ext cx="6135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Adjoint Sensitivities Design for </a:t>
            </a:r>
            <a:r>
              <a:rPr lang="en-US" sz="2400" b="1" dirty="0" err="1" smtClean="0">
                <a:solidFill>
                  <a:schemeClr val="tx1"/>
                </a:solidFill>
              </a:rPr>
              <a:t>Rythmos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1736657" y="4680823"/>
            <a:ext cx="282606" cy="1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3" idx="2"/>
          </p:cNvCxnSpPr>
          <p:nvPr/>
        </p:nvCxnSpPr>
        <p:spPr>
          <a:xfrm rot="5400000" flipH="1" flipV="1">
            <a:off x="2577700" y="4333787"/>
            <a:ext cx="40245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62200" y="2233136"/>
            <a:ext cx="1640668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smtClean="0">
                <a:solidFill>
                  <a:schemeClr val="tx1"/>
                </a:solidFill>
                <a:latin typeface="Calibri"/>
              </a:rPr>
              <a:t>StackedStepper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65" name="Straight Connector 64"/>
          <p:cNvCxnSpPr>
            <a:stCxn id="17" idx="3"/>
            <a:endCxn id="64" idx="3"/>
          </p:cNvCxnSpPr>
          <p:nvPr/>
        </p:nvCxnSpPr>
        <p:spPr>
          <a:xfrm rot="5400000">
            <a:off x="4077602" y="2025001"/>
            <a:ext cx="318067" cy="4675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90261" y="2233143"/>
            <a:ext cx="543739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smtClean="0">
                <a:solidFill>
                  <a:schemeClr val="tx1"/>
                </a:solidFill>
                <a:latin typeface="Calibri"/>
              </a:rPr>
              <a:t>ERK</a:t>
            </a:r>
            <a:endParaRPr lang="en-US" sz="1800" b="0" dirty="0">
              <a:solidFill>
                <a:schemeClr val="tx1"/>
              </a:solidFill>
              <a:latin typeface="Calibri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878785" y="1567934"/>
            <a:ext cx="2112815" cy="3918466"/>
            <a:chOff x="6878785" y="1567934"/>
            <a:chExt cx="2112815" cy="3918466"/>
          </a:xfrm>
        </p:grpSpPr>
        <p:sp>
          <p:nvSpPr>
            <p:cNvPr id="23" name="TextBox 22"/>
            <p:cNvSpPr txBox="1"/>
            <p:nvPr/>
          </p:nvSpPr>
          <p:spPr>
            <a:xfrm>
              <a:off x="6878785" y="1567934"/>
              <a:ext cx="211281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smtClean="0">
                  <a:solidFill>
                    <a:schemeClr val="tx1"/>
                  </a:solidFill>
                  <a:latin typeface="Calibri"/>
                </a:rPr>
                <a:t>ODEModelEvaluator</a:t>
              </a:r>
              <a:endParaRPr lang="en-US" sz="1800" b="0" dirty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78785" y="1937266"/>
              <a:ext cx="2112815" cy="354913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solidFill>
                  <a:schemeClr val="tx1"/>
                </a:solidFill>
                <a:latin typeface="Calibri"/>
              </a:endParaRPr>
            </a:p>
          </p:txBody>
        </p:sp>
        <p:pic>
          <p:nvPicPr>
            <p:cNvPr id="82" name="Picture 81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8068" y="1998134"/>
              <a:ext cx="1901825" cy="3429000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225542" y="2089664"/>
            <a:ext cx="1069858" cy="4692136"/>
            <a:chOff x="225542" y="2089664"/>
            <a:chExt cx="1069858" cy="4692136"/>
          </a:xfrm>
        </p:grpSpPr>
        <p:sp>
          <p:nvSpPr>
            <p:cNvPr id="56" name="TextBox 55"/>
            <p:cNvSpPr txBox="1"/>
            <p:nvPr/>
          </p:nvSpPr>
          <p:spPr>
            <a:xfrm>
              <a:off x="225544" y="2089664"/>
              <a:ext cx="1069856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smtClean="0">
                  <a:solidFill>
                    <a:srgbClr val="0000FF"/>
                  </a:solidFill>
                  <a:latin typeface="Calibri"/>
                </a:rPr>
                <a:t>FwdODE</a:t>
              </a:r>
              <a:endParaRPr lang="en-US" sz="1800" b="0" dirty="0">
                <a:solidFill>
                  <a:srgbClr val="0000FF"/>
                </a:solidFill>
                <a:latin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5542" y="2458996"/>
              <a:ext cx="1069858" cy="432280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solidFill>
                  <a:srgbClr val="0000FF"/>
                </a:solidFill>
                <a:latin typeface="Calibri"/>
              </a:endParaRPr>
            </a:p>
          </p:txBody>
        </p:sp>
        <p:pic>
          <p:nvPicPr>
            <p:cNvPr id="83" name="Picture 82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2480732"/>
              <a:ext cx="914682" cy="4267200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1625592" y="2802466"/>
            <a:ext cx="2306672" cy="1330092"/>
            <a:chOff x="4381718" y="2807736"/>
            <a:chExt cx="2306672" cy="1330092"/>
          </a:xfrm>
        </p:grpSpPr>
        <p:sp>
          <p:nvSpPr>
            <p:cNvPr id="62" name="TextBox 61"/>
            <p:cNvSpPr txBox="1"/>
            <p:nvPr/>
          </p:nvSpPr>
          <p:spPr>
            <a:xfrm>
              <a:off x="4381718" y="2807736"/>
              <a:ext cx="2306672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smtClean="0">
                  <a:solidFill>
                    <a:schemeClr val="tx1"/>
                  </a:solidFill>
                  <a:latin typeface="Calibri"/>
                </a:rPr>
                <a:t>ResponseFunction</a:t>
              </a:r>
              <a:endParaRPr lang="en-US" sz="1800" b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381718" y="3177069"/>
              <a:ext cx="2306672" cy="96075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solidFill>
                  <a:schemeClr val="tx1"/>
                </a:solidFill>
                <a:latin typeface="Calibri"/>
              </a:endParaRPr>
            </a:p>
          </p:txBody>
        </p:sp>
        <p:pic>
          <p:nvPicPr>
            <p:cNvPr id="84" name="Picture 83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8067" y="3242735"/>
              <a:ext cx="2209801" cy="849273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4179321" y="2777064"/>
            <a:ext cx="2450079" cy="1752601"/>
            <a:chOff x="4343400" y="2819400"/>
            <a:chExt cx="2450079" cy="1752601"/>
          </a:xfrm>
        </p:grpSpPr>
        <p:cxnSp>
          <p:nvCxnSpPr>
            <p:cNvPr id="40" name="Straight Connector 39"/>
            <p:cNvCxnSpPr>
              <a:stCxn id="43" idx="2"/>
            </p:cNvCxnSpPr>
            <p:nvPr/>
          </p:nvCxnSpPr>
          <p:spPr>
            <a:xfrm rot="5400000">
              <a:off x="5402819" y="4406380"/>
              <a:ext cx="325403" cy="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43400" y="2819400"/>
              <a:ext cx="2450079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chemeClr val="tx1"/>
                  </a:solidFill>
                  <a:latin typeface="Calibri"/>
                </a:rPr>
                <a:t>Adjoint Equations</a:t>
              </a:r>
              <a:endParaRPr lang="en-US" sz="1800" b="0" dirty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43400" y="3188733"/>
              <a:ext cx="2450079" cy="105786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solidFill>
                  <a:schemeClr val="tx1"/>
                </a:solidFill>
                <a:latin typeface="Calibri"/>
              </a:endParaRPr>
            </a:p>
          </p:txBody>
        </p:sp>
        <p:pic>
          <p:nvPicPr>
            <p:cNvPr id="85" name="Picture 84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4200" y="3237465"/>
              <a:ext cx="2362199" cy="966788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2535508" y="4823685"/>
            <a:ext cx="4170092" cy="1637541"/>
            <a:chOff x="2535508" y="4823685"/>
            <a:chExt cx="4170092" cy="1637541"/>
          </a:xfrm>
        </p:grpSpPr>
        <p:sp>
          <p:nvSpPr>
            <p:cNvPr id="48" name="Rectangle 47"/>
            <p:cNvSpPr/>
            <p:nvPr/>
          </p:nvSpPr>
          <p:spPr>
            <a:xfrm>
              <a:off x="2535508" y="5193018"/>
              <a:ext cx="4170091" cy="12682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35508" y="4823685"/>
              <a:ext cx="4170092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smtClean="0">
                  <a:solidFill>
                    <a:schemeClr val="tx1"/>
                  </a:solidFill>
                  <a:latin typeface="Calibri"/>
                </a:rPr>
                <a:t>GradResponseFunction</a:t>
              </a:r>
              <a:endParaRPr lang="en-US" sz="1800" b="0">
                <a:solidFill>
                  <a:schemeClr val="tx1"/>
                </a:solidFill>
                <a:latin typeface="Calibri"/>
              </a:endParaRPr>
            </a:p>
          </p:txBody>
        </p:sp>
        <p:pic>
          <p:nvPicPr>
            <p:cNvPr id="86" name="Picture 85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5399" y="5266270"/>
              <a:ext cx="4114800" cy="1122997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1368542" y="4822891"/>
            <a:ext cx="1069858" cy="1327017"/>
            <a:chOff x="1368542" y="4822891"/>
            <a:chExt cx="1069858" cy="1327017"/>
          </a:xfrm>
        </p:grpSpPr>
        <p:sp>
          <p:nvSpPr>
            <p:cNvPr id="37" name="TextBox 36"/>
            <p:cNvSpPr txBox="1"/>
            <p:nvPr/>
          </p:nvSpPr>
          <p:spPr>
            <a:xfrm>
              <a:off x="1368544" y="4822891"/>
              <a:ext cx="1069856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F0000"/>
                  </a:solidFill>
                  <a:latin typeface="Calibri"/>
                </a:rPr>
                <a:t>ROME</a:t>
              </a:r>
              <a:endParaRPr lang="en-US" sz="1800" b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68542" y="5192223"/>
              <a:ext cx="1069858" cy="95768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solidFill>
                  <a:schemeClr val="tx1"/>
                </a:solidFill>
                <a:latin typeface="Calibri"/>
              </a:endParaRPr>
            </a:p>
          </p:txBody>
        </p:sp>
        <p:pic>
          <p:nvPicPr>
            <p:cNvPr id="87" name="Picture 86" descr="latex-image-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7800" y="5240866"/>
              <a:ext cx="914400" cy="86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62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 animBg="1"/>
      <p:bldP spid="30" grpId="0" animBg="1"/>
      <p:bldP spid="64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ChangeArrowheads="1"/>
          </p:cNvSpPr>
          <p:nvPr/>
        </p:nvSpPr>
        <p:spPr bwMode="auto">
          <a:xfrm>
            <a:off x="4267200" y="2272099"/>
            <a:ext cx="185948" cy="3699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304800" y="1649413"/>
            <a:ext cx="4168775" cy="284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i="1">
                <a:solidFill>
                  <a:schemeClr val="tx1"/>
                </a:solidFill>
              </a:rPr>
              <a:t>InterpolationBufferBase</a:t>
            </a:r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304800" y="1905000"/>
            <a:ext cx="4168775" cy="831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1200" b="0" i="1" dirty="0" err="1">
                <a:solidFill>
                  <a:schemeClr val="tx1"/>
                </a:solidFill>
              </a:rPr>
              <a:t>SetPoints</a:t>
            </a:r>
            <a:r>
              <a:rPr lang="en-US" sz="1200" b="0" i="1" dirty="0">
                <a:solidFill>
                  <a:schemeClr val="tx1"/>
                </a:solidFill>
              </a:rPr>
              <a:t>( </a:t>
            </a:r>
            <a:r>
              <a:rPr lang="en-US" sz="1200" b="0" i="1" dirty="0" err="1">
                <a:solidFill>
                  <a:schemeClr val="tx1"/>
                </a:solidFill>
              </a:rPr>
              <a:t>t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1" dirty="0" err="1">
                <a:solidFill>
                  <a:schemeClr val="tx1"/>
                </a:solidFill>
              </a:rPr>
              <a:t>vec</a:t>
            </a:r>
            <a:r>
              <a:rPr lang="en-US" sz="1200" b="0" i="1" dirty="0">
                <a:solidFill>
                  <a:schemeClr val="tx1"/>
                </a:solidFill>
              </a:rPr>
              <a:t>, </a:t>
            </a:r>
            <a:r>
              <a:rPr lang="en-US" sz="1200" b="0" i="1" dirty="0" err="1">
                <a:solidFill>
                  <a:schemeClr val="tx1"/>
                </a:solidFill>
              </a:rPr>
              <a:t>x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1" dirty="0" err="1">
                <a:solidFill>
                  <a:schemeClr val="tx1"/>
                </a:solidFill>
              </a:rPr>
              <a:t>vec</a:t>
            </a:r>
            <a:r>
              <a:rPr lang="en-US" sz="1200" b="0" i="1" dirty="0">
                <a:solidFill>
                  <a:schemeClr val="tx1"/>
                </a:solidFill>
              </a:rPr>
              <a:t>, </a:t>
            </a:r>
            <a:r>
              <a:rPr lang="en-US" sz="1200" b="0" i="1" dirty="0" err="1">
                <a:solidFill>
                  <a:schemeClr val="tx1"/>
                </a:solidFill>
              </a:rPr>
              <a:t>xdot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1" dirty="0" err="1">
                <a:solidFill>
                  <a:schemeClr val="tx1"/>
                </a:solidFill>
              </a:rPr>
              <a:t>vec</a:t>
            </a:r>
            <a:r>
              <a:rPr lang="en-US" sz="1200" b="0" i="1" dirty="0">
                <a:solidFill>
                  <a:schemeClr val="tx1"/>
                </a:solidFill>
              </a:rPr>
              <a:t>, accuracy </a:t>
            </a:r>
            <a:r>
              <a:rPr lang="en-US" sz="1200" b="0" i="1" dirty="0" err="1">
                <a:solidFill>
                  <a:schemeClr val="tx1"/>
                </a:solidFill>
              </a:rPr>
              <a:t>vec</a:t>
            </a:r>
            <a:r>
              <a:rPr lang="en-US" sz="1200" b="0" i="1" dirty="0">
                <a:solidFill>
                  <a:schemeClr val="tx1"/>
                </a:solidFill>
              </a:rPr>
              <a:t> )</a:t>
            </a:r>
          </a:p>
          <a:p>
            <a:pPr algn="l" eaLnBrk="1" hangingPunct="1"/>
            <a:r>
              <a:rPr lang="en-US" sz="1200" b="0" i="1" dirty="0" err="1">
                <a:solidFill>
                  <a:schemeClr val="tx1"/>
                </a:solidFill>
              </a:rPr>
              <a:t>GetPoints</a:t>
            </a:r>
            <a:r>
              <a:rPr lang="en-US" sz="1200" b="0" i="1" dirty="0">
                <a:solidFill>
                  <a:schemeClr val="tx1"/>
                </a:solidFill>
              </a:rPr>
              <a:t>( </a:t>
            </a:r>
            <a:r>
              <a:rPr lang="en-US" sz="1200" b="0" i="1" dirty="0" err="1">
                <a:solidFill>
                  <a:schemeClr val="tx1"/>
                </a:solidFill>
              </a:rPr>
              <a:t>t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1" dirty="0" err="1">
                <a:solidFill>
                  <a:schemeClr val="tx1"/>
                </a:solidFill>
              </a:rPr>
              <a:t>vec</a:t>
            </a:r>
            <a:r>
              <a:rPr lang="en-US" sz="1200" b="0" i="1" dirty="0">
                <a:solidFill>
                  <a:schemeClr val="tx1"/>
                </a:solidFill>
              </a:rPr>
              <a:t>, </a:t>
            </a:r>
            <a:r>
              <a:rPr lang="en-US" sz="1200" b="0" i="1" dirty="0" err="1">
                <a:solidFill>
                  <a:schemeClr val="tx1"/>
                </a:solidFill>
              </a:rPr>
              <a:t>x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1" dirty="0" err="1">
                <a:solidFill>
                  <a:schemeClr val="tx1"/>
                </a:solidFill>
              </a:rPr>
              <a:t>vec</a:t>
            </a:r>
            <a:r>
              <a:rPr lang="en-US" sz="1200" b="0" i="1" dirty="0">
                <a:solidFill>
                  <a:schemeClr val="tx1"/>
                </a:solidFill>
              </a:rPr>
              <a:t>, </a:t>
            </a:r>
            <a:r>
              <a:rPr lang="en-US" sz="1200" b="0" i="1" dirty="0" err="1">
                <a:solidFill>
                  <a:schemeClr val="tx1"/>
                </a:solidFill>
              </a:rPr>
              <a:t>xdot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1" dirty="0" err="1">
                <a:solidFill>
                  <a:schemeClr val="tx1"/>
                </a:solidFill>
              </a:rPr>
              <a:t>vec</a:t>
            </a:r>
            <a:r>
              <a:rPr lang="en-US" sz="1200" b="0" i="1" dirty="0">
                <a:solidFill>
                  <a:schemeClr val="tx1"/>
                </a:solidFill>
              </a:rPr>
              <a:t>, accuracy </a:t>
            </a:r>
            <a:r>
              <a:rPr lang="en-US" sz="1200" b="0" i="1" dirty="0" err="1">
                <a:solidFill>
                  <a:schemeClr val="tx1"/>
                </a:solidFill>
              </a:rPr>
              <a:t>vec</a:t>
            </a:r>
            <a:r>
              <a:rPr lang="en-US" sz="1200" b="0" i="1" dirty="0">
                <a:solidFill>
                  <a:schemeClr val="tx1"/>
                </a:solidFill>
              </a:rPr>
              <a:t> )</a:t>
            </a:r>
          </a:p>
          <a:p>
            <a:pPr algn="l" eaLnBrk="1" hangingPunct="1"/>
            <a:r>
              <a:rPr lang="en-US" sz="1200" b="0" i="1" dirty="0" err="1">
                <a:solidFill>
                  <a:schemeClr val="tx1"/>
                </a:solidFill>
              </a:rPr>
              <a:t>SetRange</a:t>
            </a:r>
            <a:r>
              <a:rPr lang="en-US" sz="1200" b="0" i="1" dirty="0">
                <a:solidFill>
                  <a:schemeClr val="tx1"/>
                </a:solidFill>
              </a:rPr>
              <a:t>( t</a:t>
            </a:r>
            <a:r>
              <a:rPr lang="en-US" sz="1200" b="0" i="1" baseline="-25000" dirty="0">
                <a:solidFill>
                  <a:schemeClr val="tx1"/>
                </a:solidFill>
              </a:rPr>
              <a:t>0</a:t>
            </a:r>
            <a:r>
              <a:rPr lang="en-US" sz="1200" b="0" i="1" dirty="0">
                <a:solidFill>
                  <a:schemeClr val="tx1"/>
                </a:solidFill>
              </a:rPr>
              <a:t>, t</a:t>
            </a:r>
            <a:r>
              <a:rPr lang="en-US" sz="1200" b="0" i="1" baseline="-25000" dirty="0">
                <a:solidFill>
                  <a:schemeClr val="tx1"/>
                </a:solidFill>
              </a:rPr>
              <a:t>1</a:t>
            </a:r>
            <a:r>
              <a:rPr lang="en-US" sz="1200" b="0" i="1" dirty="0">
                <a:solidFill>
                  <a:schemeClr val="tx1"/>
                </a:solidFill>
              </a:rPr>
              <a:t>, </a:t>
            </a:r>
            <a:r>
              <a:rPr lang="en-US" sz="1200" b="0" i="1" dirty="0" err="1">
                <a:solidFill>
                  <a:schemeClr val="tx1"/>
                </a:solidFill>
              </a:rPr>
              <a:t>InterpolationBufferBase</a:t>
            </a:r>
            <a:r>
              <a:rPr lang="en-US" sz="1200" b="0" i="1" dirty="0">
                <a:solidFill>
                  <a:schemeClr val="tx1"/>
                </a:solidFill>
              </a:rPr>
              <a:t> )</a:t>
            </a:r>
          </a:p>
          <a:p>
            <a:pPr algn="l" eaLnBrk="1" hangingPunct="1"/>
            <a:r>
              <a:rPr lang="en-US" sz="1200" b="0" i="1" dirty="0" err="1">
                <a:solidFill>
                  <a:schemeClr val="tx1"/>
                </a:solidFill>
              </a:rPr>
              <a:t>GetNodes</a:t>
            </a:r>
            <a:r>
              <a:rPr lang="en-US" sz="1200" b="0" i="1" dirty="0">
                <a:solidFill>
                  <a:schemeClr val="tx1"/>
                </a:solidFill>
              </a:rPr>
              <a:t>( </a:t>
            </a:r>
            <a:r>
              <a:rPr lang="en-US" sz="1200" b="0" i="1" dirty="0" err="1">
                <a:solidFill>
                  <a:schemeClr val="tx1"/>
                </a:solidFill>
              </a:rPr>
              <a:t>t</a:t>
            </a:r>
            <a:r>
              <a:rPr lang="en-US" sz="1200" b="0" i="1" dirty="0">
                <a:solidFill>
                  <a:schemeClr val="tx1"/>
                </a:solidFill>
              </a:rPr>
              <a:t> </a:t>
            </a:r>
            <a:r>
              <a:rPr lang="en-US" sz="1200" b="0" i="1" dirty="0" err="1">
                <a:solidFill>
                  <a:schemeClr val="tx1"/>
                </a:solidFill>
              </a:rPr>
              <a:t>vec</a:t>
            </a:r>
            <a:r>
              <a:rPr lang="en-US" sz="1200" b="0" i="1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720904" name="Text Box 8"/>
          <p:cNvSpPr txBox="1">
            <a:spLocks noChangeArrowheads="1"/>
          </p:cNvSpPr>
          <p:nvPr/>
        </p:nvSpPr>
        <p:spPr bwMode="auto">
          <a:xfrm>
            <a:off x="152400" y="3173413"/>
            <a:ext cx="3340100" cy="284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i="1">
                <a:solidFill>
                  <a:schemeClr val="tx1"/>
                </a:solidFill>
              </a:rPr>
              <a:t>StepperBase</a:t>
            </a:r>
          </a:p>
        </p:txBody>
      </p:sp>
      <p:sp>
        <p:nvSpPr>
          <p:cNvPr id="720905" name="Text Box 9"/>
          <p:cNvSpPr txBox="1">
            <a:spLocks noChangeArrowheads="1"/>
          </p:cNvSpPr>
          <p:nvPr/>
        </p:nvSpPr>
        <p:spPr bwMode="auto">
          <a:xfrm>
            <a:off x="152400" y="3429000"/>
            <a:ext cx="3340100" cy="649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1200" b="0" i="1">
                <a:solidFill>
                  <a:schemeClr val="tx1"/>
                </a:solidFill>
              </a:rPr>
              <a:t>takeStep( dt )</a:t>
            </a:r>
          </a:p>
          <a:p>
            <a:pPr algn="l" eaLnBrk="1" hangingPunct="1"/>
            <a:r>
              <a:rPr lang="en-US" sz="1200" b="0" i="1">
                <a:solidFill>
                  <a:schemeClr val="tx1"/>
                </a:solidFill>
              </a:rPr>
              <a:t>takeStep()</a:t>
            </a:r>
          </a:p>
          <a:p>
            <a:pPr algn="l" eaLnBrk="1" hangingPunct="1"/>
            <a:r>
              <a:rPr lang="en-US" sz="1200" b="0" i="1">
                <a:solidFill>
                  <a:schemeClr val="tx1"/>
                </a:solidFill>
              </a:rPr>
              <a:t>get_solution( RCP( Thyra::VectorBase ) )</a:t>
            </a:r>
          </a:p>
        </p:txBody>
      </p:sp>
      <p:sp>
        <p:nvSpPr>
          <p:cNvPr id="720906" name="AutoShape 10"/>
          <p:cNvSpPr>
            <a:spLocks noChangeArrowheads="1"/>
          </p:cNvSpPr>
          <p:nvPr/>
        </p:nvSpPr>
        <p:spPr bwMode="auto">
          <a:xfrm>
            <a:off x="2438400" y="2743200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0907" name="AutoShape 11"/>
          <p:cNvCxnSpPr>
            <a:cxnSpLocks noChangeShapeType="1"/>
            <a:stCxn id="720906" idx="3"/>
            <a:endCxn id="720904" idx="0"/>
          </p:cNvCxnSpPr>
          <p:nvPr/>
        </p:nvCxnSpPr>
        <p:spPr bwMode="auto">
          <a:xfrm rot="5400000">
            <a:off x="2048668" y="2669382"/>
            <a:ext cx="277813" cy="730250"/>
          </a:xfrm>
          <a:prstGeom prst="bentConnector3">
            <a:avLst>
              <a:gd name="adj1" fmla="val 4971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</p:cxnSp>
      <p:sp>
        <p:nvSpPr>
          <p:cNvPr id="720911" name="AutoShape 15"/>
          <p:cNvSpPr>
            <a:spLocks noChangeArrowheads="1"/>
          </p:cNvSpPr>
          <p:nvPr/>
        </p:nvSpPr>
        <p:spPr bwMode="auto">
          <a:xfrm>
            <a:off x="2133600" y="4114800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0912" name="AutoShape 16"/>
          <p:cNvCxnSpPr>
            <a:cxnSpLocks noChangeShapeType="1"/>
            <a:stCxn id="720911" idx="3"/>
            <a:endCxn id="720940" idx="0"/>
          </p:cNvCxnSpPr>
          <p:nvPr/>
        </p:nvCxnSpPr>
        <p:spPr bwMode="auto">
          <a:xfrm rot="5400000">
            <a:off x="1456532" y="4009231"/>
            <a:ext cx="533400" cy="1049337"/>
          </a:xfrm>
          <a:prstGeom prst="bentConnector3">
            <a:avLst>
              <a:gd name="adj1" fmla="val 285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</p:cxnSp>
      <p:cxnSp>
        <p:nvCxnSpPr>
          <p:cNvPr id="720913" name="AutoShape 17"/>
          <p:cNvCxnSpPr>
            <a:cxnSpLocks noChangeShapeType="1"/>
          </p:cNvCxnSpPr>
          <p:nvPr/>
        </p:nvCxnSpPr>
        <p:spPr bwMode="auto">
          <a:xfrm rot="16200000" flipH="1">
            <a:off x="3306763" y="4618037"/>
            <a:ext cx="412750" cy="15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</p:cxnSp>
      <p:cxnSp>
        <p:nvCxnSpPr>
          <p:cNvPr id="720914" name="AutoShape 18"/>
          <p:cNvCxnSpPr>
            <a:cxnSpLocks noChangeShapeType="1"/>
            <a:stCxn id="720911" idx="3"/>
            <a:endCxn id="720941" idx="0"/>
          </p:cNvCxnSpPr>
          <p:nvPr/>
        </p:nvCxnSpPr>
        <p:spPr bwMode="auto">
          <a:xfrm rot="16200000" flipH="1">
            <a:off x="3620294" y="2894806"/>
            <a:ext cx="304800" cy="3049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</p:cxnSp>
      <p:sp>
        <p:nvSpPr>
          <p:cNvPr id="720920" name="Text Box 24"/>
          <p:cNvSpPr txBox="1">
            <a:spLocks noChangeArrowheads="1"/>
          </p:cNvSpPr>
          <p:nvPr/>
        </p:nvSpPr>
        <p:spPr bwMode="auto">
          <a:xfrm>
            <a:off x="5334000" y="2030413"/>
            <a:ext cx="3352800" cy="284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i="1">
                <a:solidFill>
                  <a:schemeClr val="tx1"/>
                </a:solidFill>
              </a:rPr>
              <a:t>InterpolationBuffer</a:t>
            </a:r>
          </a:p>
        </p:txBody>
      </p:sp>
      <p:sp>
        <p:nvSpPr>
          <p:cNvPr id="720921" name="Text Box 25"/>
          <p:cNvSpPr txBox="1">
            <a:spLocks noChangeArrowheads="1"/>
          </p:cNvSpPr>
          <p:nvPr/>
        </p:nvSpPr>
        <p:spPr bwMode="auto">
          <a:xfrm>
            <a:off x="5334000" y="2286000"/>
            <a:ext cx="3352800" cy="4667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1200" b="0" i="1">
                <a:solidFill>
                  <a:schemeClr val="tx1"/>
                </a:solidFill>
              </a:rPr>
              <a:t>SetInterpolator(RCP( InterpolatorBase))</a:t>
            </a:r>
          </a:p>
          <a:p>
            <a:pPr algn="l" eaLnBrk="1" hangingPunct="1"/>
            <a:r>
              <a:rPr lang="en-US" sz="1200" b="0" i="1">
                <a:solidFill>
                  <a:schemeClr val="tx1"/>
                </a:solidFill>
              </a:rPr>
              <a:t>SetStorage( int size)</a:t>
            </a:r>
          </a:p>
        </p:txBody>
      </p:sp>
      <p:cxnSp>
        <p:nvCxnSpPr>
          <p:cNvPr id="720923" name="AutoShape 27"/>
          <p:cNvCxnSpPr>
            <a:cxnSpLocks noChangeShapeType="1"/>
            <a:stCxn id="720924" idx="3"/>
            <a:endCxn id="720920" idx="1"/>
          </p:cNvCxnSpPr>
          <p:nvPr/>
        </p:nvCxnSpPr>
        <p:spPr bwMode="auto">
          <a:xfrm>
            <a:off x="4646613" y="1789113"/>
            <a:ext cx="687387" cy="384175"/>
          </a:xfrm>
          <a:prstGeom prst="bentConnector3">
            <a:avLst>
              <a:gd name="adj1" fmla="val 5011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</p:cxnSp>
      <p:sp>
        <p:nvSpPr>
          <p:cNvPr id="720924" name="AutoShape 28"/>
          <p:cNvSpPr>
            <a:spLocks noChangeArrowheads="1"/>
          </p:cNvSpPr>
          <p:nvPr/>
        </p:nvSpPr>
        <p:spPr bwMode="auto">
          <a:xfrm rot="-5400000">
            <a:off x="4457700" y="1714500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20925" name="Text Box 29"/>
          <p:cNvSpPr txBox="1">
            <a:spLocks noChangeArrowheads="1"/>
          </p:cNvSpPr>
          <p:nvPr/>
        </p:nvSpPr>
        <p:spPr bwMode="auto">
          <a:xfrm>
            <a:off x="4800600" y="3276600"/>
            <a:ext cx="3886200" cy="284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i="1">
                <a:solidFill>
                  <a:schemeClr val="tx1"/>
                </a:solidFill>
              </a:rPr>
              <a:t>StepperDrivenInterpolationBuffer</a:t>
            </a:r>
          </a:p>
        </p:txBody>
      </p:sp>
      <p:cxnSp>
        <p:nvCxnSpPr>
          <p:cNvPr id="720927" name="AutoShape 31"/>
          <p:cNvCxnSpPr>
            <a:cxnSpLocks noChangeShapeType="1"/>
            <a:stCxn id="720925" idx="1"/>
            <a:endCxn id="720905" idx="3"/>
          </p:cNvCxnSpPr>
          <p:nvPr/>
        </p:nvCxnSpPr>
        <p:spPr bwMode="auto">
          <a:xfrm rot="10800000" flipV="1">
            <a:off x="3492500" y="3419475"/>
            <a:ext cx="1308100" cy="334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  <a:effectLst/>
        </p:spPr>
      </p:cxnSp>
      <p:cxnSp>
        <p:nvCxnSpPr>
          <p:cNvPr id="720928" name="AutoShape 32"/>
          <p:cNvCxnSpPr>
            <a:cxnSpLocks noChangeShapeType="1"/>
            <a:stCxn id="720925" idx="1"/>
            <a:endCxn id="720898" idx="3"/>
          </p:cNvCxnSpPr>
          <p:nvPr/>
        </p:nvCxnSpPr>
        <p:spPr bwMode="auto">
          <a:xfrm rot="10800000">
            <a:off x="4453148" y="2457086"/>
            <a:ext cx="347452" cy="9615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  <a:effectLst/>
        </p:spPr>
      </p:cxnSp>
      <p:sp>
        <p:nvSpPr>
          <p:cNvPr id="720931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Rythmos</a:t>
            </a:r>
            <a:r>
              <a:rPr lang="en-US" dirty="0"/>
              <a:t> Development OO Design</a:t>
            </a:r>
          </a:p>
        </p:txBody>
      </p:sp>
      <p:sp>
        <p:nvSpPr>
          <p:cNvPr id="720933" name="Text Box 37"/>
          <p:cNvSpPr txBox="1">
            <a:spLocks noChangeArrowheads="1"/>
          </p:cNvSpPr>
          <p:nvPr/>
        </p:nvSpPr>
        <p:spPr bwMode="auto">
          <a:xfrm>
            <a:off x="4800600" y="3505200"/>
            <a:ext cx="3886200" cy="4667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sz="1200" b="0" i="1">
                <a:solidFill>
                  <a:schemeClr val="tx1"/>
                </a:solidFill>
              </a:rPr>
              <a:t>SetInterpolationBuffer(RCP(InterpolationBufferBase))</a:t>
            </a:r>
          </a:p>
          <a:p>
            <a:pPr algn="l" eaLnBrk="1" hangingPunct="1"/>
            <a:r>
              <a:rPr lang="en-US" sz="1200" b="0" i="1">
                <a:solidFill>
                  <a:schemeClr val="tx1"/>
                </a:solidFill>
              </a:rPr>
              <a:t>SetStepper(RCP(StepperBase))</a:t>
            </a:r>
          </a:p>
        </p:txBody>
      </p:sp>
      <p:cxnSp>
        <p:nvCxnSpPr>
          <p:cNvPr id="720938" name="AutoShape 42"/>
          <p:cNvCxnSpPr>
            <a:cxnSpLocks noChangeShapeType="1"/>
            <a:stCxn id="720939" idx="2"/>
            <a:endCxn id="720942" idx="0"/>
          </p:cNvCxnSpPr>
          <p:nvPr/>
        </p:nvCxnSpPr>
        <p:spPr bwMode="auto">
          <a:xfrm rot="16200000" flipH="1">
            <a:off x="3321844" y="5323682"/>
            <a:ext cx="1011237" cy="533400"/>
          </a:xfrm>
          <a:prstGeom prst="bentConnector3">
            <a:avLst>
              <a:gd name="adj1" fmla="val 723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  <a:effectLst/>
        </p:spPr>
      </p:cxnSp>
      <p:sp>
        <p:nvSpPr>
          <p:cNvPr id="720939" name="Text Box 43"/>
          <p:cNvSpPr txBox="1">
            <a:spLocks noChangeArrowheads="1"/>
          </p:cNvSpPr>
          <p:nvPr/>
        </p:nvSpPr>
        <p:spPr bwMode="auto">
          <a:xfrm>
            <a:off x="2514600" y="4800600"/>
            <a:ext cx="2090738" cy="284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solidFill>
                  <a:schemeClr val="tx1"/>
                </a:solidFill>
              </a:rPr>
              <a:t>ExplicitRKStepper</a:t>
            </a:r>
          </a:p>
        </p:txBody>
      </p:sp>
      <p:sp>
        <p:nvSpPr>
          <p:cNvPr id="720940" name="Text Box 44"/>
          <p:cNvSpPr txBox="1">
            <a:spLocks noChangeArrowheads="1"/>
          </p:cNvSpPr>
          <p:nvPr/>
        </p:nvSpPr>
        <p:spPr bwMode="auto">
          <a:xfrm>
            <a:off x="152400" y="4800600"/>
            <a:ext cx="2090738" cy="284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solidFill>
                  <a:schemeClr val="tx1"/>
                </a:solidFill>
              </a:rPr>
              <a:t>ImplicitBDFStepper</a:t>
            </a:r>
          </a:p>
        </p:txBody>
      </p:sp>
      <p:sp>
        <p:nvSpPr>
          <p:cNvPr id="720941" name="Text Box 45"/>
          <p:cNvSpPr txBox="1">
            <a:spLocks noChangeArrowheads="1"/>
          </p:cNvSpPr>
          <p:nvPr/>
        </p:nvSpPr>
        <p:spPr bwMode="auto">
          <a:xfrm>
            <a:off x="5105400" y="4572000"/>
            <a:ext cx="384175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spcAft>
                <a:spcPct val="50000"/>
              </a:spcAft>
              <a:buClr>
                <a:schemeClr val="bg2"/>
              </a:buClr>
              <a:buSzPct val="75000"/>
              <a:buFont typeface="Monotype Sorts" pitchFamily="-112" charset="2"/>
              <a:buNone/>
            </a:pPr>
            <a:r>
              <a:rPr lang="en-US" sz="1800" b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0942" name="Text Box 46"/>
          <p:cNvSpPr txBox="1">
            <a:spLocks noChangeArrowheads="1"/>
          </p:cNvSpPr>
          <p:nvPr/>
        </p:nvSpPr>
        <p:spPr bwMode="auto">
          <a:xfrm>
            <a:off x="3048000" y="6096000"/>
            <a:ext cx="2090738" cy="284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i="1">
                <a:solidFill>
                  <a:schemeClr val="tx1"/>
                </a:solidFill>
              </a:rPr>
              <a:t>Thyra::ModelEvaluator</a:t>
            </a:r>
          </a:p>
        </p:txBody>
      </p:sp>
      <p:sp>
        <p:nvSpPr>
          <p:cNvPr id="720943" name="Text Box 47"/>
          <p:cNvSpPr txBox="1">
            <a:spLocks noChangeArrowheads="1"/>
          </p:cNvSpPr>
          <p:nvPr/>
        </p:nvSpPr>
        <p:spPr bwMode="auto">
          <a:xfrm>
            <a:off x="457200" y="6096000"/>
            <a:ext cx="2090738" cy="284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 i="1">
                <a:solidFill>
                  <a:schemeClr val="tx1"/>
                </a:solidFill>
              </a:rPr>
              <a:t>Thyra::NonlinearSolver</a:t>
            </a:r>
          </a:p>
        </p:txBody>
      </p:sp>
      <p:cxnSp>
        <p:nvCxnSpPr>
          <p:cNvPr id="720944" name="AutoShape 48"/>
          <p:cNvCxnSpPr>
            <a:cxnSpLocks noChangeShapeType="1"/>
            <a:stCxn id="720940" idx="1"/>
            <a:endCxn id="720943" idx="1"/>
          </p:cNvCxnSpPr>
          <p:nvPr/>
        </p:nvCxnSpPr>
        <p:spPr bwMode="auto">
          <a:xfrm rot="10800000" flipH="1" flipV="1">
            <a:off x="152400" y="4943475"/>
            <a:ext cx="304800" cy="1295400"/>
          </a:xfrm>
          <a:prstGeom prst="bentConnector3">
            <a:avLst>
              <a:gd name="adj1" fmla="val -291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  <a:effectLst/>
        </p:spPr>
      </p:cxn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1371600" y="5257800"/>
            <a:ext cx="2090738" cy="284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solidFill>
                  <a:schemeClr val="tx1"/>
                </a:solidFill>
              </a:rPr>
              <a:t>BackwardEulerStepper</a:t>
            </a:r>
          </a:p>
        </p:txBody>
      </p:sp>
      <p:sp>
        <p:nvSpPr>
          <p:cNvPr id="720946" name="Text Box 50"/>
          <p:cNvSpPr txBox="1">
            <a:spLocks noChangeArrowheads="1"/>
          </p:cNvSpPr>
          <p:nvPr/>
        </p:nvSpPr>
        <p:spPr bwMode="auto">
          <a:xfrm>
            <a:off x="3733800" y="5257800"/>
            <a:ext cx="2090738" cy="284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solidFill>
                  <a:schemeClr val="tx1"/>
                </a:solidFill>
              </a:rPr>
              <a:t>ForwardEulerStepper</a:t>
            </a:r>
          </a:p>
        </p:txBody>
      </p:sp>
      <p:cxnSp>
        <p:nvCxnSpPr>
          <p:cNvPr id="720948" name="AutoShape 52"/>
          <p:cNvCxnSpPr>
            <a:cxnSpLocks noChangeShapeType="1"/>
            <a:stCxn id="720946" idx="2"/>
            <a:endCxn id="720942" idx="0"/>
          </p:cNvCxnSpPr>
          <p:nvPr/>
        </p:nvCxnSpPr>
        <p:spPr bwMode="auto">
          <a:xfrm rot="5400000">
            <a:off x="4160044" y="5476082"/>
            <a:ext cx="554037" cy="685800"/>
          </a:xfrm>
          <a:prstGeom prst="bentConnector3">
            <a:avLst>
              <a:gd name="adj1" fmla="val 49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  <a:effectLst/>
        </p:spPr>
      </p:cxnSp>
      <p:cxnSp>
        <p:nvCxnSpPr>
          <p:cNvPr id="720949" name="AutoShape 53"/>
          <p:cNvCxnSpPr>
            <a:cxnSpLocks noChangeShapeType="1"/>
            <a:stCxn id="720945" idx="2"/>
            <a:endCxn id="720942" idx="0"/>
          </p:cNvCxnSpPr>
          <p:nvPr/>
        </p:nvCxnSpPr>
        <p:spPr bwMode="auto">
          <a:xfrm rot="16200000" flipH="1">
            <a:off x="2978944" y="4980782"/>
            <a:ext cx="554037" cy="1676400"/>
          </a:xfrm>
          <a:prstGeom prst="bentConnector3">
            <a:avLst>
              <a:gd name="adj1" fmla="val 49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  <a:effectLst/>
        </p:spPr>
      </p:cxnSp>
      <p:sp>
        <p:nvSpPr>
          <p:cNvPr id="720964" name="Text Box 68"/>
          <p:cNvSpPr txBox="1">
            <a:spLocks noChangeArrowheads="1"/>
          </p:cNvSpPr>
          <p:nvPr/>
        </p:nvSpPr>
        <p:spPr bwMode="auto">
          <a:xfrm>
            <a:off x="6705600" y="4191000"/>
            <a:ext cx="2090738" cy="284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solidFill>
                  <a:schemeClr val="tx1"/>
                </a:solidFill>
              </a:rPr>
              <a:t>InterpolatorBase</a:t>
            </a:r>
          </a:p>
        </p:txBody>
      </p:sp>
      <p:sp>
        <p:nvSpPr>
          <p:cNvPr id="720965" name="Text Box 69"/>
          <p:cNvSpPr txBox="1">
            <a:spLocks noChangeArrowheads="1"/>
          </p:cNvSpPr>
          <p:nvPr/>
        </p:nvSpPr>
        <p:spPr bwMode="auto">
          <a:xfrm>
            <a:off x="6096000" y="4953000"/>
            <a:ext cx="2090738" cy="284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solidFill>
                  <a:schemeClr val="tx1"/>
                </a:solidFill>
              </a:rPr>
              <a:t>LinearInterpolator</a:t>
            </a:r>
          </a:p>
        </p:txBody>
      </p:sp>
      <p:sp>
        <p:nvSpPr>
          <p:cNvPr id="720966" name="Text Box 70"/>
          <p:cNvSpPr txBox="1">
            <a:spLocks noChangeArrowheads="1"/>
          </p:cNvSpPr>
          <p:nvPr/>
        </p:nvSpPr>
        <p:spPr bwMode="auto">
          <a:xfrm>
            <a:off x="6781800" y="5638800"/>
            <a:ext cx="2090738" cy="284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200">
                <a:solidFill>
                  <a:schemeClr val="tx1"/>
                </a:solidFill>
              </a:rPr>
              <a:t>HermiteInterpolator</a:t>
            </a:r>
          </a:p>
        </p:txBody>
      </p:sp>
      <p:sp>
        <p:nvSpPr>
          <p:cNvPr id="720968" name="AutoShape 72"/>
          <p:cNvSpPr>
            <a:spLocks noChangeArrowheads="1"/>
          </p:cNvSpPr>
          <p:nvPr/>
        </p:nvSpPr>
        <p:spPr bwMode="auto">
          <a:xfrm>
            <a:off x="7543800" y="4495800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20969" name="AutoShape 73"/>
          <p:cNvSpPr>
            <a:spLocks noChangeArrowheads="1"/>
          </p:cNvSpPr>
          <p:nvPr/>
        </p:nvSpPr>
        <p:spPr bwMode="auto">
          <a:xfrm>
            <a:off x="8458200" y="4495800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0970" name="AutoShape 74"/>
          <p:cNvCxnSpPr>
            <a:cxnSpLocks noChangeShapeType="1"/>
            <a:stCxn id="720968" idx="3"/>
            <a:endCxn id="720965" idx="0"/>
          </p:cNvCxnSpPr>
          <p:nvPr/>
        </p:nvCxnSpPr>
        <p:spPr bwMode="auto">
          <a:xfrm rot="5400000">
            <a:off x="7247732" y="4542631"/>
            <a:ext cx="304800" cy="515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</p:cxnSp>
      <p:cxnSp>
        <p:nvCxnSpPr>
          <p:cNvPr id="720971" name="AutoShape 75"/>
          <p:cNvCxnSpPr>
            <a:cxnSpLocks noChangeShapeType="1"/>
            <a:stCxn id="720969" idx="3"/>
            <a:endCxn id="720966" idx="0"/>
          </p:cNvCxnSpPr>
          <p:nvPr/>
        </p:nvCxnSpPr>
        <p:spPr bwMode="auto">
          <a:xfrm rot="5400000">
            <a:off x="7704932" y="4771231"/>
            <a:ext cx="990600" cy="744537"/>
          </a:xfrm>
          <a:prstGeom prst="bentConnector3">
            <a:avLst>
              <a:gd name="adj1" fmla="val 7307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</p:cxnSp>
      <p:cxnSp>
        <p:nvCxnSpPr>
          <p:cNvPr id="720972" name="AutoShape 76"/>
          <p:cNvCxnSpPr>
            <a:cxnSpLocks noChangeShapeType="1"/>
            <a:endCxn id="720924" idx="3"/>
          </p:cNvCxnSpPr>
          <p:nvPr/>
        </p:nvCxnSpPr>
        <p:spPr bwMode="auto">
          <a:xfrm rot="10800000">
            <a:off x="4646613" y="1789113"/>
            <a:ext cx="2058987" cy="1258887"/>
          </a:xfrm>
          <a:prstGeom prst="bentConnector3">
            <a:avLst>
              <a:gd name="adj1" fmla="val 832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</p:cxnSp>
      <p:cxnSp>
        <p:nvCxnSpPr>
          <p:cNvPr id="720973" name="AutoShape 77"/>
          <p:cNvCxnSpPr>
            <a:cxnSpLocks noChangeShapeType="1"/>
            <a:endCxn id="720925" idx="0"/>
          </p:cNvCxnSpPr>
          <p:nvPr/>
        </p:nvCxnSpPr>
        <p:spPr bwMode="auto">
          <a:xfrm>
            <a:off x="5943600" y="3048000"/>
            <a:ext cx="8001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</p:cxnSp>
      <p:cxnSp>
        <p:nvCxnSpPr>
          <p:cNvPr id="720974" name="AutoShape 78"/>
          <p:cNvCxnSpPr>
            <a:cxnSpLocks noChangeShapeType="1"/>
            <a:stCxn id="720921" idx="3"/>
            <a:endCxn id="720964" idx="3"/>
          </p:cNvCxnSpPr>
          <p:nvPr/>
        </p:nvCxnSpPr>
        <p:spPr bwMode="auto">
          <a:xfrm>
            <a:off x="8686800" y="2519363"/>
            <a:ext cx="109538" cy="1814512"/>
          </a:xfrm>
          <a:prstGeom prst="bentConnector3">
            <a:avLst>
              <a:gd name="adj1" fmla="val 28550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  <a:effectLst/>
        </p:spPr>
      </p:cxnSp>
      <p:cxnSp>
        <p:nvCxnSpPr>
          <p:cNvPr id="720975" name="AutoShape 79"/>
          <p:cNvCxnSpPr>
            <a:cxnSpLocks noChangeShapeType="1"/>
            <a:stCxn id="720946" idx="3"/>
            <a:endCxn id="720964" idx="1"/>
          </p:cNvCxnSpPr>
          <p:nvPr/>
        </p:nvCxnSpPr>
        <p:spPr bwMode="auto">
          <a:xfrm flipV="1">
            <a:off x="5824538" y="4333875"/>
            <a:ext cx="881062" cy="1066800"/>
          </a:xfrm>
          <a:prstGeom prst="bentConnector3">
            <a:avLst>
              <a:gd name="adj1" fmla="val 1657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  <a:effectLst/>
        </p:spPr>
      </p:cxnSp>
      <p:cxnSp>
        <p:nvCxnSpPr>
          <p:cNvPr id="720976" name="AutoShape 80"/>
          <p:cNvCxnSpPr>
            <a:cxnSpLocks noChangeShapeType="1"/>
            <a:endCxn id="720945" idx="0"/>
          </p:cNvCxnSpPr>
          <p:nvPr/>
        </p:nvCxnSpPr>
        <p:spPr bwMode="auto">
          <a:xfrm rot="16200000" flipH="1">
            <a:off x="1970882" y="4810918"/>
            <a:ext cx="838200" cy="555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</p:cxnSp>
      <p:cxnSp>
        <p:nvCxnSpPr>
          <p:cNvPr id="720977" name="AutoShape 81"/>
          <p:cNvCxnSpPr>
            <a:cxnSpLocks noChangeShapeType="1"/>
            <a:endCxn id="720946" idx="0"/>
          </p:cNvCxnSpPr>
          <p:nvPr/>
        </p:nvCxnSpPr>
        <p:spPr bwMode="auto">
          <a:xfrm rot="5400000">
            <a:off x="4371182" y="4828381"/>
            <a:ext cx="838200" cy="206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</p:cxnSp>
      <p:cxnSp>
        <p:nvCxnSpPr>
          <p:cNvPr id="720978" name="AutoShape 82"/>
          <p:cNvCxnSpPr>
            <a:cxnSpLocks noChangeShapeType="1"/>
            <a:stCxn id="720945" idx="1"/>
            <a:endCxn id="720943" idx="1"/>
          </p:cNvCxnSpPr>
          <p:nvPr/>
        </p:nvCxnSpPr>
        <p:spPr bwMode="auto">
          <a:xfrm rot="10800000" flipV="1">
            <a:off x="457200" y="5400675"/>
            <a:ext cx="914400" cy="838200"/>
          </a:xfrm>
          <a:prstGeom prst="bentConnector3">
            <a:avLst>
              <a:gd name="adj1" fmla="val 1430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  <a:effectLst/>
        </p:spPr>
      </p:cxnSp>
      <p:cxnSp>
        <p:nvCxnSpPr>
          <p:cNvPr id="720979" name="AutoShape 83"/>
          <p:cNvCxnSpPr>
            <a:cxnSpLocks noChangeShapeType="1"/>
            <a:stCxn id="720940" idx="2"/>
            <a:endCxn id="720942" idx="0"/>
          </p:cNvCxnSpPr>
          <p:nvPr/>
        </p:nvCxnSpPr>
        <p:spPr bwMode="auto">
          <a:xfrm rot="16200000" flipH="1">
            <a:off x="2140744" y="4142582"/>
            <a:ext cx="1011237" cy="2895600"/>
          </a:xfrm>
          <a:prstGeom prst="bentConnector3">
            <a:avLst>
              <a:gd name="adj1" fmla="val 723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5424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168</Words>
  <Application>Microsoft Macintosh PowerPoint</Application>
  <PresentationFormat>On-screen Show (4:3)</PresentationFormat>
  <Paragraphs>77</Paragraphs>
  <Slides>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Rythmos Development OO Design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Ober</dc:creator>
  <cp:lastModifiedBy>Curtis Ober</cp:lastModifiedBy>
  <cp:revision>25</cp:revision>
  <dcterms:created xsi:type="dcterms:W3CDTF">2012-05-17T17:04:26Z</dcterms:created>
  <dcterms:modified xsi:type="dcterms:W3CDTF">2013-08-06T16:22:49Z</dcterms:modified>
</cp:coreProperties>
</file>