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535_4B62C437.xml" ContentType="application/vnd.ms-powerpoint.comment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31" r:id="rId2"/>
    <p:sldId id="261" r:id="rId3"/>
    <p:sldId id="1338" r:id="rId4"/>
    <p:sldId id="1342" r:id="rId5"/>
    <p:sldId id="1343" r:id="rId6"/>
    <p:sldId id="1333" r:id="rId7"/>
    <p:sldId id="257" r:id="rId8"/>
    <p:sldId id="1348" r:id="rId9"/>
    <p:sldId id="1346" r:id="rId10"/>
    <p:sldId id="1347" r:id="rId11"/>
    <p:sldId id="1344" r:id="rId12"/>
    <p:sldId id="1345" r:id="rId13"/>
    <p:sldId id="1349" r:id="rId14"/>
    <p:sldId id="1350" r:id="rId15"/>
    <p:sldId id="1351" r:id="rId16"/>
    <p:sldId id="1352" r:id="rId17"/>
    <p:sldId id="13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8133E-30D7-4520-B0F4-51A35FBB54AE}">
          <p14:sldIdLst>
            <p14:sldId id="1331"/>
            <p14:sldId id="261"/>
            <p14:sldId id="1338"/>
            <p14:sldId id="1342"/>
            <p14:sldId id="1343"/>
            <p14:sldId id="1333"/>
            <p14:sldId id="257"/>
            <p14:sldId id="1348"/>
            <p14:sldId id="1346"/>
            <p14:sldId id="1347"/>
            <p14:sldId id="1344"/>
            <p14:sldId id="1345"/>
            <p14:sldId id="1349"/>
            <p14:sldId id="1350"/>
            <p14:sldId id="1351"/>
            <p14:sldId id="1352"/>
            <p14:sldId id="1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A7057B-79F5-6AAB-BB6A-73B3725020AD}" name="Bobin, Joshua" initials="BJ" userId="S::jb2122@ic.ac.uk::28221d33-8933-4fe9-af63-6f7da2b8811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Quino Quispe" initials="GQ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33B"/>
    <a:srgbClr val="000000"/>
    <a:srgbClr val="8C044F"/>
    <a:srgbClr val="661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6CC06-2434-4F1E-A581-FCAE77F7507A}" v="3" dt="2023-09-14T14:54:38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2806" autoAdjust="0"/>
  </p:normalViewPr>
  <p:slideViewPr>
    <p:cSldViewPr snapToGrid="0" snapToObjects="1">
      <p:cViewPr varScale="1">
        <p:scale>
          <a:sx n="47" d="100"/>
          <a:sy n="47" d="100"/>
        </p:scale>
        <p:origin x="97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535_4B62C4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58F85E-A76E-4AA1-BAA0-69014F66E571}" authorId="{7AA7057B-79F5-6AAB-BB6A-73B3725020AD}" created="2023-08-12T10:38:09.8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4763959" sldId="1333"/>
      <ac:spMk id="2" creationId="{09D47FD8-8727-AB89-0EFF-1CDAFF58572B}"/>
      <ac:txMk cp="0" len="9">
        <ac:context len="254" hash="3752259582"/>
      </ac:txMk>
    </ac:txMkLst>
    <p188:pos x="6135356" y="241548"/>
    <p188:txBody>
      <a:bodyPr/>
      <a:lstStyle/>
      <a:p>
        <a:r>
          <a:rPr lang="en-GB"/>
          <a:t>Change this, not accurate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C4D9-8021-4B1D-B512-4A66E7E0EC21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59F5-B0CA-4EA9-B2BC-BDEF953A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8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59F5-B0CA-4EA9-B2BC-BDEF953AEE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28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10/01/2020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59F5-B0CA-4EA9-B2BC-BDEF953AEE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3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759F5-B0CA-4EA9-B2BC-BDEF953AEE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9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89" y="2727942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836021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accent5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</p:spTree>
    <p:extLst>
      <p:ext uri="{BB962C8B-B14F-4D97-AF65-F5344CB8AC3E}">
        <p14:creationId xmlns:p14="http://schemas.microsoft.com/office/powerpoint/2010/main" val="318979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10515600" cy="44497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4DB48-BFBD-D1FB-6970-B7FB1D70AD32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0EB3F5A-1241-1ADD-AFD2-455DF0F2F9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>
            <a:normAutofit/>
          </a:bodyPr>
          <a:lstStyle>
            <a:lvl1pPr>
              <a:defRPr sz="4800" b="1">
                <a:latin typeface="Barlow Thin" panose="000003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C9D44-7104-F4FB-9872-5019517540C0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503ABF6C-216B-07E6-D969-66210C92FD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2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 revie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10515600" cy="44497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1BAFD2-A842-6B2F-05CC-A4BA88DDDC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240463"/>
            <a:ext cx="10515600" cy="333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Ref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52A1640-BEF2-6AD1-EE60-8852D30EB84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6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 review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4636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>
            <a:normAutofit/>
          </a:bodyPr>
          <a:lstStyle>
            <a:lvl1pPr>
              <a:defRPr sz="4800" b="1">
                <a:latin typeface="Barlow Thin" panose="000003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36C3425-363D-12A8-0DFA-892E7280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240463"/>
            <a:ext cx="10515600" cy="333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Ref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FCF53-30B5-7E65-201A-A02B20D6637E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941BA90-1E6B-83DB-2DE2-A246AE8223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99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7500"/>
            <a:ext cx="5181600" cy="4589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7500"/>
            <a:ext cx="5181600" cy="4589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25757"/>
            <a:ext cx="105156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EF35D-35BA-8B0A-6405-4F50C9D21820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B6FDBB2-5DE9-08C2-C53E-45F68A9EAD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9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3624"/>
            <a:ext cx="5181600" cy="46133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3624"/>
            <a:ext cx="5181600" cy="46133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25757"/>
            <a:ext cx="105156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A45DC-9E7B-054C-2B48-F52C9433C873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7ABA8A4-08BD-0F99-35F6-5ACA5AF507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93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9884"/>
            <a:ext cx="5181600" cy="4847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9884"/>
            <a:ext cx="5181600" cy="4847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757"/>
            <a:ext cx="10515600" cy="904126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1B737-AEE7-64E8-CE01-0150877736DE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8E2ADC0-BA1A-4E81-C85B-4F906822B63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3762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516571"/>
            <a:ext cx="5157787" cy="522541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5800"/>
            <a:ext cx="5157787" cy="39638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516571"/>
            <a:ext cx="5183188" cy="522541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5800"/>
            <a:ext cx="5183188" cy="39638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5757"/>
            <a:ext cx="10515600" cy="904126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E96A4-7584-753E-D433-6DE7B51C269C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D30D00-4965-60A6-E4DC-311D109EA4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9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25757"/>
            <a:ext cx="10701528" cy="904126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62FB0-63EC-15DF-DD7F-76AD55D123C8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0624ACF-0432-CBA3-92B7-C9E082ECB8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205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38200" y="425757"/>
            <a:ext cx="108204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93677-8A6D-0276-DDF1-39AD46D35B8D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F51FE14-32B8-46F4-7117-2494A8165F5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4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89" y="2727942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836021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</p:spTree>
    <p:extLst>
      <p:ext uri="{BB962C8B-B14F-4D97-AF65-F5344CB8AC3E}">
        <p14:creationId xmlns:p14="http://schemas.microsoft.com/office/powerpoint/2010/main" val="363736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38200" y="425757"/>
            <a:ext cx="11125200" cy="90412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1ACAC-9445-3120-1030-EC2E141D05FF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F410B3C8-B38F-1DDB-ACA2-733948C425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303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E4657EA-35B0-4915-EC97-C7D862CB34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306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8EA00-4D57-FC0C-02D5-484F36E08FAC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4717EB90-29F0-9AAC-4785-0CEB3437DE9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6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B229A-762F-1EE8-4528-69EBE1DECFE8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EA3FF6CA-1094-9150-9553-2331ABB4C5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56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5002"/>
            <a:ext cx="10363200" cy="48902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30020" y="6332551"/>
            <a:ext cx="2241661" cy="191625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045A55A-3281-481A-82F8-B0B31DD0A1D2}" type="datetime4">
              <a:rPr lang="en-US" smtClean="0"/>
              <a:pPr>
                <a:defRPr/>
              </a:pPr>
              <a:t>September 29, 2023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930021" y="6528598"/>
            <a:ext cx="1822449" cy="252412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D4534F0-DBEF-424C-89BD-B47AE04D2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EA811E-DF2B-4C78-8978-C6E7956E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5110"/>
            <a:ext cx="10363200" cy="64768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96061-48CD-E6E3-ED0B-3077A2AAE398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D566073-77E9-9BEA-09E9-0BEB0D7CA17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07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Titl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78" y="2245172"/>
            <a:ext cx="4939748" cy="1928191"/>
          </a:xfrm>
        </p:spPr>
        <p:txBody>
          <a:bodyPr anchor="t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D0FF1F5-C5D5-4E4C-808A-608907963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220000" cy="6696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E1A09B04-C21F-A53F-AE7F-62644700379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7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89" y="2727942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 b="1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836021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1" i="0">
                <a:solidFill>
                  <a:schemeClr val="accent3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</p:spTree>
    <p:extLst>
      <p:ext uri="{BB962C8B-B14F-4D97-AF65-F5344CB8AC3E}">
        <p14:creationId xmlns:p14="http://schemas.microsoft.com/office/powerpoint/2010/main" val="166810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D0FF1F5-C5D5-4E4C-808A-608907963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220000" cy="6696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85620-FF7E-4B13-A7DF-4E3231765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4238" y="4629150"/>
            <a:ext cx="5751512" cy="1066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488E52-9986-45D0-B3E0-784B99E53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78" y="2763496"/>
            <a:ext cx="5752272" cy="1540495"/>
          </a:xfrm>
        </p:spPr>
        <p:txBody>
          <a:bodyPr anchor="t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F0E9B-65AC-9483-FB2D-1CFF127ACB6E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06A88D-0C4B-5915-67A3-F00E4F829E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78" y="2609850"/>
            <a:ext cx="5748130" cy="1928191"/>
          </a:xfrm>
        </p:spPr>
        <p:txBody>
          <a:bodyPr anchor="t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4556C11-9EAF-AF41-8DBA-2A592B1D50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220000" cy="6696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23903-18B2-C4E1-60FE-45D4D8DA8970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01752-71FA-508C-D6DE-FA3970CE0F0D}"/>
              </a:ext>
            </a:extLst>
          </p:cNvPr>
          <p:cNvSpPr/>
          <p:nvPr userDrawn="1"/>
        </p:nvSpPr>
        <p:spPr>
          <a:xfrm>
            <a:off x="0" y="6678000"/>
            <a:ext cx="306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9113A89-F961-D723-72E3-534CFA885C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6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78" y="2763496"/>
            <a:ext cx="5752272" cy="1540495"/>
          </a:xfrm>
        </p:spPr>
        <p:txBody>
          <a:bodyPr anchor="t" anchorCtr="0">
            <a:normAutofit/>
          </a:bodyPr>
          <a:lstStyle>
            <a:lvl1pPr algn="l">
              <a:defRPr sz="5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A02AB23-20A3-5C48-B753-6F9BCED0D2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220000" cy="66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7C3A-F020-4E0F-AFA7-C34D9B3DF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4238" y="4629150"/>
            <a:ext cx="5751512" cy="10668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1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0" y="2101777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3C4B5-F511-4142-8A26-25C278797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191" y="3995738"/>
            <a:ext cx="9882810" cy="21764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160624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0" i="0">
                <a:solidFill>
                  <a:schemeClr val="bg2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C445688-942E-548C-A3E0-F81632CB0CA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4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Titl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0" y="2101777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3C4B5-F511-4142-8A26-25C278797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191" y="3995738"/>
            <a:ext cx="9882810" cy="21764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160624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0" i="0">
                <a:solidFill>
                  <a:schemeClr val="accent5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AC89-4332-8136-375A-C51B3D2EF13A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BE79103-80A9-B39E-BC25-80BCC81F6E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9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D942-1922-0E4D-A6E9-0913DD60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0" y="2101777"/>
            <a:ext cx="9882809" cy="983839"/>
          </a:xfrm>
        </p:spPr>
        <p:txBody>
          <a:bodyPr anchor="t" anchorCtr="0">
            <a:normAutofit/>
          </a:bodyPr>
          <a:lstStyle>
            <a:lvl1pPr algn="l">
              <a:defRPr sz="5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3C4B5-F511-4142-8A26-25C278797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191" y="3995738"/>
            <a:ext cx="9882810" cy="217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3FE596-17E3-4E4A-BDB7-A9877C953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190" y="3160624"/>
            <a:ext cx="9882809" cy="576953"/>
          </a:xfrm>
        </p:spPr>
        <p:txBody>
          <a:bodyPr>
            <a:normAutofit/>
          </a:bodyPr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Barlow ExtraLight" pitchFamily="2" charset="77"/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A4FFB-86F3-B9CB-F7AC-F95C1D53DB6F}"/>
              </a:ext>
            </a:extLst>
          </p:cNvPr>
          <p:cNvSpPr txBox="1"/>
          <p:nvPr userDrawn="1"/>
        </p:nvSpPr>
        <p:spPr>
          <a:xfrm>
            <a:off x="11635813" y="6631536"/>
            <a:ext cx="5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255ABC-2876-46DF-B17B-7C2AC7017756}" type="slidenum">
              <a:rPr lang="en-GB" sz="1200" smtClean="0">
                <a:solidFill>
                  <a:schemeClr val="bg2"/>
                </a:solidFill>
              </a:rPr>
              <a:t>‹#›</a:t>
            </a:fld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24D69F-5469-F7E1-5C74-FA6C66A16EA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  <a:noFill/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13EFB-F552-5B48-BE0D-720A6213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2638"/>
            <a:ext cx="10515600" cy="9041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2BBD-EB7A-914D-A6F7-5B62FF2E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799"/>
            <a:ext cx="10515600" cy="32051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0797-8BF2-4E8E-9CBB-BD404AE82EDB}"/>
              </a:ext>
            </a:extLst>
          </p:cNvPr>
          <p:cNvSpPr/>
          <p:nvPr userDrawn="1"/>
        </p:nvSpPr>
        <p:spPr>
          <a:xfrm>
            <a:off x="-4008" y="6684350"/>
            <a:ext cx="3064008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A733D-8310-41D4-AE1D-BA7F5A12333A}"/>
              </a:ext>
            </a:extLst>
          </p:cNvPr>
          <p:cNvSpPr/>
          <p:nvPr userDrawn="1"/>
        </p:nvSpPr>
        <p:spPr>
          <a:xfrm>
            <a:off x="3045720" y="6684264"/>
            <a:ext cx="306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F616A-6E21-4F7F-8865-000DE27A4E72}"/>
              </a:ext>
            </a:extLst>
          </p:cNvPr>
          <p:cNvSpPr/>
          <p:nvPr userDrawn="1"/>
        </p:nvSpPr>
        <p:spPr>
          <a:xfrm>
            <a:off x="6100584" y="6684264"/>
            <a:ext cx="306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DBE6F-3FD8-4622-A6BE-39C4E6595EB9}"/>
              </a:ext>
            </a:extLst>
          </p:cNvPr>
          <p:cNvSpPr/>
          <p:nvPr userDrawn="1"/>
        </p:nvSpPr>
        <p:spPr>
          <a:xfrm>
            <a:off x="9155448" y="6684264"/>
            <a:ext cx="306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84" r:id="rId3"/>
    <p:sldLayoutId id="2147483660" r:id="rId4"/>
    <p:sldLayoutId id="2147483661" r:id="rId5"/>
    <p:sldLayoutId id="2147483649" r:id="rId6"/>
    <p:sldLayoutId id="2147483655" r:id="rId7"/>
    <p:sldLayoutId id="2147483656" r:id="rId8"/>
    <p:sldLayoutId id="2147483654" r:id="rId9"/>
    <p:sldLayoutId id="2147483671" r:id="rId10"/>
    <p:sldLayoutId id="2147483662" r:id="rId11"/>
    <p:sldLayoutId id="2147483686" r:id="rId12"/>
    <p:sldLayoutId id="2147483687" r:id="rId13"/>
    <p:sldLayoutId id="2147483675" r:id="rId14"/>
    <p:sldLayoutId id="2147483674" r:id="rId15"/>
    <p:sldLayoutId id="2147483663" r:id="rId16"/>
    <p:sldLayoutId id="2147483664" r:id="rId17"/>
    <p:sldLayoutId id="2147483665" r:id="rId18"/>
    <p:sldLayoutId id="2147483681" r:id="rId19"/>
    <p:sldLayoutId id="2147483682" r:id="rId20"/>
    <p:sldLayoutId id="2147483666" r:id="rId21"/>
    <p:sldLayoutId id="2147483668" r:id="rId22"/>
    <p:sldLayoutId id="2147483669" r:id="rId23"/>
    <p:sldLayoutId id="2147483685" r:id="rId24"/>
    <p:sldLayoutId id="214748368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i="0" kern="1200">
          <a:solidFill>
            <a:schemeClr val="tx1"/>
          </a:solidFill>
          <a:latin typeface="Barlow Thin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535_4B62C4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C722F-A411-45C1-A8AB-B82C4395F3F8}"/>
              </a:ext>
            </a:extLst>
          </p:cNvPr>
          <p:cNvSpPr txBox="1"/>
          <p:nvPr/>
        </p:nvSpPr>
        <p:spPr>
          <a:xfrm>
            <a:off x="3749933" y="5447807"/>
            <a:ext cx="469213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GB" sz="2000" baseline="30000" dirty="0">
              <a:solidFill>
                <a:schemeClr val="accent5"/>
              </a:solidFill>
            </a:endParaRPr>
          </a:p>
          <a:p>
            <a:pPr algn="r"/>
            <a:r>
              <a:rPr lang="en-GB" sz="1600" dirty="0">
                <a:solidFill>
                  <a:schemeClr val="accent5"/>
                </a:solidFill>
              </a:rPr>
              <a:t>Department of Aeronautics, Imperial College London</a:t>
            </a:r>
          </a:p>
          <a:p>
            <a:pPr algn="r"/>
            <a:endParaRPr lang="en-GB" sz="1600" dirty="0">
              <a:solidFill>
                <a:srgbClr val="FFC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5704D8-5B4A-D040-9267-F81040B42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595" y="2428105"/>
            <a:ext cx="9882809" cy="98383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Quality assessment of digital image correlation (DIC) speckle patterns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B213A-6B92-C7DF-2329-F44C1C52B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594" y="3876273"/>
            <a:ext cx="9882809" cy="57695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MATLAB App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DAE8A3-82EB-C04D-B63C-7CD8991B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46" y="1155002"/>
            <a:ext cx="10139507" cy="48902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BFBE20EB-952E-B5BB-8050-FE0A332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5110"/>
            <a:ext cx="10363200" cy="647689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Literature-Code Comparison (Resized)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C81F755-F531-D729-2E7C-4670BCAA36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745AD-9741-257B-6DF4-8F95931F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15" y="1230594"/>
            <a:ext cx="10255970" cy="4946369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995EFEB-FB06-B726-AEB9-14C942D2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/>
          <a:lstStyle/>
          <a:p>
            <a:r>
              <a:rPr lang="en-US" dirty="0"/>
              <a:t>Speckle Pattern A  (Threshold = 165)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59D9D3-7BEF-FCAB-4C00-32C4A1551A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6F08-242E-A07E-EE15-B1D6AF39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505" y="1155559"/>
            <a:ext cx="7069853" cy="340973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8E5E2-EDD9-916C-C144-CC57D59B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33" y="3305908"/>
            <a:ext cx="6713953" cy="323808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128D8-AAC2-9ADB-933A-916BE378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757"/>
            <a:ext cx="10515600" cy="904126"/>
          </a:xfrm>
        </p:spPr>
        <p:txBody>
          <a:bodyPr anchor="t">
            <a:normAutofit/>
          </a:bodyPr>
          <a:lstStyle/>
          <a:p>
            <a:r>
              <a:rPr lang="en-GB" sz="4100"/>
              <a:t>Speckle Pattern A: Speckle Radius vs Threshold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6BB16F9-509D-7E82-B074-D9963A7621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C74F1-B462-4C15-8A8F-CE6EBC0A8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39615" y="1559576"/>
            <a:ext cx="6611815" cy="318882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82FC56-6FF2-1E37-7467-7278EAFD1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7719" y="3190009"/>
            <a:ext cx="7034281" cy="33925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7D6B1E-1800-9BC5-5557-F1955BF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1" y="425757"/>
            <a:ext cx="11069097" cy="904126"/>
          </a:xfrm>
        </p:spPr>
        <p:txBody>
          <a:bodyPr>
            <a:normAutofit fontScale="90000"/>
          </a:bodyPr>
          <a:lstStyle/>
          <a:p>
            <a:r>
              <a:rPr lang="en-GB" dirty="0"/>
              <a:t>Speckle Pattern B: Speckle Radius vs Threshold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EE5B5-5DFF-54AA-DF55-4043F32424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E8B18F-0147-1F9C-B325-31DF64B4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76" y="3086100"/>
            <a:ext cx="7307988" cy="3524581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25AB99-AD20-421F-8C35-F3793B0A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757"/>
            <a:ext cx="10515600" cy="904126"/>
          </a:xfrm>
        </p:spPr>
        <p:txBody>
          <a:bodyPr anchor="t">
            <a:normAutofit/>
          </a:bodyPr>
          <a:lstStyle/>
          <a:p>
            <a:r>
              <a:rPr lang="en-GB" sz="4100"/>
              <a:t>Speckle Pattern C: Speckle Radius vs Threshold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E25E8B0-70F8-86DE-7F94-038E13611D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2CD66ED-831E-283E-0BCB-2C1FE311E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524874" y="1117448"/>
            <a:ext cx="6711167" cy="3423379"/>
          </a:xfrm>
        </p:spPr>
      </p:pic>
    </p:spTree>
    <p:extLst>
      <p:ext uri="{BB962C8B-B14F-4D97-AF65-F5344CB8AC3E}">
        <p14:creationId xmlns:p14="http://schemas.microsoft.com/office/powerpoint/2010/main" val="38000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BA8CE1-FC4E-2F32-0649-6AD8A3C96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015" y="1093862"/>
            <a:ext cx="10255970" cy="494636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570A4E-3B9F-CE8B-E372-7664D601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 anchor="t">
            <a:normAutofit/>
          </a:bodyPr>
          <a:lstStyle/>
          <a:p>
            <a:r>
              <a:rPr lang="en-GB" dirty="0"/>
              <a:t>Compare with grey-level distributions!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F105427-599E-554D-00CE-D49C3E3E552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FDBE6-7AF7-3C37-2B20-0E42BC1805AA}"/>
              </a:ext>
            </a:extLst>
          </p:cNvPr>
          <p:cNvSpPr txBox="1"/>
          <p:nvPr/>
        </p:nvSpPr>
        <p:spPr>
          <a:xfrm>
            <a:off x="2984500" y="6007686"/>
            <a:ext cx="6802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accent6"/>
                </a:solidFill>
              </a:rPr>
              <a:t>Note the peak of frequency around the 180-210 grey-value range…</a:t>
            </a:r>
          </a:p>
        </p:txBody>
      </p:sp>
    </p:spTree>
    <p:extLst>
      <p:ext uri="{BB962C8B-B14F-4D97-AF65-F5344CB8AC3E}">
        <p14:creationId xmlns:p14="http://schemas.microsoft.com/office/powerpoint/2010/main" val="267115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5CDBB3-FD67-3042-98CA-5FEF7309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24" y="1230313"/>
            <a:ext cx="10256552" cy="4946650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8CA270B-B102-E889-9FC1-3FCD961D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/>
          <a:lstStyle/>
          <a:p>
            <a:r>
              <a:rPr lang="en-US" dirty="0"/>
              <a:t>Speckle B Grey Level Distribution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9009874-F0B9-BB38-C1C0-82F6BF0DBB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6D662A-0268-EFFE-38E7-EB00F434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24" y="1230313"/>
            <a:ext cx="10256552" cy="49466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A9889C-D71F-DE59-CE9B-8D20FDCC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Speckle C Grey Level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0FDE9-B29F-047C-5A09-9B04189D50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ack pen next to a roll of white paper&#10;&#10;Description automatically generated with medium confidence">
            <a:extLst>
              <a:ext uri="{FF2B5EF4-FFF2-40B4-BE49-F238E27FC236}">
                <a16:creationId xmlns:a16="http://schemas.microsoft.com/office/drawing/2014/main" id="{683651BD-AEC5-1B8F-29E8-4BABD69BDD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754" r="20754"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C6D3-9A8E-4449-8C45-3ED3217D88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4238" y="1816443"/>
            <a:ext cx="5751512" cy="44528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Explanation of different quality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Mean Intensity Gradient (MIG)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Speckle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Shannon 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934512-6DD0-49FE-94A4-040E32AA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78" y="588702"/>
            <a:ext cx="5752272" cy="1540495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052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2C618-CCC7-4ED7-BA6D-568DAB6E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combined, open-source application that can be used by researchers in the field to quantitatively assess speckle patterns applied to bodies.</a:t>
            </a:r>
          </a:p>
          <a:p>
            <a:r>
              <a:rPr lang="en-GB" dirty="0"/>
              <a:t>Can upload an image file of speckle pattern of your choice to run.</a:t>
            </a:r>
          </a:p>
          <a:p>
            <a:r>
              <a:rPr lang="en-GB" dirty="0"/>
              <a:t>Different metrics used to give a holistic perspective on the quality of the speckle pattern. </a:t>
            </a:r>
          </a:p>
          <a:p>
            <a:r>
              <a:rPr lang="en-GB" dirty="0"/>
              <a:t>Other features for added flexibility, such as enabling user to crop speckle pattern image.</a:t>
            </a:r>
          </a:p>
          <a:p>
            <a:r>
              <a:rPr lang="en-GB" dirty="0"/>
              <a:t>Error message functionality (e.g., if a file is not selected before the program is run).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D29DB-BB47-47A0-8FD3-6B45252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D0F35-0AD0-86CB-0FA0-B5A8234EFD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802EEE-2D7A-FE0D-5019-C5DB62D63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030" y="1624693"/>
            <a:ext cx="11018236" cy="4575140"/>
          </a:xfrm>
        </p:spPr>
        <p:txBody>
          <a:bodyPr/>
          <a:lstStyle/>
          <a:p>
            <a:r>
              <a:rPr lang="en-GB" dirty="0"/>
              <a:t>- Preferred values: &gt; 20-25 (Pan et al. 2010)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52171-5F78-74BB-4D91-C873DCFE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30" y="391802"/>
            <a:ext cx="9018614" cy="1540495"/>
          </a:xfrm>
        </p:spPr>
        <p:txBody>
          <a:bodyPr/>
          <a:lstStyle/>
          <a:p>
            <a:r>
              <a:rPr lang="en-GB" dirty="0"/>
              <a:t>Mean Intensity Gradient (MIG)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A1847-3156-E3FB-2148-245383CDECE9}"/>
              </a:ext>
            </a:extLst>
          </p:cNvPr>
          <p:cNvSpPr txBox="1"/>
          <p:nvPr/>
        </p:nvSpPr>
        <p:spPr>
          <a:xfrm>
            <a:off x="467030" y="5503783"/>
            <a:ext cx="92143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effectLst/>
                <a:latin typeface="Barlow Thin" panose="00000300000000000000" pitchFamily="2" charset="0"/>
              </a:rPr>
              <a:t>1. Pan B, Lu Z, Xie H. Mean intensity gradient: An effective global parameter for quality assessment of the speckle patterns used in digital image correlation. Optics and Lasers in Engineering. 2010 Apr;48(4):469–77.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8F3911-4E6C-1DC7-821A-381BC0BFFF6B}"/>
                  </a:ext>
                </a:extLst>
              </p:cNvPr>
              <p:cNvSpPr txBox="1"/>
              <p:nvPr/>
            </p:nvSpPr>
            <p:spPr>
              <a:xfrm>
                <a:off x="4437980" y="2679777"/>
                <a:ext cx="3031086" cy="1138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5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5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25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5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5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GB" sz="25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25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5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5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5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GB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GB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GB" sz="25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GB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8F3911-4E6C-1DC7-821A-381BC0BF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80" y="2679777"/>
                <a:ext cx="3031086" cy="113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0E790-D444-05D3-D470-28415F1A281D}"/>
                  </a:ext>
                </a:extLst>
              </p:cNvPr>
              <p:cNvSpPr txBox="1"/>
              <p:nvPr/>
            </p:nvSpPr>
            <p:spPr>
              <a:xfrm>
                <a:off x="4011583" y="4125354"/>
                <a:ext cx="4168834" cy="72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3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GB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2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3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p>
                          <m:sSupPr>
                            <m:ctrlP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3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0E790-D444-05D3-D470-28415F1A2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83" y="4125354"/>
                <a:ext cx="4168834" cy="720262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2365-1DCB-F2AA-D896-48BA5C24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9884"/>
            <a:ext cx="10335567" cy="4847080"/>
          </a:xfrm>
        </p:spPr>
        <p:txBody>
          <a:bodyPr/>
          <a:lstStyle/>
          <a:p>
            <a:r>
              <a:rPr lang="en-GB" dirty="0"/>
              <a:t>Threshold value is calculated using Otsu’s algorithm for greyscale images</a:t>
            </a:r>
          </a:p>
          <a:p>
            <a:r>
              <a:rPr lang="en-GB" dirty="0"/>
              <a:t>Recommended values of 3-7 pixels (Sutton et al. 2008)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01415-16F5-670D-9B55-98109AA5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Speckle Size</a:t>
            </a:r>
            <a:endParaRPr lang="en-GB" dirty="0"/>
          </a:p>
        </p:txBody>
      </p:sp>
      <p:pic>
        <p:nvPicPr>
          <p:cNvPr id="6" name="Content Placeholder 5" descr="A group of black dots&#10;&#10;Description automatically generated">
            <a:extLst>
              <a:ext uri="{FF2B5EF4-FFF2-40B4-BE49-F238E27FC236}">
                <a16:creationId xmlns:a16="http://schemas.microsoft.com/office/drawing/2014/main" id="{D5EA08EA-57B8-EBA7-9ACC-4091A218643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841934" y="2489438"/>
            <a:ext cx="6494734" cy="242782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6F2E7-5A8B-5918-DE1D-E0D5A7B740E1}"/>
              </a:ext>
            </a:extLst>
          </p:cNvPr>
          <p:cNvSpPr txBox="1"/>
          <p:nvPr/>
        </p:nvSpPr>
        <p:spPr>
          <a:xfrm>
            <a:off x="756976" y="5823021"/>
            <a:ext cx="1066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2. Sutton MA, Jean-José </a:t>
            </a:r>
            <a:r>
              <a:rPr lang="en-GB" sz="1400" dirty="0" err="1">
                <a:solidFill>
                  <a:srgbClr val="14133B"/>
                </a:solidFill>
                <a:latin typeface="Barlow Thin" panose="00000300000000000000" pitchFamily="2" charset="0"/>
              </a:rPr>
              <a:t>Orteu</a:t>
            </a:r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, Schreier H, </a:t>
            </a:r>
            <a:r>
              <a:rPr lang="en-GB" sz="1400" dirty="0" err="1">
                <a:solidFill>
                  <a:srgbClr val="14133B"/>
                </a:solidFill>
                <a:latin typeface="Barlow Thin" panose="00000300000000000000" pitchFamily="2" charset="0"/>
              </a:rPr>
              <a:t>Springerlink</a:t>
            </a:r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 (Online Service. Image Correlation for Shape, Motion and Deformation Measurements: Basic </a:t>
            </a:r>
            <a:r>
              <a:rPr lang="en-GB" sz="1400" dirty="0" err="1">
                <a:solidFill>
                  <a:srgbClr val="14133B"/>
                </a:solidFill>
                <a:latin typeface="Barlow Thin" panose="00000300000000000000" pitchFamily="2" charset="0"/>
              </a:rPr>
              <a:t>Concepts,Theory</a:t>
            </a:r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 and Applications. New York, Ny: Springer Us; 2009.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6F22-DD0D-77F7-3BDF-3269DE500A3F}"/>
              </a:ext>
            </a:extLst>
          </p:cNvPr>
          <p:cNvSpPr txBox="1"/>
          <p:nvPr/>
        </p:nvSpPr>
        <p:spPr>
          <a:xfrm>
            <a:off x="3114989" y="5189562"/>
            <a:ext cx="594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Fig 1. How adjusting threshold intensity affects binary speckle pattern</a:t>
            </a:r>
          </a:p>
        </p:txBody>
      </p:sp>
    </p:spTree>
    <p:extLst>
      <p:ext uri="{BB962C8B-B14F-4D97-AF65-F5344CB8AC3E}">
        <p14:creationId xmlns:p14="http://schemas.microsoft.com/office/powerpoint/2010/main" val="21502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D47FD8-8727-AB89-0EFF-1CDAFF585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382"/>
                <a:ext cx="10515600" cy="4946369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GB" dirty="0"/>
                  <a:t>Measures expected value of grey-value probability distribution.</a:t>
                </a:r>
              </a:p>
              <a:p>
                <a:pPr>
                  <a:buFontTx/>
                  <a:buChar char="-"/>
                </a:pPr>
                <a:r>
                  <a:rPr lang="en-GB" dirty="0"/>
                  <a:t>Sum of probability of an intensity value p multiplied by its logarithm.</a:t>
                </a:r>
              </a:p>
              <a:p>
                <a:pPr>
                  <a:buFontTx/>
                  <a:buChar char="-"/>
                </a:pPr>
                <a:r>
                  <a:rPr lang="en-GB" dirty="0"/>
                  <a:t>Intensities range from 0 to 255 for an 8-bit greyscale image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dirty="0"/>
                  <a:t> below).</a:t>
                </a:r>
              </a:p>
              <a:p>
                <a:pPr>
                  <a:buFontTx/>
                  <a:buChar char="-"/>
                </a:pPr>
                <a:r>
                  <a:rPr lang="en-GB" dirty="0"/>
                  <a:t>Preferred values: &gt; 6 (Liu et al. 2015)</a:t>
                </a:r>
              </a:p>
              <a:p>
                <a:pPr>
                  <a:buFontTx/>
                  <a:buChar char="-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Tx/>
                  <a:buChar char="-"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D47FD8-8727-AB89-0EFF-1CDAFF585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382"/>
                <a:ext cx="10515600" cy="4946369"/>
              </a:xfrm>
              <a:blipFill>
                <a:blip r:embed="rId3"/>
                <a:stretch>
                  <a:fillRect l="-1797" t="-2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9F7928-86A1-4EC4-B427-85BB8B7C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Shannon Entropy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F8B3B-0D41-0AF9-933A-C216319C9F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907CE-A35C-CEAA-2930-B4F89BDE3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98"/>
          <a:stretch/>
        </p:blipFill>
        <p:spPr>
          <a:xfrm>
            <a:off x="4189632" y="3703778"/>
            <a:ext cx="3812735" cy="1147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69E13-D748-EECD-721B-3BAA6380EA0F}"/>
              </a:ext>
            </a:extLst>
          </p:cNvPr>
          <p:cNvSpPr txBox="1"/>
          <p:nvPr/>
        </p:nvSpPr>
        <p:spPr>
          <a:xfrm>
            <a:off x="753626" y="5325626"/>
            <a:ext cx="104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3. Liu, X et al. (2015). Quality assessment of speckle patterns for digital image correlation by Shannon entropy. </a:t>
            </a:r>
            <a:r>
              <a:rPr lang="en-GB" sz="1400" dirty="0" err="1">
                <a:solidFill>
                  <a:srgbClr val="14133B"/>
                </a:solidFill>
                <a:latin typeface="Barlow Thin" panose="00000300000000000000" pitchFamily="2" charset="0"/>
              </a:rPr>
              <a:t>Optik</a:t>
            </a:r>
            <a:r>
              <a:rPr lang="en-GB" sz="1400" dirty="0">
                <a:solidFill>
                  <a:srgbClr val="14133B"/>
                </a:solidFill>
                <a:latin typeface="Barlow Thin" panose="00000300000000000000" pitchFamily="2" charset="0"/>
              </a:rPr>
              <a:t> - International Journal for Light and Electron Optics. </a:t>
            </a:r>
          </a:p>
        </p:txBody>
      </p:sp>
    </p:spTree>
    <p:extLst>
      <p:ext uri="{BB962C8B-B14F-4D97-AF65-F5344CB8AC3E}">
        <p14:creationId xmlns:p14="http://schemas.microsoft.com/office/powerpoint/2010/main" val="12647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AF6CDC-3AAD-4826-A585-1894FEF8E251}"/>
              </a:ext>
            </a:extLst>
          </p:cNvPr>
          <p:cNvSpPr/>
          <p:nvPr/>
        </p:nvSpPr>
        <p:spPr>
          <a:xfrm>
            <a:off x="0" y="1367243"/>
            <a:ext cx="12181952" cy="46009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AF0782E-3D24-4EFA-B49B-AA1E3E556441}"/>
              </a:ext>
            </a:extLst>
          </p:cNvPr>
          <p:cNvSpPr txBox="1">
            <a:spLocks/>
          </p:cNvSpPr>
          <p:nvPr/>
        </p:nvSpPr>
        <p:spPr>
          <a:xfrm>
            <a:off x="611320" y="2271138"/>
            <a:ext cx="9882809" cy="9838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0" i="0" kern="1200">
                <a:solidFill>
                  <a:schemeClr val="tx1"/>
                </a:solidFill>
                <a:latin typeface="Barlow Thin" pitchFamily="2" charset="77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CC508-481A-4941-8A87-580C5AB8A92A}"/>
              </a:ext>
            </a:extLst>
          </p:cNvPr>
          <p:cNvSpPr txBox="1"/>
          <p:nvPr/>
        </p:nvSpPr>
        <p:spPr>
          <a:xfrm>
            <a:off x="5651690" y="2404868"/>
            <a:ext cx="57103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 Gustavo Quino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g.quino-quispe@imperial.ac.uk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me@gquino.com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CE3B-5DC7-7B47-3234-C3BF0ABC57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6FB0F-827E-6025-7364-D107636E4D15}"/>
              </a:ext>
            </a:extLst>
          </p:cNvPr>
          <p:cNvSpPr txBox="1"/>
          <p:nvPr/>
        </p:nvSpPr>
        <p:spPr>
          <a:xfrm>
            <a:off x="1517650" y="2728545"/>
            <a:ext cx="9882809" cy="5769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i="0" kern="1200" dirty="0">
                <a:solidFill>
                  <a:schemeClr val="accent5"/>
                </a:solidFill>
                <a:latin typeface="Barlow ExtraLight" pitchFamily="2" charset="77"/>
                <a:ea typeface="+mn-ea"/>
                <a:cs typeface="+mn-cs"/>
              </a:rPr>
              <a:t>Documentation of Code Improvement and Validation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9DB4E59-52A6-2BDE-4A31-AF5FB9595B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23907-0E5F-CFE3-7213-412EF026454D}"/>
              </a:ext>
            </a:extLst>
          </p:cNvPr>
          <p:cNvSpPr txBox="1"/>
          <p:nvPr/>
        </p:nvSpPr>
        <p:spPr>
          <a:xfrm>
            <a:off x="5255287" y="3429000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Joshua Bobin</a:t>
            </a:r>
          </a:p>
        </p:txBody>
      </p:sp>
    </p:spTree>
    <p:extLst>
      <p:ext uri="{BB962C8B-B14F-4D97-AF65-F5344CB8AC3E}">
        <p14:creationId xmlns:p14="http://schemas.microsoft.com/office/powerpoint/2010/main" val="411839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5D23BC-AE98-6948-7375-DFEE6419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15" y="1230594"/>
            <a:ext cx="10255970" cy="4946369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C9E676C-4B78-4B96-45C4-C4A032CA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468"/>
            <a:ext cx="10515600" cy="667394"/>
          </a:xfrm>
        </p:spPr>
        <p:txBody>
          <a:bodyPr/>
          <a:lstStyle/>
          <a:p>
            <a:r>
              <a:rPr lang="en-US" dirty="0"/>
              <a:t>Literature-Code Comparison (Unresized)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EC2B874-C208-89F4-3B17-1632E13515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800" y="6696075"/>
            <a:ext cx="2933700" cy="161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nochromatic blue">
      <a:dk1>
        <a:srgbClr val="075773"/>
      </a:dk1>
      <a:lt1>
        <a:srgbClr val="FFFFFF"/>
      </a:lt1>
      <a:dk2>
        <a:srgbClr val="555653"/>
      </a:dk2>
      <a:lt2>
        <a:srgbClr val="B7BFC3"/>
      </a:lt2>
      <a:accent1>
        <a:srgbClr val="118193"/>
      </a:accent1>
      <a:accent2>
        <a:srgbClr val="359483"/>
      </a:accent2>
      <a:accent3>
        <a:srgbClr val="A5978A"/>
      </a:accent3>
      <a:accent4>
        <a:srgbClr val="043344"/>
      </a:accent4>
      <a:accent5>
        <a:srgbClr val="9CAF88"/>
      </a:accent5>
      <a:accent6>
        <a:srgbClr val="041E42"/>
      </a:accent6>
      <a:hlink>
        <a:srgbClr val="CE0F69"/>
      </a:hlink>
      <a:folHlink>
        <a:srgbClr val="FF9E1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_GQQ _ blue.potx" id="{4DC60F63-3DCC-4755-9271-8387C1F51047}" vid="{C35C96A8-B76D-4D47-96E3-49D23E4F9E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15898</TotalTime>
  <Words>465</Words>
  <Application>Microsoft Office PowerPoint</Application>
  <PresentationFormat>Widescreen</PresentationFormat>
  <Paragraphs>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Barlow</vt:lpstr>
      <vt:lpstr>Barlow ExtraLight</vt:lpstr>
      <vt:lpstr>Barlow Thin</vt:lpstr>
      <vt:lpstr>Calibri</vt:lpstr>
      <vt:lpstr>Cambria</vt:lpstr>
      <vt:lpstr>Cambria Math</vt:lpstr>
      <vt:lpstr>Courier New</vt:lpstr>
      <vt:lpstr>Office Theme</vt:lpstr>
      <vt:lpstr>Quality assessment of digital image correlation (DIC) speckle patterns</vt:lpstr>
      <vt:lpstr>Outline</vt:lpstr>
      <vt:lpstr>Motivation</vt:lpstr>
      <vt:lpstr>Mean Intensity Gradient (MIG)</vt:lpstr>
      <vt:lpstr>Speckle Size</vt:lpstr>
      <vt:lpstr>Shannon Entropy</vt:lpstr>
      <vt:lpstr>PowerPoint Presentation</vt:lpstr>
      <vt:lpstr>PowerPoint Presentation</vt:lpstr>
      <vt:lpstr>Literature-Code Comparison (Unresized)</vt:lpstr>
      <vt:lpstr>Literature-Code Comparison (Resized)</vt:lpstr>
      <vt:lpstr>Speckle Pattern A  (Threshold = 165)</vt:lpstr>
      <vt:lpstr>Speckle Pattern A: Speckle Radius vs Threshold</vt:lpstr>
      <vt:lpstr>Speckle Pattern B: Speckle Radius vs Threshold</vt:lpstr>
      <vt:lpstr>Speckle Pattern C: Speckle Radius vs Threshold</vt:lpstr>
      <vt:lpstr>Compare with grey-level distributions!</vt:lpstr>
      <vt:lpstr>Speckle B Grey Level Distribution</vt:lpstr>
      <vt:lpstr>Speckle C Grey Level Distribution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</dc:title>
  <dc:creator>Quino Quispe, Gustavo</dc:creator>
  <cp:lastModifiedBy>Bobin, Joshua</cp:lastModifiedBy>
  <cp:revision>25</cp:revision>
  <dcterms:created xsi:type="dcterms:W3CDTF">2023-06-27T13:24:20Z</dcterms:created>
  <dcterms:modified xsi:type="dcterms:W3CDTF">2023-09-29T12:18:06Z</dcterms:modified>
</cp:coreProperties>
</file>