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hewy" charset="1" panose="02000000000000000000"/>
      <p:regular r:id="rId10"/>
    </p:embeddedFont>
    <p:embeddedFont>
      <p:font typeface="HK Grotesk Light" charset="1" panose="00000400000000000000"/>
      <p:regular r:id="rId11"/>
    </p:embeddedFont>
    <p:embeddedFont>
      <p:font typeface="HK Grotesk Light Bold" charset="1" panose="00000500000000000000"/>
      <p:regular r:id="rId12"/>
    </p:embeddedFont>
    <p:embeddedFont>
      <p:font typeface="HK Grotesk Light Italics" charset="1" panose="00000400000000000000"/>
      <p:regular r:id="rId13"/>
    </p:embeddedFont>
    <p:embeddedFont>
      <p:font typeface="HK Grotesk Light Bold Italics" charset="1" panose="00000500000000000000"/>
      <p:regular r:id="rId14"/>
    </p:embeddedFont>
    <p:embeddedFont>
      <p:font typeface="HK Grotesk Bold" charset="1" panose="00000800000000000000"/>
      <p:regular r:id="rId15"/>
    </p:embeddedFont>
    <p:embeddedFont>
      <p:font typeface="HK Grotesk Bold Italics" charset="1" panose="00000800000000000000"/>
      <p:regular r:id="rId16"/>
    </p:embeddedFont>
    <p:embeddedFont>
      <p:font typeface="Open Sans" charset="1" panose="020B0606030504020204"/>
      <p:regular r:id="rId17"/>
    </p:embeddedFont>
    <p:embeddedFont>
      <p:font typeface="Open Sans Bold" charset="1" panose="020B0806030504020204"/>
      <p:regular r:id="rId18"/>
    </p:embeddedFont>
    <p:embeddedFont>
      <p:font typeface="Open Sans Italics" charset="1" panose="020B0606030504020204"/>
      <p:regular r:id="rId19"/>
    </p:embeddedFont>
    <p:embeddedFont>
      <p:font typeface="Open Sans Bold Italics" charset="1" panose="020B08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jpe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jpeg" Type="http://schemas.openxmlformats.org/officeDocument/2006/relationships/image"/><Relationship Id="rId7" Target="../media/image24.jpeg" Type="http://schemas.openxmlformats.org/officeDocument/2006/relationships/image"/><Relationship Id="rId8" Target="../media/image25.jpeg" Type="http://schemas.openxmlformats.org/officeDocument/2006/relationships/image"/><Relationship Id="rId9" Target="../media/image26.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AE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887" t="387" r="3976" b="26882"/>
          <a:stretch>
            <a:fillRect/>
          </a:stretch>
        </p:blipFill>
        <p:spPr>
          <a:xfrm flipH="false" flipV="false" rot="0">
            <a:off x="-842318" y="3952780"/>
            <a:ext cx="10805264" cy="690903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17" t="0" r="248" b="750"/>
          <a:stretch>
            <a:fillRect/>
          </a:stretch>
        </p:blipFill>
        <p:spPr>
          <a:xfrm flipH="false" flipV="false" rot="0">
            <a:off x="-842318" y="1647217"/>
            <a:ext cx="5546768" cy="9616884"/>
          </a:xfrm>
          <a:prstGeom prst="rect">
            <a:avLst/>
          </a:prstGeom>
        </p:spPr>
      </p:pic>
      <p:sp>
        <p:nvSpPr>
          <p:cNvPr name="TextBox 4" id="4"/>
          <p:cNvSpPr txBox="true"/>
          <p:nvPr/>
        </p:nvSpPr>
        <p:spPr>
          <a:xfrm rot="0">
            <a:off x="5903065" y="3038584"/>
            <a:ext cx="10670430" cy="2478277"/>
          </a:xfrm>
          <a:prstGeom prst="rect">
            <a:avLst/>
          </a:prstGeom>
        </p:spPr>
        <p:txBody>
          <a:bodyPr anchor="t" rtlCol="false" tIns="0" lIns="0" bIns="0" rIns="0">
            <a:spAutoFit/>
          </a:bodyPr>
          <a:lstStyle/>
          <a:p>
            <a:pPr algn="ctr">
              <a:lnSpc>
                <a:spcPts val="9675"/>
              </a:lnSpc>
            </a:pPr>
            <a:r>
              <a:rPr lang="en-US" sz="8199" spc="475">
                <a:solidFill>
                  <a:srgbClr val="231F20"/>
                </a:solidFill>
                <a:latin typeface="Chewy"/>
              </a:rPr>
              <a:t>Aplikasi Sistem Kasir</a:t>
            </a:r>
          </a:p>
          <a:p>
            <a:pPr algn="ctr">
              <a:lnSpc>
                <a:spcPts val="9675"/>
              </a:lnSpc>
            </a:pPr>
            <a:r>
              <a:rPr lang="en-US" sz="8199" spc="475">
                <a:solidFill>
                  <a:srgbClr val="231F20"/>
                </a:solidFill>
                <a:latin typeface="Chewy"/>
              </a:rPr>
              <a:t>"The Body Shop"</a:t>
            </a:r>
          </a:p>
        </p:txBody>
      </p:sp>
      <p:sp>
        <p:nvSpPr>
          <p:cNvPr name="AutoShape 5" id="5"/>
          <p:cNvSpPr/>
          <p:nvPr/>
        </p:nvSpPr>
        <p:spPr>
          <a:xfrm rot="0">
            <a:off x="12867500" y="7468521"/>
            <a:ext cx="28575" cy="1789779"/>
          </a:xfrm>
          <a:prstGeom prst="rect">
            <a:avLst/>
          </a:prstGeom>
          <a:solidFill>
            <a:srgbClr val="231F20"/>
          </a:solidFill>
        </p:spPr>
      </p:sp>
      <p:sp>
        <p:nvSpPr>
          <p:cNvPr name="TextBox 6" id="6"/>
          <p:cNvSpPr txBox="true"/>
          <p:nvPr/>
        </p:nvSpPr>
        <p:spPr>
          <a:xfrm rot="0">
            <a:off x="13165557" y="7775401"/>
            <a:ext cx="3724463" cy="1109345"/>
          </a:xfrm>
          <a:prstGeom prst="rect">
            <a:avLst/>
          </a:prstGeom>
        </p:spPr>
        <p:txBody>
          <a:bodyPr anchor="t" rtlCol="false" tIns="0" lIns="0" bIns="0" rIns="0">
            <a:spAutoFit/>
          </a:bodyPr>
          <a:lstStyle/>
          <a:p>
            <a:pPr>
              <a:lnSpc>
                <a:spcPts val="4480"/>
              </a:lnSpc>
            </a:pPr>
            <a:r>
              <a:rPr lang="en-US" sz="3200" spc="396">
                <a:solidFill>
                  <a:srgbClr val="231F20"/>
                </a:solidFill>
                <a:latin typeface="Chewy"/>
              </a:rPr>
              <a:t>Puput Handayani</a:t>
            </a:r>
          </a:p>
          <a:p>
            <a:pPr>
              <a:lnSpc>
                <a:spcPts val="4480"/>
              </a:lnSpc>
            </a:pPr>
            <a:r>
              <a:rPr lang="en-US" sz="3200" spc="396">
                <a:solidFill>
                  <a:srgbClr val="231F20"/>
                </a:solidFill>
                <a:latin typeface="Chewy"/>
              </a:rPr>
              <a:t>Pricilla Chiquita</a:t>
            </a:r>
          </a:p>
        </p:txBody>
      </p:sp>
      <p:sp>
        <p:nvSpPr>
          <p:cNvPr name="TextBox 7" id="7"/>
          <p:cNvSpPr txBox="true"/>
          <p:nvPr/>
        </p:nvSpPr>
        <p:spPr>
          <a:xfrm rot="0">
            <a:off x="16557793" y="9210675"/>
            <a:ext cx="1125289" cy="382269"/>
          </a:xfrm>
          <a:prstGeom prst="rect">
            <a:avLst/>
          </a:prstGeom>
        </p:spPr>
        <p:txBody>
          <a:bodyPr anchor="t" rtlCol="false" tIns="0" lIns="0" bIns="0" rIns="0">
            <a:spAutoFit/>
          </a:bodyPr>
          <a:lstStyle/>
          <a:p>
            <a:pPr algn="ctr">
              <a:lnSpc>
                <a:spcPts val="3080"/>
              </a:lnSpc>
            </a:pPr>
            <a:r>
              <a:rPr lang="en-US" sz="2200">
                <a:solidFill>
                  <a:srgbClr val="231F20"/>
                </a:solidFill>
                <a:latin typeface="HK Grotesk Bold"/>
              </a:rPr>
              <a:t>XII RPL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14946" y="-721392"/>
            <a:ext cx="7884796" cy="9907816"/>
            <a:chOff x="0" y="0"/>
            <a:chExt cx="10513061" cy="13210421"/>
          </a:xfrm>
        </p:grpSpPr>
        <p:sp>
          <p:nvSpPr>
            <p:cNvPr name="AutoShape 3" id="3"/>
            <p:cNvSpPr/>
            <p:nvPr/>
          </p:nvSpPr>
          <p:spPr>
            <a:xfrm rot="0">
              <a:off x="6986596" y="0"/>
              <a:ext cx="33167" cy="13210421"/>
            </a:xfrm>
            <a:prstGeom prst="rect">
              <a:avLst/>
            </a:prstGeom>
            <a:solidFill>
              <a:srgbClr val="231F20">
                <a:alpha val="9804"/>
              </a:srgbClr>
            </a:solidFill>
          </p:spPr>
        </p:sp>
        <p:sp>
          <p:nvSpPr>
            <p:cNvPr name="AutoShape 4" id="4"/>
            <p:cNvSpPr/>
            <p:nvPr/>
          </p:nvSpPr>
          <p:spPr>
            <a:xfrm rot="0">
              <a:off x="3493298" y="0"/>
              <a:ext cx="33167" cy="13210421"/>
            </a:xfrm>
            <a:prstGeom prst="rect">
              <a:avLst/>
            </a:prstGeom>
            <a:solidFill>
              <a:srgbClr val="231F20">
                <a:alpha val="9804"/>
              </a:srgbClr>
            </a:solidFill>
          </p:spPr>
        </p:sp>
        <p:sp>
          <p:nvSpPr>
            <p:cNvPr name="AutoShape 5" id="5"/>
            <p:cNvSpPr/>
            <p:nvPr/>
          </p:nvSpPr>
          <p:spPr>
            <a:xfrm rot="0">
              <a:off x="0" y="0"/>
              <a:ext cx="33167" cy="13210421"/>
            </a:xfrm>
            <a:prstGeom prst="rect">
              <a:avLst/>
            </a:prstGeom>
            <a:solidFill>
              <a:srgbClr val="231F20">
                <a:alpha val="9804"/>
              </a:srgbClr>
            </a:solidFill>
          </p:spPr>
        </p:sp>
        <p:sp>
          <p:nvSpPr>
            <p:cNvPr name="AutoShape 6" id="6"/>
            <p:cNvSpPr/>
            <p:nvPr/>
          </p:nvSpPr>
          <p:spPr>
            <a:xfrm rot="0">
              <a:off x="10479894" y="0"/>
              <a:ext cx="33167" cy="13210421"/>
            </a:xfrm>
            <a:prstGeom prst="rect">
              <a:avLst/>
            </a:prstGeom>
            <a:solidFill>
              <a:srgbClr val="231F20">
                <a:alpha val="9804"/>
              </a:srgbClr>
            </a:solidFill>
          </p:spPr>
        </p:sp>
        <p:sp>
          <p:nvSpPr>
            <p:cNvPr name="AutoShape 7" id="7"/>
            <p:cNvSpPr/>
            <p:nvPr/>
          </p:nvSpPr>
          <p:spPr>
            <a:xfrm rot="-5400000">
              <a:off x="5239926" y="7937286"/>
              <a:ext cx="33209" cy="10513061"/>
            </a:xfrm>
            <a:prstGeom prst="rect">
              <a:avLst/>
            </a:prstGeom>
            <a:solidFill>
              <a:srgbClr val="231F20">
                <a:alpha val="9804"/>
              </a:srgbClr>
            </a:solidFill>
          </p:spPr>
        </p:sp>
        <p:sp>
          <p:nvSpPr>
            <p:cNvPr name="AutoShape 8" id="8"/>
            <p:cNvSpPr/>
            <p:nvPr/>
          </p:nvSpPr>
          <p:spPr>
            <a:xfrm rot="-5400000">
              <a:off x="5239926" y="5308531"/>
              <a:ext cx="33209" cy="10513061"/>
            </a:xfrm>
            <a:prstGeom prst="rect">
              <a:avLst/>
            </a:prstGeom>
            <a:solidFill>
              <a:srgbClr val="231F20">
                <a:alpha val="9804"/>
              </a:srgbClr>
            </a:solidFill>
          </p:spPr>
        </p:sp>
        <p:sp>
          <p:nvSpPr>
            <p:cNvPr name="AutoShape 9" id="9"/>
            <p:cNvSpPr/>
            <p:nvPr/>
          </p:nvSpPr>
          <p:spPr>
            <a:xfrm rot="-5400000">
              <a:off x="5239926" y="2663389"/>
              <a:ext cx="33209" cy="10513061"/>
            </a:xfrm>
            <a:prstGeom prst="rect">
              <a:avLst/>
            </a:prstGeom>
            <a:solidFill>
              <a:srgbClr val="231F20">
                <a:alpha val="9804"/>
              </a:srgbClr>
            </a:solidFill>
          </p:spPr>
        </p:sp>
        <p:sp>
          <p:nvSpPr>
            <p:cNvPr name="AutoShape 10" id="10"/>
            <p:cNvSpPr/>
            <p:nvPr/>
          </p:nvSpPr>
          <p:spPr>
            <a:xfrm rot="-5400000">
              <a:off x="5239926" y="33536"/>
              <a:ext cx="33209" cy="10513061"/>
            </a:xfrm>
            <a:prstGeom prst="rect">
              <a:avLst/>
            </a:prstGeom>
            <a:solidFill>
              <a:srgbClr val="231F20">
                <a:alpha val="9804"/>
              </a:srgbClr>
            </a:solidFill>
          </p:spPr>
        </p:sp>
        <p:sp>
          <p:nvSpPr>
            <p:cNvPr name="AutoShape 11" id="11"/>
            <p:cNvSpPr/>
            <p:nvPr/>
          </p:nvSpPr>
          <p:spPr>
            <a:xfrm rot="-5400000">
              <a:off x="5239926" y="-2577962"/>
              <a:ext cx="33209" cy="10513061"/>
            </a:xfrm>
            <a:prstGeom prst="rect">
              <a:avLst/>
            </a:prstGeom>
            <a:solidFill>
              <a:srgbClr val="231F20">
                <a:alpha val="9804"/>
              </a:srgbClr>
            </a:solidFill>
          </p:spPr>
        </p:sp>
        <p:sp>
          <p:nvSpPr>
            <p:cNvPr name="AutoShape 12" id="12"/>
            <p:cNvSpPr/>
            <p:nvPr/>
          </p:nvSpPr>
          <p:spPr>
            <a:xfrm rot="-5400000">
              <a:off x="5239926" y="-5206532"/>
              <a:ext cx="33209" cy="10513061"/>
            </a:xfrm>
            <a:prstGeom prst="rect">
              <a:avLst/>
            </a:prstGeom>
            <a:solidFill>
              <a:srgbClr val="231F20">
                <a:alpha val="9804"/>
              </a:srgbClr>
            </a:solidFill>
          </p:spPr>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3780" r="34" b="0"/>
          <a:stretch>
            <a:fillRect/>
          </a:stretch>
        </p:blipFill>
        <p:spPr>
          <a:xfrm flipH="true" flipV="true" rot="-10800000">
            <a:off x="12208363" y="0"/>
            <a:ext cx="6396869" cy="2819155"/>
          </a:xfrm>
          <a:prstGeom prst="rect">
            <a:avLst/>
          </a:prstGeom>
        </p:spPr>
      </p:pic>
      <p:pic>
        <p:nvPicPr>
          <p:cNvPr name="Picture 14" id="14"/>
          <p:cNvPicPr>
            <a:picLocks noChangeAspect="true"/>
          </p:cNvPicPr>
          <p:nvPr/>
        </p:nvPicPr>
        <p:blipFill>
          <a:blip r:embed="rId4"/>
          <a:srcRect l="13779" t="9730" r="9954" b="20768"/>
          <a:stretch>
            <a:fillRect/>
          </a:stretch>
        </p:blipFill>
        <p:spPr>
          <a:xfrm flipH="false" flipV="false" rot="0">
            <a:off x="603436" y="1763219"/>
            <a:ext cx="9907816" cy="5076301"/>
          </a:xfrm>
          <a:prstGeom prst="rect">
            <a:avLst/>
          </a:prstGeom>
        </p:spPr>
      </p:pic>
      <p:sp>
        <p:nvSpPr>
          <p:cNvPr name="TextBox 15" id="15"/>
          <p:cNvSpPr txBox="true"/>
          <p:nvPr/>
        </p:nvSpPr>
        <p:spPr>
          <a:xfrm rot="0">
            <a:off x="11778809" y="4038073"/>
            <a:ext cx="5689398" cy="4791075"/>
          </a:xfrm>
          <a:prstGeom prst="rect">
            <a:avLst/>
          </a:prstGeom>
        </p:spPr>
        <p:txBody>
          <a:bodyPr anchor="t" rtlCol="false" tIns="0" lIns="0" bIns="0" rIns="0">
            <a:spAutoFit/>
          </a:bodyPr>
          <a:lstStyle/>
          <a:p>
            <a:pPr>
              <a:lnSpc>
                <a:spcPts val="4200"/>
              </a:lnSpc>
            </a:pPr>
            <a:r>
              <a:rPr lang="en-US" sz="3000">
                <a:solidFill>
                  <a:srgbClr val="231F20"/>
                </a:solidFill>
                <a:latin typeface="HK Grotesk Light"/>
              </a:rPr>
              <a:t>Halaman Manajemen Barang</a:t>
            </a:r>
          </a:p>
          <a:p>
            <a:pPr>
              <a:lnSpc>
                <a:spcPts val="4200"/>
              </a:lnSpc>
            </a:pPr>
          </a:p>
          <a:p>
            <a:pPr>
              <a:lnSpc>
                <a:spcPts val="4200"/>
              </a:lnSpc>
            </a:pPr>
            <a:r>
              <a:rPr lang="en-US" sz="3000">
                <a:solidFill>
                  <a:srgbClr val="231F20"/>
                </a:solidFill>
                <a:latin typeface="HK Grotesk Light"/>
              </a:rPr>
              <a:t>Menampilkan jumlah stok barang yang tersedia beserta harga barangnya.</a:t>
            </a:r>
          </a:p>
          <a:p>
            <a:pPr>
              <a:lnSpc>
                <a:spcPts val="4200"/>
              </a:lnSpc>
            </a:pPr>
          </a:p>
          <a:p>
            <a:pPr>
              <a:lnSpc>
                <a:spcPts val="4200"/>
              </a:lnSpc>
            </a:pPr>
            <a:r>
              <a:rPr lang="en-US" sz="3000">
                <a:solidFill>
                  <a:srgbClr val="231F20"/>
                </a:solidFill>
                <a:latin typeface="HK Grotesk Light"/>
              </a:rPr>
              <a:t>Data tersebut bisa dihapus,diedit dan ditambahkan</a:t>
            </a:r>
          </a:p>
          <a:p>
            <a:pPr>
              <a:lnSpc>
                <a:spcPts val="42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14946" y="-721392"/>
            <a:ext cx="7884796" cy="9907816"/>
            <a:chOff x="0" y="0"/>
            <a:chExt cx="10513061" cy="13210421"/>
          </a:xfrm>
        </p:grpSpPr>
        <p:sp>
          <p:nvSpPr>
            <p:cNvPr name="AutoShape 3" id="3"/>
            <p:cNvSpPr/>
            <p:nvPr/>
          </p:nvSpPr>
          <p:spPr>
            <a:xfrm rot="0">
              <a:off x="6986596" y="0"/>
              <a:ext cx="33167" cy="13210421"/>
            </a:xfrm>
            <a:prstGeom prst="rect">
              <a:avLst/>
            </a:prstGeom>
            <a:solidFill>
              <a:srgbClr val="231F20">
                <a:alpha val="9804"/>
              </a:srgbClr>
            </a:solidFill>
          </p:spPr>
        </p:sp>
        <p:sp>
          <p:nvSpPr>
            <p:cNvPr name="AutoShape 4" id="4"/>
            <p:cNvSpPr/>
            <p:nvPr/>
          </p:nvSpPr>
          <p:spPr>
            <a:xfrm rot="0">
              <a:off x="3493298" y="0"/>
              <a:ext cx="33167" cy="13210421"/>
            </a:xfrm>
            <a:prstGeom prst="rect">
              <a:avLst/>
            </a:prstGeom>
            <a:solidFill>
              <a:srgbClr val="231F20">
                <a:alpha val="9804"/>
              </a:srgbClr>
            </a:solidFill>
          </p:spPr>
        </p:sp>
        <p:sp>
          <p:nvSpPr>
            <p:cNvPr name="AutoShape 5" id="5"/>
            <p:cNvSpPr/>
            <p:nvPr/>
          </p:nvSpPr>
          <p:spPr>
            <a:xfrm rot="0">
              <a:off x="0" y="0"/>
              <a:ext cx="33167" cy="13210421"/>
            </a:xfrm>
            <a:prstGeom prst="rect">
              <a:avLst/>
            </a:prstGeom>
            <a:solidFill>
              <a:srgbClr val="231F20">
                <a:alpha val="9804"/>
              </a:srgbClr>
            </a:solidFill>
          </p:spPr>
        </p:sp>
        <p:sp>
          <p:nvSpPr>
            <p:cNvPr name="AutoShape 6" id="6"/>
            <p:cNvSpPr/>
            <p:nvPr/>
          </p:nvSpPr>
          <p:spPr>
            <a:xfrm rot="0">
              <a:off x="10479894" y="0"/>
              <a:ext cx="33167" cy="13210421"/>
            </a:xfrm>
            <a:prstGeom prst="rect">
              <a:avLst/>
            </a:prstGeom>
            <a:solidFill>
              <a:srgbClr val="231F20">
                <a:alpha val="9804"/>
              </a:srgbClr>
            </a:solidFill>
          </p:spPr>
        </p:sp>
        <p:sp>
          <p:nvSpPr>
            <p:cNvPr name="AutoShape 7" id="7"/>
            <p:cNvSpPr/>
            <p:nvPr/>
          </p:nvSpPr>
          <p:spPr>
            <a:xfrm rot="-5400000">
              <a:off x="5239926" y="7937286"/>
              <a:ext cx="33209" cy="10513061"/>
            </a:xfrm>
            <a:prstGeom prst="rect">
              <a:avLst/>
            </a:prstGeom>
            <a:solidFill>
              <a:srgbClr val="231F20">
                <a:alpha val="9804"/>
              </a:srgbClr>
            </a:solidFill>
          </p:spPr>
        </p:sp>
        <p:sp>
          <p:nvSpPr>
            <p:cNvPr name="AutoShape 8" id="8"/>
            <p:cNvSpPr/>
            <p:nvPr/>
          </p:nvSpPr>
          <p:spPr>
            <a:xfrm rot="-5400000">
              <a:off x="5239926" y="5308531"/>
              <a:ext cx="33209" cy="10513061"/>
            </a:xfrm>
            <a:prstGeom prst="rect">
              <a:avLst/>
            </a:prstGeom>
            <a:solidFill>
              <a:srgbClr val="231F20">
                <a:alpha val="9804"/>
              </a:srgbClr>
            </a:solidFill>
          </p:spPr>
        </p:sp>
        <p:sp>
          <p:nvSpPr>
            <p:cNvPr name="AutoShape 9" id="9"/>
            <p:cNvSpPr/>
            <p:nvPr/>
          </p:nvSpPr>
          <p:spPr>
            <a:xfrm rot="-5400000">
              <a:off x="5239926" y="2663389"/>
              <a:ext cx="33209" cy="10513061"/>
            </a:xfrm>
            <a:prstGeom prst="rect">
              <a:avLst/>
            </a:prstGeom>
            <a:solidFill>
              <a:srgbClr val="231F20">
                <a:alpha val="9804"/>
              </a:srgbClr>
            </a:solidFill>
          </p:spPr>
        </p:sp>
        <p:sp>
          <p:nvSpPr>
            <p:cNvPr name="AutoShape 10" id="10"/>
            <p:cNvSpPr/>
            <p:nvPr/>
          </p:nvSpPr>
          <p:spPr>
            <a:xfrm rot="-5400000">
              <a:off x="5239926" y="33536"/>
              <a:ext cx="33209" cy="10513061"/>
            </a:xfrm>
            <a:prstGeom prst="rect">
              <a:avLst/>
            </a:prstGeom>
            <a:solidFill>
              <a:srgbClr val="231F20">
                <a:alpha val="9804"/>
              </a:srgbClr>
            </a:solidFill>
          </p:spPr>
        </p:sp>
        <p:sp>
          <p:nvSpPr>
            <p:cNvPr name="AutoShape 11" id="11"/>
            <p:cNvSpPr/>
            <p:nvPr/>
          </p:nvSpPr>
          <p:spPr>
            <a:xfrm rot="-5400000">
              <a:off x="5239926" y="-2577962"/>
              <a:ext cx="33209" cy="10513061"/>
            </a:xfrm>
            <a:prstGeom prst="rect">
              <a:avLst/>
            </a:prstGeom>
            <a:solidFill>
              <a:srgbClr val="231F20">
                <a:alpha val="9804"/>
              </a:srgbClr>
            </a:solidFill>
          </p:spPr>
        </p:sp>
        <p:sp>
          <p:nvSpPr>
            <p:cNvPr name="AutoShape 12" id="12"/>
            <p:cNvSpPr/>
            <p:nvPr/>
          </p:nvSpPr>
          <p:spPr>
            <a:xfrm rot="-5400000">
              <a:off x="5239926" y="-5206532"/>
              <a:ext cx="33209" cy="10513061"/>
            </a:xfrm>
            <a:prstGeom prst="rect">
              <a:avLst/>
            </a:prstGeom>
            <a:solidFill>
              <a:srgbClr val="231F20">
                <a:alpha val="9804"/>
              </a:srgbClr>
            </a:solidFill>
          </p:spPr>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3780" r="34" b="0"/>
          <a:stretch>
            <a:fillRect/>
          </a:stretch>
        </p:blipFill>
        <p:spPr>
          <a:xfrm flipH="true" flipV="true" rot="-10800000">
            <a:off x="12208363" y="0"/>
            <a:ext cx="6396869" cy="2819155"/>
          </a:xfrm>
          <a:prstGeom prst="rect">
            <a:avLst/>
          </a:prstGeom>
        </p:spPr>
      </p:pic>
      <p:pic>
        <p:nvPicPr>
          <p:cNvPr name="Picture 14" id="14"/>
          <p:cNvPicPr>
            <a:picLocks noChangeAspect="true"/>
          </p:cNvPicPr>
          <p:nvPr/>
        </p:nvPicPr>
        <p:blipFill>
          <a:blip r:embed="rId4"/>
          <a:srcRect l="11212" t="15142" r="11209" b="14396"/>
          <a:stretch>
            <a:fillRect/>
          </a:stretch>
        </p:blipFill>
        <p:spPr>
          <a:xfrm flipH="false" flipV="false" rot="0">
            <a:off x="603436" y="1702860"/>
            <a:ext cx="9907816" cy="5059310"/>
          </a:xfrm>
          <a:prstGeom prst="rect">
            <a:avLst/>
          </a:prstGeom>
        </p:spPr>
      </p:pic>
      <p:sp>
        <p:nvSpPr>
          <p:cNvPr name="TextBox 15" id="15"/>
          <p:cNvSpPr txBox="true"/>
          <p:nvPr/>
        </p:nvSpPr>
        <p:spPr>
          <a:xfrm rot="0">
            <a:off x="11778809" y="4267943"/>
            <a:ext cx="5689398" cy="4331335"/>
          </a:xfrm>
          <a:prstGeom prst="rect">
            <a:avLst/>
          </a:prstGeom>
        </p:spPr>
        <p:txBody>
          <a:bodyPr anchor="t" rtlCol="false" tIns="0" lIns="0" bIns="0" rIns="0">
            <a:spAutoFit/>
          </a:bodyPr>
          <a:lstStyle/>
          <a:p>
            <a:pPr>
              <a:lnSpc>
                <a:spcPts val="4340"/>
              </a:lnSpc>
            </a:pPr>
            <a:r>
              <a:rPr lang="en-US" sz="3100">
                <a:solidFill>
                  <a:srgbClr val="231F20"/>
                </a:solidFill>
                <a:latin typeface="HK Grotesk Light"/>
              </a:rPr>
              <a:t>Halaman Manajemen User</a:t>
            </a:r>
          </a:p>
          <a:p>
            <a:pPr>
              <a:lnSpc>
                <a:spcPts val="4340"/>
              </a:lnSpc>
            </a:pPr>
          </a:p>
          <a:p>
            <a:pPr>
              <a:lnSpc>
                <a:spcPts val="4340"/>
              </a:lnSpc>
            </a:pPr>
            <a:r>
              <a:rPr lang="en-US" sz="3100">
                <a:solidFill>
                  <a:srgbClr val="231F20"/>
                </a:solidFill>
                <a:latin typeface="HK Grotesk Light"/>
              </a:rPr>
              <a:t>Menampilkan data pegawai kasir (id,username,password,no.telp)</a:t>
            </a:r>
          </a:p>
          <a:p>
            <a:pPr>
              <a:lnSpc>
                <a:spcPts val="4340"/>
              </a:lnSpc>
            </a:pPr>
          </a:p>
          <a:p>
            <a:pPr>
              <a:lnSpc>
                <a:spcPts val="4340"/>
              </a:lnSpc>
            </a:pPr>
            <a:r>
              <a:rPr lang="en-US" sz="3100">
                <a:solidFill>
                  <a:srgbClr val="231F20"/>
                </a:solidFill>
                <a:latin typeface="HK Grotesk Light"/>
              </a:rPr>
              <a:t>Data tersebut bisa dihapus, diedit dan ditambahkan</a:t>
            </a:r>
          </a:p>
          <a:p>
            <a:pPr>
              <a:lnSpc>
                <a:spcPts val="434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14946" y="-721392"/>
            <a:ext cx="7884796" cy="9907816"/>
            <a:chOff x="0" y="0"/>
            <a:chExt cx="10513061" cy="13210421"/>
          </a:xfrm>
        </p:grpSpPr>
        <p:sp>
          <p:nvSpPr>
            <p:cNvPr name="AutoShape 3" id="3"/>
            <p:cNvSpPr/>
            <p:nvPr/>
          </p:nvSpPr>
          <p:spPr>
            <a:xfrm rot="0">
              <a:off x="6986596" y="0"/>
              <a:ext cx="33167" cy="13210421"/>
            </a:xfrm>
            <a:prstGeom prst="rect">
              <a:avLst/>
            </a:prstGeom>
            <a:solidFill>
              <a:srgbClr val="231F20">
                <a:alpha val="9804"/>
              </a:srgbClr>
            </a:solidFill>
          </p:spPr>
        </p:sp>
        <p:sp>
          <p:nvSpPr>
            <p:cNvPr name="AutoShape 4" id="4"/>
            <p:cNvSpPr/>
            <p:nvPr/>
          </p:nvSpPr>
          <p:spPr>
            <a:xfrm rot="0">
              <a:off x="3493298" y="0"/>
              <a:ext cx="33167" cy="13210421"/>
            </a:xfrm>
            <a:prstGeom prst="rect">
              <a:avLst/>
            </a:prstGeom>
            <a:solidFill>
              <a:srgbClr val="231F20">
                <a:alpha val="9804"/>
              </a:srgbClr>
            </a:solidFill>
          </p:spPr>
        </p:sp>
        <p:sp>
          <p:nvSpPr>
            <p:cNvPr name="AutoShape 5" id="5"/>
            <p:cNvSpPr/>
            <p:nvPr/>
          </p:nvSpPr>
          <p:spPr>
            <a:xfrm rot="0">
              <a:off x="0" y="0"/>
              <a:ext cx="33167" cy="13210421"/>
            </a:xfrm>
            <a:prstGeom prst="rect">
              <a:avLst/>
            </a:prstGeom>
            <a:solidFill>
              <a:srgbClr val="231F20">
                <a:alpha val="9804"/>
              </a:srgbClr>
            </a:solidFill>
          </p:spPr>
        </p:sp>
        <p:sp>
          <p:nvSpPr>
            <p:cNvPr name="AutoShape 6" id="6"/>
            <p:cNvSpPr/>
            <p:nvPr/>
          </p:nvSpPr>
          <p:spPr>
            <a:xfrm rot="0">
              <a:off x="10479894" y="0"/>
              <a:ext cx="33167" cy="13210421"/>
            </a:xfrm>
            <a:prstGeom prst="rect">
              <a:avLst/>
            </a:prstGeom>
            <a:solidFill>
              <a:srgbClr val="231F20">
                <a:alpha val="9804"/>
              </a:srgbClr>
            </a:solidFill>
          </p:spPr>
        </p:sp>
        <p:sp>
          <p:nvSpPr>
            <p:cNvPr name="AutoShape 7" id="7"/>
            <p:cNvSpPr/>
            <p:nvPr/>
          </p:nvSpPr>
          <p:spPr>
            <a:xfrm rot="-5400000">
              <a:off x="5239926" y="7937286"/>
              <a:ext cx="33209" cy="10513061"/>
            </a:xfrm>
            <a:prstGeom prst="rect">
              <a:avLst/>
            </a:prstGeom>
            <a:solidFill>
              <a:srgbClr val="231F20">
                <a:alpha val="9804"/>
              </a:srgbClr>
            </a:solidFill>
          </p:spPr>
        </p:sp>
        <p:sp>
          <p:nvSpPr>
            <p:cNvPr name="AutoShape 8" id="8"/>
            <p:cNvSpPr/>
            <p:nvPr/>
          </p:nvSpPr>
          <p:spPr>
            <a:xfrm rot="-5400000">
              <a:off x="5239926" y="5308531"/>
              <a:ext cx="33209" cy="10513061"/>
            </a:xfrm>
            <a:prstGeom prst="rect">
              <a:avLst/>
            </a:prstGeom>
            <a:solidFill>
              <a:srgbClr val="231F20">
                <a:alpha val="9804"/>
              </a:srgbClr>
            </a:solidFill>
          </p:spPr>
        </p:sp>
        <p:sp>
          <p:nvSpPr>
            <p:cNvPr name="AutoShape 9" id="9"/>
            <p:cNvSpPr/>
            <p:nvPr/>
          </p:nvSpPr>
          <p:spPr>
            <a:xfrm rot="-5400000">
              <a:off x="5239926" y="2663389"/>
              <a:ext cx="33209" cy="10513061"/>
            </a:xfrm>
            <a:prstGeom prst="rect">
              <a:avLst/>
            </a:prstGeom>
            <a:solidFill>
              <a:srgbClr val="231F20">
                <a:alpha val="9804"/>
              </a:srgbClr>
            </a:solidFill>
          </p:spPr>
        </p:sp>
        <p:sp>
          <p:nvSpPr>
            <p:cNvPr name="AutoShape 10" id="10"/>
            <p:cNvSpPr/>
            <p:nvPr/>
          </p:nvSpPr>
          <p:spPr>
            <a:xfrm rot="-5400000">
              <a:off x="5239926" y="33536"/>
              <a:ext cx="33209" cy="10513061"/>
            </a:xfrm>
            <a:prstGeom prst="rect">
              <a:avLst/>
            </a:prstGeom>
            <a:solidFill>
              <a:srgbClr val="231F20">
                <a:alpha val="9804"/>
              </a:srgbClr>
            </a:solidFill>
          </p:spPr>
        </p:sp>
        <p:sp>
          <p:nvSpPr>
            <p:cNvPr name="AutoShape 11" id="11"/>
            <p:cNvSpPr/>
            <p:nvPr/>
          </p:nvSpPr>
          <p:spPr>
            <a:xfrm rot="-5400000">
              <a:off x="5239926" y="-2577962"/>
              <a:ext cx="33209" cy="10513061"/>
            </a:xfrm>
            <a:prstGeom prst="rect">
              <a:avLst/>
            </a:prstGeom>
            <a:solidFill>
              <a:srgbClr val="231F20">
                <a:alpha val="9804"/>
              </a:srgbClr>
            </a:solidFill>
          </p:spPr>
        </p:sp>
        <p:sp>
          <p:nvSpPr>
            <p:cNvPr name="AutoShape 12" id="12"/>
            <p:cNvSpPr/>
            <p:nvPr/>
          </p:nvSpPr>
          <p:spPr>
            <a:xfrm rot="-5400000">
              <a:off x="5239926" y="-5206532"/>
              <a:ext cx="33209" cy="10513061"/>
            </a:xfrm>
            <a:prstGeom prst="rect">
              <a:avLst/>
            </a:prstGeom>
            <a:solidFill>
              <a:srgbClr val="231F20">
                <a:alpha val="9804"/>
              </a:srgbClr>
            </a:solidFill>
          </p:spPr>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3780" r="34" b="0"/>
          <a:stretch>
            <a:fillRect/>
          </a:stretch>
        </p:blipFill>
        <p:spPr>
          <a:xfrm flipH="true" flipV="true" rot="-10800000">
            <a:off x="12208363" y="0"/>
            <a:ext cx="6396869" cy="2819155"/>
          </a:xfrm>
          <a:prstGeom prst="rect">
            <a:avLst/>
          </a:prstGeom>
        </p:spPr>
      </p:pic>
      <p:pic>
        <p:nvPicPr>
          <p:cNvPr name="Picture 14" id="14"/>
          <p:cNvPicPr>
            <a:picLocks noChangeAspect="true"/>
          </p:cNvPicPr>
          <p:nvPr/>
        </p:nvPicPr>
        <p:blipFill>
          <a:blip r:embed="rId4"/>
          <a:srcRect l="11945" t="15469" r="11576" b="15048"/>
          <a:stretch>
            <a:fillRect/>
          </a:stretch>
        </p:blipFill>
        <p:spPr>
          <a:xfrm flipH="false" flipV="false" rot="0">
            <a:off x="603436" y="1702102"/>
            <a:ext cx="9907816" cy="5060827"/>
          </a:xfrm>
          <a:prstGeom prst="rect">
            <a:avLst/>
          </a:prstGeom>
        </p:spPr>
      </p:pic>
      <p:sp>
        <p:nvSpPr>
          <p:cNvPr name="TextBox 15" id="15"/>
          <p:cNvSpPr txBox="true"/>
          <p:nvPr/>
        </p:nvSpPr>
        <p:spPr>
          <a:xfrm rot="0">
            <a:off x="11778809" y="4038073"/>
            <a:ext cx="5689398" cy="4791075"/>
          </a:xfrm>
          <a:prstGeom prst="rect">
            <a:avLst/>
          </a:prstGeom>
        </p:spPr>
        <p:txBody>
          <a:bodyPr anchor="t" rtlCol="false" tIns="0" lIns="0" bIns="0" rIns="0">
            <a:spAutoFit/>
          </a:bodyPr>
          <a:lstStyle/>
          <a:p>
            <a:pPr>
              <a:lnSpc>
                <a:spcPts val="4200"/>
              </a:lnSpc>
            </a:pPr>
            <a:r>
              <a:rPr lang="en-US" sz="3000">
                <a:solidFill>
                  <a:srgbClr val="231F20"/>
                </a:solidFill>
                <a:latin typeface="HK Grotesk Light"/>
              </a:rPr>
              <a:t>Halaman Manajemen Pelanggan</a:t>
            </a:r>
          </a:p>
          <a:p>
            <a:pPr>
              <a:lnSpc>
                <a:spcPts val="4200"/>
              </a:lnSpc>
            </a:pPr>
          </a:p>
          <a:p>
            <a:pPr>
              <a:lnSpc>
                <a:spcPts val="4200"/>
              </a:lnSpc>
            </a:pPr>
            <a:r>
              <a:rPr lang="en-US" sz="3000">
                <a:solidFill>
                  <a:srgbClr val="231F20"/>
                </a:solidFill>
                <a:latin typeface="HK Grotesk Light"/>
              </a:rPr>
              <a:t>Menampilkan data pelanggan/ member</a:t>
            </a:r>
          </a:p>
          <a:p>
            <a:pPr>
              <a:lnSpc>
                <a:spcPts val="4200"/>
              </a:lnSpc>
            </a:pPr>
            <a:r>
              <a:rPr lang="en-US" sz="3000">
                <a:solidFill>
                  <a:srgbClr val="231F20"/>
                </a:solidFill>
                <a:latin typeface="HK Grotesk Light"/>
              </a:rPr>
              <a:t>(id,namapelanggan,alamat,no.telp)</a:t>
            </a:r>
          </a:p>
          <a:p>
            <a:pPr>
              <a:lnSpc>
                <a:spcPts val="4200"/>
              </a:lnSpc>
            </a:pPr>
          </a:p>
          <a:p>
            <a:pPr>
              <a:lnSpc>
                <a:spcPts val="4200"/>
              </a:lnSpc>
            </a:pPr>
            <a:r>
              <a:rPr lang="en-US" sz="3000">
                <a:solidFill>
                  <a:srgbClr val="231F20"/>
                </a:solidFill>
                <a:latin typeface="HK Grotesk Light"/>
              </a:rPr>
              <a:t>Data tersebut bisa dihapus, diedit dan ditambahkan</a:t>
            </a:r>
          </a:p>
          <a:p>
            <a:pPr>
              <a:lnSpc>
                <a:spcPts val="42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50015" y="-756462"/>
            <a:ext cx="8158169" cy="10251328"/>
            <a:chOff x="0" y="0"/>
            <a:chExt cx="10877558" cy="13668438"/>
          </a:xfrm>
        </p:grpSpPr>
        <p:sp>
          <p:nvSpPr>
            <p:cNvPr name="AutoShape 3" id="3"/>
            <p:cNvSpPr/>
            <p:nvPr/>
          </p:nvSpPr>
          <p:spPr>
            <a:xfrm rot="0">
              <a:off x="7228828" y="0"/>
              <a:ext cx="34317" cy="13668438"/>
            </a:xfrm>
            <a:prstGeom prst="rect">
              <a:avLst/>
            </a:prstGeom>
            <a:solidFill>
              <a:srgbClr val="231F20">
                <a:alpha val="9804"/>
              </a:srgbClr>
            </a:solidFill>
          </p:spPr>
        </p:sp>
        <p:sp>
          <p:nvSpPr>
            <p:cNvPr name="AutoShape 4" id="4"/>
            <p:cNvSpPr/>
            <p:nvPr/>
          </p:nvSpPr>
          <p:spPr>
            <a:xfrm rot="0">
              <a:off x="3614414" y="0"/>
              <a:ext cx="34317" cy="13668438"/>
            </a:xfrm>
            <a:prstGeom prst="rect">
              <a:avLst/>
            </a:prstGeom>
            <a:solidFill>
              <a:srgbClr val="231F20">
                <a:alpha val="9804"/>
              </a:srgbClr>
            </a:solidFill>
          </p:spPr>
        </p:sp>
        <p:sp>
          <p:nvSpPr>
            <p:cNvPr name="AutoShape 5" id="5"/>
            <p:cNvSpPr/>
            <p:nvPr/>
          </p:nvSpPr>
          <p:spPr>
            <a:xfrm rot="0">
              <a:off x="0" y="0"/>
              <a:ext cx="34317" cy="13668438"/>
            </a:xfrm>
            <a:prstGeom prst="rect">
              <a:avLst/>
            </a:prstGeom>
            <a:solidFill>
              <a:srgbClr val="231F20">
                <a:alpha val="9804"/>
              </a:srgbClr>
            </a:solidFill>
          </p:spPr>
        </p:sp>
        <p:sp>
          <p:nvSpPr>
            <p:cNvPr name="AutoShape 6" id="6"/>
            <p:cNvSpPr/>
            <p:nvPr/>
          </p:nvSpPr>
          <p:spPr>
            <a:xfrm rot="0">
              <a:off x="10843241" y="0"/>
              <a:ext cx="34317" cy="13668438"/>
            </a:xfrm>
            <a:prstGeom prst="rect">
              <a:avLst/>
            </a:prstGeom>
            <a:solidFill>
              <a:srgbClr val="231F20">
                <a:alpha val="9804"/>
              </a:srgbClr>
            </a:solidFill>
          </p:spPr>
        </p:sp>
        <p:sp>
          <p:nvSpPr>
            <p:cNvPr name="AutoShape 7" id="7"/>
            <p:cNvSpPr/>
            <p:nvPr/>
          </p:nvSpPr>
          <p:spPr>
            <a:xfrm rot="-5400000">
              <a:off x="5421599" y="8212479"/>
              <a:ext cx="34361" cy="10877558"/>
            </a:xfrm>
            <a:prstGeom prst="rect">
              <a:avLst/>
            </a:prstGeom>
            <a:solidFill>
              <a:srgbClr val="231F20">
                <a:alpha val="9804"/>
              </a:srgbClr>
            </a:solidFill>
          </p:spPr>
        </p:sp>
        <p:sp>
          <p:nvSpPr>
            <p:cNvPr name="AutoShape 8" id="8"/>
            <p:cNvSpPr/>
            <p:nvPr/>
          </p:nvSpPr>
          <p:spPr>
            <a:xfrm rot="-5400000">
              <a:off x="5421599" y="5492582"/>
              <a:ext cx="34361" cy="10877558"/>
            </a:xfrm>
            <a:prstGeom prst="rect">
              <a:avLst/>
            </a:prstGeom>
            <a:solidFill>
              <a:srgbClr val="231F20">
                <a:alpha val="9804"/>
              </a:srgbClr>
            </a:solidFill>
          </p:spPr>
        </p:sp>
        <p:sp>
          <p:nvSpPr>
            <p:cNvPr name="AutoShape 9" id="9"/>
            <p:cNvSpPr/>
            <p:nvPr/>
          </p:nvSpPr>
          <p:spPr>
            <a:xfrm rot="-5400000">
              <a:off x="5421599" y="2755731"/>
              <a:ext cx="34361" cy="10877558"/>
            </a:xfrm>
            <a:prstGeom prst="rect">
              <a:avLst/>
            </a:prstGeom>
            <a:solidFill>
              <a:srgbClr val="231F20">
                <a:alpha val="9804"/>
              </a:srgbClr>
            </a:solidFill>
          </p:spPr>
        </p:sp>
        <p:sp>
          <p:nvSpPr>
            <p:cNvPr name="AutoShape 10" id="10"/>
            <p:cNvSpPr/>
            <p:nvPr/>
          </p:nvSpPr>
          <p:spPr>
            <a:xfrm rot="-5400000">
              <a:off x="5421599" y="34699"/>
              <a:ext cx="34361" cy="10877558"/>
            </a:xfrm>
            <a:prstGeom prst="rect">
              <a:avLst/>
            </a:prstGeom>
            <a:solidFill>
              <a:srgbClr val="231F20">
                <a:alpha val="9804"/>
              </a:srgbClr>
            </a:solidFill>
          </p:spPr>
        </p:sp>
        <p:sp>
          <p:nvSpPr>
            <p:cNvPr name="AutoShape 11" id="11"/>
            <p:cNvSpPr/>
            <p:nvPr/>
          </p:nvSpPr>
          <p:spPr>
            <a:xfrm rot="-5400000">
              <a:off x="5421599" y="-2667342"/>
              <a:ext cx="34361" cy="10877558"/>
            </a:xfrm>
            <a:prstGeom prst="rect">
              <a:avLst/>
            </a:prstGeom>
            <a:solidFill>
              <a:srgbClr val="231F20">
                <a:alpha val="9804"/>
              </a:srgbClr>
            </a:solidFill>
          </p:spPr>
        </p:sp>
        <p:sp>
          <p:nvSpPr>
            <p:cNvPr name="AutoShape 12" id="12"/>
            <p:cNvSpPr/>
            <p:nvPr/>
          </p:nvSpPr>
          <p:spPr>
            <a:xfrm rot="-5400000">
              <a:off x="5421599" y="-5387047"/>
              <a:ext cx="34361" cy="10877558"/>
            </a:xfrm>
            <a:prstGeom prst="rect">
              <a:avLst/>
            </a:prstGeom>
            <a:solidFill>
              <a:srgbClr val="231F20">
                <a:alpha val="9804"/>
              </a:srgbClr>
            </a:solidFill>
          </p:spPr>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3780" r="34" b="0"/>
          <a:stretch>
            <a:fillRect/>
          </a:stretch>
        </p:blipFill>
        <p:spPr>
          <a:xfrm flipH="true" flipV="true" rot="-10800000">
            <a:off x="12208363" y="0"/>
            <a:ext cx="6396869" cy="2819155"/>
          </a:xfrm>
          <a:prstGeom prst="rect">
            <a:avLst/>
          </a:prstGeom>
        </p:spPr>
      </p:pic>
      <p:pic>
        <p:nvPicPr>
          <p:cNvPr name="Picture 14" id="14"/>
          <p:cNvPicPr>
            <a:picLocks noChangeAspect="true"/>
          </p:cNvPicPr>
          <p:nvPr/>
        </p:nvPicPr>
        <p:blipFill>
          <a:blip r:embed="rId4"/>
          <a:srcRect l="11945" t="11880" r="12126" b="11134"/>
          <a:stretch>
            <a:fillRect/>
          </a:stretch>
        </p:blipFill>
        <p:spPr>
          <a:xfrm flipH="false" flipV="false" rot="0">
            <a:off x="603436" y="369773"/>
            <a:ext cx="8110687" cy="4623483"/>
          </a:xfrm>
          <a:prstGeom prst="rect">
            <a:avLst/>
          </a:prstGeom>
        </p:spPr>
      </p:pic>
      <p:pic>
        <p:nvPicPr>
          <p:cNvPr name="Picture 15" id="15"/>
          <p:cNvPicPr>
            <a:picLocks noChangeAspect="true"/>
          </p:cNvPicPr>
          <p:nvPr/>
        </p:nvPicPr>
        <p:blipFill>
          <a:blip r:embed="rId5"/>
          <a:srcRect l="13779" t="3399" r="13312" b="27992"/>
          <a:stretch>
            <a:fillRect/>
          </a:stretch>
        </p:blipFill>
        <p:spPr>
          <a:xfrm flipH="false" flipV="false" rot="0">
            <a:off x="4658779" y="5170206"/>
            <a:ext cx="6195985" cy="3278080"/>
          </a:xfrm>
          <a:prstGeom prst="rect">
            <a:avLst/>
          </a:prstGeom>
        </p:spPr>
      </p:pic>
      <p:sp>
        <p:nvSpPr>
          <p:cNvPr name="TextBox 16" id="16"/>
          <p:cNvSpPr txBox="true"/>
          <p:nvPr/>
        </p:nvSpPr>
        <p:spPr>
          <a:xfrm rot="0">
            <a:off x="11382897" y="3400425"/>
            <a:ext cx="6294910" cy="5857875"/>
          </a:xfrm>
          <a:prstGeom prst="rect">
            <a:avLst/>
          </a:prstGeom>
        </p:spPr>
        <p:txBody>
          <a:bodyPr anchor="t" rtlCol="false" tIns="0" lIns="0" bIns="0" rIns="0">
            <a:spAutoFit/>
          </a:bodyPr>
          <a:lstStyle/>
          <a:p>
            <a:pPr>
              <a:lnSpc>
                <a:spcPts val="4200"/>
              </a:lnSpc>
            </a:pPr>
            <a:r>
              <a:rPr lang="en-US" sz="3000">
                <a:solidFill>
                  <a:srgbClr val="231F20"/>
                </a:solidFill>
                <a:latin typeface="HK Grotesk Light"/>
              </a:rPr>
              <a:t>Halaman Laporan</a:t>
            </a:r>
          </a:p>
          <a:p>
            <a:pPr>
              <a:lnSpc>
                <a:spcPts val="4200"/>
              </a:lnSpc>
            </a:pPr>
          </a:p>
          <a:p>
            <a:pPr>
              <a:lnSpc>
                <a:spcPts val="4200"/>
              </a:lnSpc>
            </a:pPr>
            <a:r>
              <a:rPr lang="en-US" sz="3000">
                <a:solidFill>
                  <a:srgbClr val="231F20"/>
                </a:solidFill>
                <a:latin typeface="HK Grotesk Light"/>
              </a:rPr>
              <a:t>Menampilkan jumlah barang yang terjual, pendapatan hari ini, total pendapatan, dan grafik penjualan</a:t>
            </a:r>
          </a:p>
          <a:p>
            <a:pPr>
              <a:lnSpc>
                <a:spcPts val="4200"/>
              </a:lnSpc>
            </a:pPr>
          </a:p>
          <a:p>
            <a:pPr>
              <a:lnSpc>
                <a:spcPts val="4200"/>
              </a:lnSpc>
            </a:pPr>
            <a:r>
              <a:rPr lang="en-US" sz="3000">
                <a:solidFill>
                  <a:srgbClr val="231F20"/>
                </a:solidFill>
                <a:latin typeface="HK Grotesk Light"/>
              </a:rPr>
              <a:t>Cetak laporan menampilkan laporan penjualan dari seluruh transaksi dan total pendapatannya. laporan disajikan dalam bentuk pdf.</a:t>
            </a:r>
          </a:p>
          <a:p>
            <a:pPr>
              <a:lnSpc>
                <a:spcPts val="42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355741">
            <a:off x="-3941294" y="3502944"/>
            <a:ext cx="9939987" cy="594592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166117">
            <a:off x="-3581605" y="8746985"/>
            <a:ext cx="8763409" cy="3537231"/>
          </a:xfrm>
          <a:prstGeom prst="rect">
            <a:avLst/>
          </a:prstGeom>
        </p:spPr>
      </p:pic>
      <p:pic>
        <p:nvPicPr>
          <p:cNvPr name="Picture 4" id="4"/>
          <p:cNvPicPr>
            <a:picLocks noChangeAspect="true"/>
          </p:cNvPicPr>
          <p:nvPr/>
        </p:nvPicPr>
        <p:blipFill>
          <a:blip r:embed="rId6"/>
          <a:srcRect l="0" t="0" r="0" b="0"/>
          <a:stretch>
            <a:fillRect/>
          </a:stretch>
        </p:blipFill>
        <p:spPr>
          <a:xfrm flipH="false" flipV="false" rot="0">
            <a:off x="10879812" y="6721805"/>
            <a:ext cx="5034696" cy="2828859"/>
          </a:xfrm>
          <a:prstGeom prst="rect">
            <a:avLst/>
          </a:prstGeom>
        </p:spPr>
      </p:pic>
      <p:pic>
        <p:nvPicPr>
          <p:cNvPr name="Picture 5" id="5"/>
          <p:cNvPicPr>
            <a:picLocks noChangeAspect="true"/>
          </p:cNvPicPr>
          <p:nvPr/>
        </p:nvPicPr>
        <p:blipFill>
          <a:blip r:embed="rId7"/>
          <a:srcRect l="0" t="0" r="0" b="0"/>
          <a:stretch>
            <a:fillRect/>
          </a:stretch>
        </p:blipFill>
        <p:spPr>
          <a:xfrm flipH="false" flipV="false" rot="0">
            <a:off x="8518859" y="2624897"/>
            <a:ext cx="3533125" cy="3533125"/>
          </a:xfrm>
          <a:prstGeom prst="rect">
            <a:avLst/>
          </a:prstGeom>
        </p:spPr>
      </p:pic>
      <p:pic>
        <p:nvPicPr>
          <p:cNvPr name="Picture 6" id="6"/>
          <p:cNvPicPr>
            <a:picLocks noChangeAspect="true"/>
          </p:cNvPicPr>
          <p:nvPr/>
        </p:nvPicPr>
        <p:blipFill>
          <a:blip r:embed="rId8"/>
          <a:srcRect l="0" t="0" r="0" b="0"/>
          <a:stretch>
            <a:fillRect/>
          </a:stretch>
        </p:blipFill>
        <p:spPr>
          <a:xfrm flipH="false" flipV="false" rot="0">
            <a:off x="13397160" y="2434847"/>
            <a:ext cx="3416515" cy="3416515"/>
          </a:xfrm>
          <a:prstGeom prst="rect">
            <a:avLst/>
          </a:prstGeom>
        </p:spPr>
      </p:pic>
      <p:pic>
        <p:nvPicPr>
          <p:cNvPr name="Picture 7" id="7"/>
          <p:cNvPicPr>
            <a:picLocks noChangeAspect="true"/>
          </p:cNvPicPr>
          <p:nvPr/>
        </p:nvPicPr>
        <p:blipFill>
          <a:blip r:embed="rId9"/>
          <a:srcRect l="0" t="0" r="0" b="0"/>
          <a:stretch>
            <a:fillRect/>
          </a:stretch>
        </p:blipFill>
        <p:spPr>
          <a:xfrm flipH="false" flipV="false" rot="0">
            <a:off x="6429103" y="6386369"/>
            <a:ext cx="2993066" cy="2993066"/>
          </a:xfrm>
          <a:prstGeom prst="rect">
            <a:avLst/>
          </a:prstGeom>
        </p:spPr>
      </p:pic>
      <p:pic>
        <p:nvPicPr>
          <p:cNvPr name="Picture 8" id="8"/>
          <p:cNvPicPr>
            <a:picLocks noChangeAspect="true"/>
          </p:cNvPicPr>
          <p:nvPr/>
        </p:nvPicPr>
        <p:blipFill>
          <a:blip r:embed="rId10"/>
          <a:srcRect l="0" t="0" r="0" b="0"/>
          <a:stretch>
            <a:fillRect/>
          </a:stretch>
        </p:blipFill>
        <p:spPr>
          <a:xfrm flipH="false" flipV="false" rot="0">
            <a:off x="3148355" y="2487258"/>
            <a:ext cx="3808404" cy="3808404"/>
          </a:xfrm>
          <a:prstGeom prst="rect">
            <a:avLst/>
          </a:prstGeom>
        </p:spPr>
      </p:pic>
      <p:sp>
        <p:nvSpPr>
          <p:cNvPr name="TextBox 9" id="9"/>
          <p:cNvSpPr txBox="true"/>
          <p:nvPr/>
        </p:nvSpPr>
        <p:spPr>
          <a:xfrm rot="0">
            <a:off x="1044184" y="1161532"/>
            <a:ext cx="10769837" cy="763751"/>
          </a:xfrm>
          <a:prstGeom prst="rect">
            <a:avLst/>
          </a:prstGeom>
        </p:spPr>
        <p:txBody>
          <a:bodyPr anchor="t" rtlCol="false" tIns="0" lIns="0" bIns="0" rIns="0">
            <a:spAutoFit/>
          </a:bodyPr>
          <a:lstStyle/>
          <a:p>
            <a:pPr>
              <a:lnSpc>
                <a:spcPts val="6203"/>
              </a:lnSpc>
            </a:pPr>
            <a:r>
              <a:rPr lang="en-US" sz="4431">
                <a:solidFill>
                  <a:srgbClr val="231F20"/>
                </a:solidFill>
                <a:latin typeface="HK Grotesk Bold"/>
              </a:rPr>
              <a:t>Beberapa Contoh Produk The Body Shop</a:t>
            </a:r>
          </a:p>
        </p:txBody>
      </p:sp>
      <p:sp>
        <p:nvSpPr>
          <p:cNvPr name="TextBox 10" id="10"/>
          <p:cNvSpPr txBox="true"/>
          <p:nvPr/>
        </p:nvSpPr>
        <p:spPr>
          <a:xfrm rot="0">
            <a:off x="4577349" y="5905039"/>
            <a:ext cx="950416" cy="481330"/>
          </a:xfrm>
          <a:prstGeom prst="rect">
            <a:avLst/>
          </a:prstGeom>
        </p:spPr>
        <p:txBody>
          <a:bodyPr anchor="t" rtlCol="false" tIns="0" lIns="0" bIns="0" rIns="0">
            <a:spAutoFit/>
          </a:bodyPr>
          <a:lstStyle/>
          <a:p>
            <a:pPr algn="ctr">
              <a:lnSpc>
                <a:spcPts val="3920"/>
              </a:lnSpc>
            </a:pPr>
            <a:r>
              <a:rPr lang="en-US" sz="2800">
                <a:solidFill>
                  <a:srgbClr val="231F20"/>
                </a:solidFill>
                <a:latin typeface="HK Grotesk Bold"/>
              </a:rPr>
              <a:t>sabun</a:t>
            </a:r>
          </a:p>
        </p:txBody>
      </p:sp>
      <p:sp>
        <p:nvSpPr>
          <p:cNvPr name="TextBox 11" id="11"/>
          <p:cNvSpPr txBox="true"/>
          <p:nvPr/>
        </p:nvSpPr>
        <p:spPr>
          <a:xfrm rot="0">
            <a:off x="9144000" y="5905039"/>
            <a:ext cx="2481283" cy="481330"/>
          </a:xfrm>
          <a:prstGeom prst="rect">
            <a:avLst/>
          </a:prstGeom>
        </p:spPr>
        <p:txBody>
          <a:bodyPr anchor="t" rtlCol="false" tIns="0" lIns="0" bIns="0" rIns="0">
            <a:spAutoFit/>
          </a:bodyPr>
          <a:lstStyle/>
          <a:p>
            <a:pPr algn="ctr">
              <a:lnSpc>
                <a:spcPts val="3920"/>
              </a:lnSpc>
            </a:pPr>
            <a:r>
              <a:rPr lang="en-US" sz="2800">
                <a:solidFill>
                  <a:srgbClr val="231F20"/>
                </a:solidFill>
                <a:latin typeface="HK Grotesk Bold"/>
              </a:rPr>
              <a:t>lip product</a:t>
            </a:r>
          </a:p>
        </p:txBody>
      </p:sp>
      <p:sp>
        <p:nvSpPr>
          <p:cNvPr name="TextBox 12" id="12"/>
          <p:cNvSpPr txBox="true"/>
          <p:nvPr/>
        </p:nvSpPr>
        <p:spPr>
          <a:xfrm rot="0">
            <a:off x="14173754" y="5582123"/>
            <a:ext cx="1863328" cy="481330"/>
          </a:xfrm>
          <a:prstGeom prst="rect">
            <a:avLst/>
          </a:prstGeom>
        </p:spPr>
        <p:txBody>
          <a:bodyPr anchor="t" rtlCol="false" tIns="0" lIns="0" bIns="0" rIns="0">
            <a:spAutoFit/>
          </a:bodyPr>
          <a:lstStyle/>
          <a:p>
            <a:pPr algn="ctr">
              <a:lnSpc>
                <a:spcPts val="3920"/>
              </a:lnSpc>
            </a:pPr>
            <a:r>
              <a:rPr lang="en-US" sz="2800">
                <a:solidFill>
                  <a:srgbClr val="231F20"/>
                </a:solidFill>
                <a:latin typeface="HK Grotesk Bold"/>
              </a:rPr>
              <a:t>body butter</a:t>
            </a:r>
          </a:p>
        </p:txBody>
      </p:sp>
      <p:sp>
        <p:nvSpPr>
          <p:cNvPr name="TextBox 13" id="13"/>
          <p:cNvSpPr txBox="true"/>
          <p:nvPr/>
        </p:nvSpPr>
        <p:spPr>
          <a:xfrm rot="0">
            <a:off x="7152994" y="9493514"/>
            <a:ext cx="1545282" cy="481330"/>
          </a:xfrm>
          <a:prstGeom prst="rect">
            <a:avLst/>
          </a:prstGeom>
        </p:spPr>
        <p:txBody>
          <a:bodyPr anchor="t" rtlCol="false" tIns="0" lIns="0" bIns="0" rIns="0">
            <a:spAutoFit/>
          </a:bodyPr>
          <a:lstStyle/>
          <a:p>
            <a:pPr algn="ctr">
              <a:lnSpc>
                <a:spcPts val="3920"/>
              </a:lnSpc>
            </a:pPr>
            <a:r>
              <a:rPr lang="en-US" sz="2800">
                <a:solidFill>
                  <a:srgbClr val="231F20"/>
                </a:solidFill>
                <a:latin typeface="HK Grotesk Bold"/>
              </a:rPr>
              <a:t>hair mask</a:t>
            </a:r>
          </a:p>
        </p:txBody>
      </p:sp>
      <p:sp>
        <p:nvSpPr>
          <p:cNvPr name="TextBox 14" id="14"/>
          <p:cNvSpPr txBox="true"/>
          <p:nvPr/>
        </p:nvSpPr>
        <p:spPr>
          <a:xfrm rot="0">
            <a:off x="12834747" y="9493514"/>
            <a:ext cx="1339007" cy="481330"/>
          </a:xfrm>
          <a:prstGeom prst="rect">
            <a:avLst/>
          </a:prstGeom>
        </p:spPr>
        <p:txBody>
          <a:bodyPr anchor="t" rtlCol="false" tIns="0" lIns="0" bIns="0" rIns="0">
            <a:spAutoFit/>
          </a:bodyPr>
          <a:lstStyle/>
          <a:p>
            <a:pPr algn="ctr">
              <a:lnSpc>
                <a:spcPts val="3920"/>
              </a:lnSpc>
            </a:pPr>
            <a:r>
              <a:rPr lang="en-US" sz="2800">
                <a:solidFill>
                  <a:srgbClr val="231F20"/>
                </a:solidFill>
                <a:latin typeface="HK Grotesk Bold"/>
              </a:rPr>
              <a:t>parfume</a:t>
            </a:r>
          </a:p>
        </p:txBody>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226566">
            <a:off x="11495073" y="-1381927"/>
            <a:ext cx="9939987" cy="5945920"/>
          </a:xfrm>
          <a:prstGeom prst="rect">
            <a:avLst/>
          </a:prstGeom>
        </p:spPr>
      </p:pic>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498837">
            <a:off x="12414179" y="-1229193"/>
            <a:ext cx="8763409" cy="3537231"/>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EAE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08640" y="-2827696"/>
            <a:ext cx="6525076" cy="7339043"/>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112021">
            <a:off x="13318006" y="5541397"/>
            <a:ext cx="9939987" cy="5945920"/>
          </a:xfrm>
          <a:prstGeom prst="rect">
            <a:avLst/>
          </a:prstGeom>
        </p:spPr>
      </p:pic>
      <p:sp>
        <p:nvSpPr>
          <p:cNvPr name="TextBox 4" id="4"/>
          <p:cNvSpPr txBox="true"/>
          <p:nvPr/>
        </p:nvSpPr>
        <p:spPr>
          <a:xfrm rot="0">
            <a:off x="5735356" y="4439193"/>
            <a:ext cx="6817289" cy="1932339"/>
          </a:xfrm>
          <a:prstGeom prst="rect">
            <a:avLst/>
          </a:prstGeom>
        </p:spPr>
        <p:txBody>
          <a:bodyPr anchor="t" rtlCol="false" tIns="0" lIns="0" bIns="0" rIns="0">
            <a:spAutoFit/>
          </a:bodyPr>
          <a:lstStyle/>
          <a:p>
            <a:pPr algn="ctr">
              <a:lnSpc>
                <a:spcPts val="12365"/>
              </a:lnSpc>
            </a:pPr>
            <a:r>
              <a:rPr lang="en-US" sz="12490">
                <a:solidFill>
                  <a:srgbClr val="000000"/>
                </a:solidFill>
                <a:latin typeface="Chewy"/>
              </a:rPr>
              <a:t>Thank You!</a:t>
            </a:r>
          </a:p>
        </p:txBody>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43780" r="34" b="0"/>
          <a:stretch>
            <a:fillRect/>
          </a:stretch>
        </p:blipFill>
        <p:spPr>
          <a:xfrm flipH="true" flipV="true" rot="-4576962">
            <a:off x="14715953" y="6037525"/>
            <a:ext cx="6396869" cy="281915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B7B9"/>
        </a:solidFill>
      </p:bgPr>
    </p:bg>
    <p:spTree>
      <p:nvGrpSpPr>
        <p:cNvPr id="1" name=""/>
        <p:cNvGrpSpPr/>
        <p:nvPr/>
      </p:nvGrpSpPr>
      <p:grpSpPr>
        <a:xfrm>
          <a:off x="0" y="0"/>
          <a:ext cx="0" cy="0"/>
          <a:chOff x="0" y="0"/>
          <a:chExt cx="0" cy="0"/>
        </a:xfrm>
      </p:grpSpPr>
      <p:grpSp>
        <p:nvGrpSpPr>
          <p:cNvPr name="Group 2" id="2"/>
          <p:cNvGrpSpPr/>
          <p:nvPr/>
        </p:nvGrpSpPr>
        <p:grpSpPr>
          <a:xfrm rot="0">
            <a:off x="-342217" y="-743178"/>
            <a:ext cx="18858133" cy="11030178"/>
            <a:chOff x="0" y="0"/>
            <a:chExt cx="25144178" cy="14706903"/>
          </a:xfrm>
        </p:grpSpPr>
        <p:sp>
          <p:nvSpPr>
            <p:cNvPr name="AutoShape 3" id="3"/>
            <p:cNvSpPr/>
            <p:nvPr/>
          </p:nvSpPr>
          <p:spPr>
            <a:xfrm rot="0">
              <a:off x="3420727" y="0"/>
              <a:ext cx="32032" cy="14706903"/>
            </a:xfrm>
            <a:prstGeom prst="rect">
              <a:avLst/>
            </a:prstGeom>
            <a:solidFill>
              <a:srgbClr val="231F20">
                <a:alpha val="9804"/>
              </a:srgbClr>
            </a:solidFill>
          </p:spPr>
        </p:sp>
        <p:sp>
          <p:nvSpPr>
            <p:cNvPr name="AutoShape 4" id="4"/>
            <p:cNvSpPr/>
            <p:nvPr/>
          </p:nvSpPr>
          <p:spPr>
            <a:xfrm rot="0">
              <a:off x="6483223" y="0"/>
              <a:ext cx="32032" cy="14706903"/>
            </a:xfrm>
            <a:prstGeom prst="rect">
              <a:avLst/>
            </a:prstGeom>
            <a:solidFill>
              <a:srgbClr val="231F20">
                <a:alpha val="9804"/>
              </a:srgbClr>
            </a:solidFill>
          </p:spPr>
        </p:sp>
        <p:sp>
          <p:nvSpPr>
            <p:cNvPr name="AutoShape 5" id="5"/>
            <p:cNvSpPr/>
            <p:nvPr/>
          </p:nvSpPr>
          <p:spPr>
            <a:xfrm rot="0">
              <a:off x="9545719" y="0"/>
              <a:ext cx="32032" cy="14706903"/>
            </a:xfrm>
            <a:prstGeom prst="rect">
              <a:avLst/>
            </a:prstGeom>
            <a:solidFill>
              <a:srgbClr val="231F20">
                <a:alpha val="9804"/>
              </a:srgbClr>
            </a:solidFill>
          </p:spPr>
        </p:sp>
        <p:sp>
          <p:nvSpPr>
            <p:cNvPr name="AutoShape 6" id="6"/>
            <p:cNvSpPr/>
            <p:nvPr/>
          </p:nvSpPr>
          <p:spPr>
            <a:xfrm rot="0">
              <a:off x="12608215" y="0"/>
              <a:ext cx="32032" cy="14706903"/>
            </a:xfrm>
            <a:prstGeom prst="rect">
              <a:avLst/>
            </a:prstGeom>
            <a:solidFill>
              <a:srgbClr val="231F20">
                <a:alpha val="9804"/>
              </a:srgbClr>
            </a:solidFill>
          </p:spPr>
        </p:sp>
        <p:sp>
          <p:nvSpPr>
            <p:cNvPr name="AutoShape 7" id="7"/>
            <p:cNvSpPr/>
            <p:nvPr/>
          </p:nvSpPr>
          <p:spPr>
            <a:xfrm rot="0">
              <a:off x="15670711" y="0"/>
              <a:ext cx="32032" cy="14706903"/>
            </a:xfrm>
            <a:prstGeom prst="rect">
              <a:avLst/>
            </a:prstGeom>
            <a:solidFill>
              <a:srgbClr val="231F20">
                <a:alpha val="9804"/>
              </a:srgbClr>
            </a:solidFill>
          </p:spPr>
        </p:sp>
        <p:sp>
          <p:nvSpPr>
            <p:cNvPr name="AutoShape 8" id="8"/>
            <p:cNvSpPr/>
            <p:nvPr/>
          </p:nvSpPr>
          <p:spPr>
            <a:xfrm rot="0">
              <a:off x="18733207" y="0"/>
              <a:ext cx="32032" cy="14706903"/>
            </a:xfrm>
            <a:prstGeom prst="rect">
              <a:avLst/>
            </a:prstGeom>
            <a:solidFill>
              <a:srgbClr val="231F20">
                <a:alpha val="9804"/>
              </a:srgbClr>
            </a:solidFill>
          </p:spPr>
        </p:sp>
        <p:sp>
          <p:nvSpPr>
            <p:cNvPr name="AutoShape 9" id="9"/>
            <p:cNvSpPr/>
            <p:nvPr/>
          </p:nvSpPr>
          <p:spPr>
            <a:xfrm rot="0">
              <a:off x="21795704" y="0"/>
              <a:ext cx="32032" cy="14706903"/>
            </a:xfrm>
            <a:prstGeom prst="rect">
              <a:avLst/>
            </a:prstGeom>
            <a:solidFill>
              <a:srgbClr val="231F20">
                <a:alpha val="9804"/>
              </a:srgbClr>
            </a:solidFill>
          </p:spPr>
        </p:sp>
        <p:sp>
          <p:nvSpPr>
            <p:cNvPr name="AutoShape 10" id="10"/>
            <p:cNvSpPr/>
            <p:nvPr/>
          </p:nvSpPr>
          <p:spPr>
            <a:xfrm rot="-5400000">
              <a:off x="12556073" y="-9626701"/>
              <a:ext cx="32032" cy="25144178"/>
            </a:xfrm>
            <a:prstGeom prst="rect">
              <a:avLst/>
            </a:prstGeom>
            <a:solidFill>
              <a:srgbClr val="231F20">
                <a:alpha val="9804"/>
              </a:srgbClr>
            </a:solidFill>
          </p:spPr>
        </p:sp>
        <p:sp>
          <p:nvSpPr>
            <p:cNvPr name="AutoShape 11" id="11"/>
            <p:cNvSpPr/>
            <p:nvPr/>
          </p:nvSpPr>
          <p:spPr>
            <a:xfrm rot="-5400000">
              <a:off x="12556073" y="-6536199"/>
              <a:ext cx="32032" cy="25144178"/>
            </a:xfrm>
            <a:prstGeom prst="rect">
              <a:avLst/>
            </a:prstGeom>
            <a:solidFill>
              <a:srgbClr val="231F20">
                <a:alpha val="9804"/>
              </a:srgbClr>
            </a:solidFill>
          </p:spPr>
        </p:sp>
        <p:sp>
          <p:nvSpPr>
            <p:cNvPr name="AutoShape 12" id="12"/>
            <p:cNvSpPr/>
            <p:nvPr/>
          </p:nvSpPr>
          <p:spPr>
            <a:xfrm rot="-5400000">
              <a:off x="12556073" y="-3445697"/>
              <a:ext cx="32032" cy="25144178"/>
            </a:xfrm>
            <a:prstGeom prst="rect">
              <a:avLst/>
            </a:prstGeom>
            <a:solidFill>
              <a:srgbClr val="231F20">
                <a:alpha val="9804"/>
              </a:srgbClr>
            </a:solidFill>
          </p:spPr>
        </p:sp>
        <p:sp>
          <p:nvSpPr>
            <p:cNvPr name="AutoShape 13" id="13"/>
            <p:cNvSpPr/>
            <p:nvPr/>
          </p:nvSpPr>
          <p:spPr>
            <a:xfrm rot="-5400000">
              <a:off x="12556073" y="-355195"/>
              <a:ext cx="32032" cy="25144178"/>
            </a:xfrm>
            <a:prstGeom prst="rect">
              <a:avLst/>
            </a:prstGeom>
            <a:solidFill>
              <a:srgbClr val="231F20">
                <a:alpha val="9804"/>
              </a:srgbClr>
            </a:solidFill>
          </p:spPr>
        </p:sp>
      </p:grpSp>
      <p:pic>
        <p:nvPicPr>
          <p:cNvPr name="Picture 14" id="14"/>
          <p:cNvPicPr>
            <a:picLocks noChangeAspect="true"/>
          </p:cNvPicPr>
          <p:nvPr/>
        </p:nvPicPr>
        <p:blipFill>
          <a:blip r:embed="rId2"/>
          <a:srcRect l="689" t="29778" r="1337" b="34755"/>
          <a:stretch>
            <a:fillRect/>
          </a:stretch>
        </p:blipFill>
        <p:spPr>
          <a:xfrm flipH="false" flipV="false" rot="0">
            <a:off x="1028700" y="3382802"/>
            <a:ext cx="16230600" cy="5875498"/>
          </a:xfrm>
          <a:prstGeom prst="rect">
            <a:avLst/>
          </a:prstGeom>
        </p:spPr>
      </p:pic>
      <p:pic>
        <p:nvPicPr>
          <p:cNvPr name="Picture 15" id="15"/>
          <p:cNvPicPr>
            <a:picLocks noChangeAspect="true"/>
          </p:cNvPicPr>
          <p:nvPr/>
        </p:nvPicPr>
        <p:blipFill>
          <a:blip r:embed="rId3"/>
          <a:srcRect l="20863" t="10374" r="21202" b="9646"/>
          <a:stretch>
            <a:fillRect/>
          </a:stretch>
        </p:blipFill>
        <p:spPr>
          <a:xfrm flipH="false" flipV="false" rot="0">
            <a:off x="1250263" y="3768732"/>
            <a:ext cx="2730388" cy="2502856"/>
          </a:xfrm>
          <a:prstGeom prst="rect">
            <a:avLst/>
          </a:prstGeom>
        </p:spPr>
      </p:pic>
      <p:sp>
        <p:nvSpPr>
          <p:cNvPr name="TextBox 16" id="16"/>
          <p:cNvSpPr txBox="true"/>
          <p:nvPr/>
        </p:nvSpPr>
        <p:spPr>
          <a:xfrm rot="0">
            <a:off x="1028700" y="1019175"/>
            <a:ext cx="6347620" cy="1150496"/>
          </a:xfrm>
          <a:prstGeom prst="rect">
            <a:avLst/>
          </a:prstGeom>
        </p:spPr>
        <p:txBody>
          <a:bodyPr anchor="t" rtlCol="false" tIns="0" lIns="0" bIns="0" rIns="0">
            <a:spAutoFit/>
          </a:bodyPr>
          <a:lstStyle/>
          <a:p>
            <a:pPr algn="ctr">
              <a:lnSpc>
                <a:spcPts val="9009"/>
              </a:lnSpc>
            </a:pPr>
            <a:r>
              <a:rPr lang="en-US" sz="7508">
                <a:solidFill>
                  <a:srgbClr val="231F20"/>
                </a:solidFill>
                <a:latin typeface="HK Grotesk Bold"/>
              </a:rPr>
              <a:t>Latar Belakang</a:t>
            </a:r>
          </a:p>
        </p:txBody>
      </p:sp>
      <p:sp>
        <p:nvSpPr>
          <p:cNvPr name="TextBox 17" id="17"/>
          <p:cNvSpPr txBox="true"/>
          <p:nvPr/>
        </p:nvSpPr>
        <p:spPr>
          <a:xfrm rot="0">
            <a:off x="4202510" y="3711582"/>
            <a:ext cx="12724446" cy="4939029"/>
          </a:xfrm>
          <a:prstGeom prst="rect">
            <a:avLst/>
          </a:prstGeom>
        </p:spPr>
        <p:txBody>
          <a:bodyPr anchor="t" rtlCol="false" tIns="0" lIns="0" bIns="0" rIns="0">
            <a:spAutoFit/>
          </a:bodyPr>
          <a:lstStyle/>
          <a:p>
            <a:pPr algn="just">
              <a:lnSpc>
                <a:spcPts val="3920"/>
              </a:lnSpc>
            </a:pPr>
            <a:r>
              <a:rPr lang="en-US" sz="2800">
                <a:solidFill>
                  <a:srgbClr val="FFFFFF"/>
                </a:solidFill>
                <a:latin typeface="Open Sans"/>
              </a:rPr>
              <a:t>The Body Shop merupakan suatu perusahaan yang bergerak dalam bisnis kecantikan berupa produk-produk make-up, skincare, bodycare, haircare, dll.  The Body Shop didirikan oleh Dame Anita Roddick, seorang wanita Inggris yang juga merupakan aktivis hak asasi manusia. Menurutnya, “Bisnis harus menjadi lebih dari sekedar mengumpulkan uang, tetapi juga harus bertanggung jawab. Harus menjadi bermanfaat terhadap masyarakat, dan bukan hanya ketamakkan pribadi saja”. Toko pertama The Body Shop dibuka pertama kali pada tanggal 26 Maret 1976 di Bringhton, daerah Selatan pantai Inggris. Pada saat ini, The Body Shop telah memiliki lebih dari 2.500 toko di 65 negara, dan telah menghasilkan lebih dari 1.200 produk.</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1B7B9"/>
        </a:solidFill>
      </p:bgPr>
    </p:bg>
    <p:spTree>
      <p:nvGrpSpPr>
        <p:cNvPr id="1" name=""/>
        <p:cNvGrpSpPr/>
        <p:nvPr/>
      </p:nvGrpSpPr>
      <p:grpSpPr>
        <a:xfrm>
          <a:off x="0" y="0"/>
          <a:ext cx="0" cy="0"/>
          <a:chOff x="0" y="0"/>
          <a:chExt cx="0" cy="0"/>
        </a:xfrm>
      </p:grpSpPr>
      <p:grpSp>
        <p:nvGrpSpPr>
          <p:cNvPr name="Group 2" id="2"/>
          <p:cNvGrpSpPr/>
          <p:nvPr/>
        </p:nvGrpSpPr>
        <p:grpSpPr>
          <a:xfrm rot="0">
            <a:off x="-285067" y="-579317"/>
            <a:ext cx="18858133" cy="11030178"/>
            <a:chOff x="0" y="0"/>
            <a:chExt cx="25144178" cy="14706903"/>
          </a:xfrm>
        </p:grpSpPr>
        <p:sp>
          <p:nvSpPr>
            <p:cNvPr name="AutoShape 3" id="3"/>
            <p:cNvSpPr/>
            <p:nvPr/>
          </p:nvSpPr>
          <p:spPr>
            <a:xfrm rot="0">
              <a:off x="3420727" y="0"/>
              <a:ext cx="32032" cy="14706903"/>
            </a:xfrm>
            <a:prstGeom prst="rect">
              <a:avLst/>
            </a:prstGeom>
            <a:solidFill>
              <a:srgbClr val="231F20">
                <a:alpha val="9804"/>
              </a:srgbClr>
            </a:solidFill>
          </p:spPr>
        </p:sp>
        <p:sp>
          <p:nvSpPr>
            <p:cNvPr name="AutoShape 4" id="4"/>
            <p:cNvSpPr/>
            <p:nvPr/>
          </p:nvSpPr>
          <p:spPr>
            <a:xfrm rot="0">
              <a:off x="6483223" y="0"/>
              <a:ext cx="32032" cy="14706903"/>
            </a:xfrm>
            <a:prstGeom prst="rect">
              <a:avLst/>
            </a:prstGeom>
            <a:solidFill>
              <a:srgbClr val="231F20">
                <a:alpha val="9804"/>
              </a:srgbClr>
            </a:solidFill>
          </p:spPr>
        </p:sp>
        <p:sp>
          <p:nvSpPr>
            <p:cNvPr name="AutoShape 5" id="5"/>
            <p:cNvSpPr/>
            <p:nvPr/>
          </p:nvSpPr>
          <p:spPr>
            <a:xfrm rot="0">
              <a:off x="9545719" y="0"/>
              <a:ext cx="32032" cy="14706903"/>
            </a:xfrm>
            <a:prstGeom prst="rect">
              <a:avLst/>
            </a:prstGeom>
            <a:solidFill>
              <a:srgbClr val="231F20">
                <a:alpha val="9804"/>
              </a:srgbClr>
            </a:solidFill>
          </p:spPr>
        </p:sp>
        <p:sp>
          <p:nvSpPr>
            <p:cNvPr name="AutoShape 6" id="6"/>
            <p:cNvSpPr/>
            <p:nvPr/>
          </p:nvSpPr>
          <p:spPr>
            <a:xfrm rot="0">
              <a:off x="12608215" y="0"/>
              <a:ext cx="32032" cy="14706903"/>
            </a:xfrm>
            <a:prstGeom prst="rect">
              <a:avLst/>
            </a:prstGeom>
            <a:solidFill>
              <a:srgbClr val="231F20">
                <a:alpha val="9804"/>
              </a:srgbClr>
            </a:solidFill>
          </p:spPr>
        </p:sp>
        <p:sp>
          <p:nvSpPr>
            <p:cNvPr name="AutoShape 7" id="7"/>
            <p:cNvSpPr/>
            <p:nvPr/>
          </p:nvSpPr>
          <p:spPr>
            <a:xfrm rot="0">
              <a:off x="15670711" y="0"/>
              <a:ext cx="32032" cy="14706903"/>
            </a:xfrm>
            <a:prstGeom prst="rect">
              <a:avLst/>
            </a:prstGeom>
            <a:solidFill>
              <a:srgbClr val="231F20">
                <a:alpha val="9804"/>
              </a:srgbClr>
            </a:solidFill>
          </p:spPr>
        </p:sp>
        <p:sp>
          <p:nvSpPr>
            <p:cNvPr name="AutoShape 8" id="8"/>
            <p:cNvSpPr/>
            <p:nvPr/>
          </p:nvSpPr>
          <p:spPr>
            <a:xfrm rot="0">
              <a:off x="18733207" y="0"/>
              <a:ext cx="32032" cy="14706903"/>
            </a:xfrm>
            <a:prstGeom prst="rect">
              <a:avLst/>
            </a:prstGeom>
            <a:solidFill>
              <a:srgbClr val="231F20">
                <a:alpha val="9804"/>
              </a:srgbClr>
            </a:solidFill>
          </p:spPr>
        </p:sp>
        <p:sp>
          <p:nvSpPr>
            <p:cNvPr name="AutoShape 9" id="9"/>
            <p:cNvSpPr/>
            <p:nvPr/>
          </p:nvSpPr>
          <p:spPr>
            <a:xfrm rot="0">
              <a:off x="21795704" y="0"/>
              <a:ext cx="32032" cy="14706903"/>
            </a:xfrm>
            <a:prstGeom prst="rect">
              <a:avLst/>
            </a:prstGeom>
            <a:solidFill>
              <a:srgbClr val="231F20">
                <a:alpha val="9804"/>
              </a:srgbClr>
            </a:solidFill>
          </p:spPr>
        </p:sp>
        <p:sp>
          <p:nvSpPr>
            <p:cNvPr name="AutoShape 10" id="10"/>
            <p:cNvSpPr/>
            <p:nvPr/>
          </p:nvSpPr>
          <p:spPr>
            <a:xfrm rot="-5400000">
              <a:off x="12556073" y="-9626701"/>
              <a:ext cx="32032" cy="25144178"/>
            </a:xfrm>
            <a:prstGeom prst="rect">
              <a:avLst/>
            </a:prstGeom>
            <a:solidFill>
              <a:srgbClr val="231F20">
                <a:alpha val="9804"/>
              </a:srgbClr>
            </a:solidFill>
          </p:spPr>
        </p:sp>
        <p:sp>
          <p:nvSpPr>
            <p:cNvPr name="AutoShape 11" id="11"/>
            <p:cNvSpPr/>
            <p:nvPr/>
          </p:nvSpPr>
          <p:spPr>
            <a:xfrm rot="-5400000">
              <a:off x="12556073" y="-6536199"/>
              <a:ext cx="32032" cy="25144178"/>
            </a:xfrm>
            <a:prstGeom prst="rect">
              <a:avLst/>
            </a:prstGeom>
            <a:solidFill>
              <a:srgbClr val="231F20">
                <a:alpha val="9804"/>
              </a:srgbClr>
            </a:solidFill>
          </p:spPr>
        </p:sp>
        <p:sp>
          <p:nvSpPr>
            <p:cNvPr name="AutoShape 12" id="12"/>
            <p:cNvSpPr/>
            <p:nvPr/>
          </p:nvSpPr>
          <p:spPr>
            <a:xfrm rot="-5400000">
              <a:off x="12556073" y="-3445697"/>
              <a:ext cx="32032" cy="25144178"/>
            </a:xfrm>
            <a:prstGeom prst="rect">
              <a:avLst/>
            </a:prstGeom>
            <a:solidFill>
              <a:srgbClr val="231F20">
                <a:alpha val="9804"/>
              </a:srgbClr>
            </a:solidFill>
          </p:spPr>
        </p:sp>
        <p:sp>
          <p:nvSpPr>
            <p:cNvPr name="AutoShape 13" id="13"/>
            <p:cNvSpPr/>
            <p:nvPr/>
          </p:nvSpPr>
          <p:spPr>
            <a:xfrm rot="-5400000">
              <a:off x="12556073" y="-355195"/>
              <a:ext cx="32032" cy="25144178"/>
            </a:xfrm>
            <a:prstGeom prst="rect">
              <a:avLst/>
            </a:prstGeom>
            <a:solidFill>
              <a:srgbClr val="231F20">
                <a:alpha val="9804"/>
              </a:srgbClr>
            </a:solidFill>
          </p:spPr>
        </p:sp>
      </p:grpSp>
      <p:sp>
        <p:nvSpPr>
          <p:cNvPr name="TextBox 14" id="14"/>
          <p:cNvSpPr txBox="true"/>
          <p:nvPr/>
        </p:nvSpPr>
        <p:spPr>
          <a:xfrm rot="0">
            <a:off x="336317" y="1019175"/>
            <a:ext cx="12856021" cy="1150496"/>
          </a:xfrm>
          <a:prstGeom prst="rect">
            <a:avLst/>
          </a:prstGeom>
        </p:spPr>
        <p:txBody>
          <a:bodyPr anchor="t" rtlCol="false" tIns="0" lIns="0" bIns="0" rIns="0">
            <a:spAutoFit/>
          </a:bodyPr>
          <a:lstStyle/>
          <a:p>
            <a:pPr algn="ctr">
              <a:lnSpc>
                <a:spcPts val="9009"/>
              </a:lnSpc>
            </a:pPr>
            <a:r>
              <a:rPr lang="en-US" sz="7508">
                <a:solidFill>
                  <a:srgbClr val="231F20"/>
                </a:solidFill>
                <a:latin typeface="HK Grotesk Bold"/>
              </a:rPr>
              <a:t>Tujuan dan Manfaat Inovasi</a:t>
            </a:r>
          </a:p>
        </p:txBody>
      </p:sp>
      <p:sp>
        <p:nvSpPr>
          <p:cNvPr name="TextBox 15" id="15"/>
          <p:cNvSpPr txBox="true"/>
          <p:nvPr/>
        </p:nvSpPr>
        <p:spPr>
          <a:xfrm rot="0">
            <a:off x="1028700" y="3194880"/>
            <a:ext cx="15375447" cy="1046475"/>
          </a:xfrm>
          <a:prstGeom prst="rect">
            <a:avLst/>
          </a:prstGeom>
        </p:spPr>
        <p:txBody>
          <a:bodyPr anchor="t" rtlCol="false" tIns="0" lIns="0" bIns="0" rIns="0">
            <a:spAutoFit/>
          </a:bodyPr>
          <a:lstStyle/>
          <a:p>
            <a:pPr marL="658534" indent="-329267" lvl="1">
              <a:lnSpc>
                <a:spcPts val="4270"/>
              </a:lnSpc>
              <a:buFont typeface="Arial"/>
              <a:buChar char="•"/>
            </a:pPr>
            <a:r>
              <a:rPr lang="en-US" sz="3050">
                <a:solidFill>
                  <a:srgbClr val="231F20"/>
                </a:solidFill>
                <a:latin typeface="Open Sans"/>
              </a:rPr>
              <a:t>Tujuan dari pembuatan aplikasi ini adalah untuk memudahkan sistem kasir dan manajemen stok barang  khususnya di perusahaan the body shop. </a:t>
            </a:r>
          </a:p>
        </p:txBody>
      </p:sp>
      <p:sp>
        <p:nvSpPr>
          <p:cNvPr name="TextBox 16" id="16"/>
          <p:cNvSpPr txBox="true"/>
          <p:nvPr/>
        </p:nvSpPr>
        <p:spPr>
          <a:xfrm rot="0">
            <a:off x="1028700" y="5086350"/>
            <a:ext cx="15375447" cy="2646680"/>
          </a:xfrm>
          <a:prstGeom prst="rect">
            <a:avLst/>
          </a:prstGeom>
        </p:spPr>
        <p:txBody>
          <a:bodyPr anchor="t" rtlCol="false" tIns="0" lIns="0" bIns="0" rIns="0">
            <a:spAutoFit/>
          </a:bodyPr>
          <a:lstStyle/>
          <a:p>
            <a:pPr marL="658496" indent="-329248" lvl="1">
              <a:lnSpc>
                <a:spcPts val="4270"/>
              </a:lnSpc>
              <a:buFont typeface="Arial"/>
              <a:buChar char="•"/>
            </a:pPr>
            <a:r>
              <a:rPr lang="en-US" sz="3050">
                <a:solidFill>
                  <a:srgbClr val="231F20"/>
                </a:solidFill>
                <a:latin typeface="Open Sans"/>
              </a:rPr>
              <a:t>Manfaat :</a:t>
            </a:r>
          </a:p>
          <a:p>
            <a:pPr>
              <a:lnSpc>
                <a:spcPts val="4270"/>
              </a:lnSpc>
            </a:pPr>
            <a:r>
              <a:rPr lang="en-US" sz="3050">
                <a:solidFill>
                  <a:srgbClr val="231F20"/>
                </a:solidFill>
                <a:latin typeface="Open Sans"/>
              </a:rPr>
              <a:t>       -Dapat memberikan pelayanan terbaik untuk pelanggan secara tepat dan cepat,</a:t>
            </a:r>
          </a:p>
          <a:p>
            <a:pPr>
              <a:lnSpc>
                <a:spcPts val="4270"/>
              </a:lnSpc>
            </a:pPr>
            <a:r>
              <a:rPr lang="en-US" sz="3050">
                <a:solidFill>
                  <a:srgbClr val="231F20"/>
                </a:solidFill>
                <a:latin typeface="Open Sans"/>
              </a:rPr>
              <a:t>       -efisiensi waktu,</a:t>
            </a:r>
          </a:p>
          <a:p>
            <a:pPr>
              <a:lnSpc>
                <a:spcPts val="4270"/>
              </a:lnSpc>
            </a:pPr>
            <a:r>
              <a:rPr lang="en-US" sz="3050">
                <a:solidFill>
                  <a:srgbClr val="231F20"/>
                </a:solidFill>
                <a:latin typeface="Open Sans"/>
              </a:rPr>
              <a:t>       -mengurangi kesalahan,</a:t>
            </a:r>
          </a:p>
          <a:p>
            <a:pPr>
              <a:lnSpc>
                <a:spcPts val="4270"/>
              </a:lnSpc>
            </a:pPr>
            <a:r>
              <a:rPr lang="en-US" sz="3050">
                <a:solidFill>
                  <a:srgbClr val="231F20"/>
                </a:solidFill>
                <a:latin typeface="Open Sans"/>
              </a:rPr>
              <a:t>       -tampil kekinian dan terpercaya.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1B7B9"/>
        </a:solidFill>
      </p:bgPr>
    </p:bg>
    <p:spTree>
      <p:nvGrpSpPr>
        <p:cNvPr id="1" name=""/>
        <p:cNvGrpSpPr/>
        <p:nvPr/>
      </p:nvGrpSpPr>
      <p:grpSpPr>
        <a:xfrm>
          <a:off x="0" y="0"/>
          <a:ext cx="0" cy="0"/>
          <a:chOff x="0" y="0"/>
          <a:chExt cx="0" cy="0"/>
        </a:xfrm>
      </p:grpSpPr>
      <p:grpSp>
        <p:nvGrpSpPr>
          <p:cNvPr name="Group 2" id="2"/>
          <p:cNvGrpSpPr/>
          <p:nvPr/>
        </p:nvGrpSpPr>
        <p:grpSpPr>
          <a:xfrm rot="0">
            <a:off x="-285067" y="-579317"/>
            <a:ext cx="18858133" cy="11030178"/>
            <a:chOff x="0" y="0"/>
            <a:chExt cx="25144178" cy="14706903"/>
          </a:xfrm>
        </p:grpSpPr>
        <p:sp>
          <p:nvSpPr>
            <p:cNvPr name="AutoShape 3" id="3"/>
            <p:cNvSpPr/>
            <p:nvPr/>
          </p:nvSpPr>
          <p:spPr>
            <a:xfrm rot="0">
              <a:off x="3420727" y="0"/>
              <a:ext cx="32032" cy="14706903"/>
            </a:xfrm>
            <a:prstGeom prst="rect">
              <a:avLst/>
            </a:prstGeom>
            <a:solidFill>
              <a:srgbClr val="231F20">
                <a:alpha val="9804"/>
              </a:srgbClr>
            </a:solidFill>
          </p:spPr>
        </p:sp>
        <p:sp>
          <p:nvSpPr>
            <p:cNvPr name="AutoShape 4" id="4"/>
            <p:cNvSpPr/>
            <p:nvPr/>
          </p:nvSpPr>
          <p:spPr>
            <a:xfrm rot="0">
              <a:off x="6483223" y="0"/>
              <a:ext cx="32032" cy="14706903"/>
            </a:xfrm>
            <a:prstGeom prst="rect">
              <a:avLst/>
            </a:prstGeom>
            <a:solidFill>
              <a:srgbClr val="231F20">
                <a:alpha val="9804"/>
              </a:srgbClr>
            </a:solidFill>
          </p:spPr>
        </p:sp>
        <p:sp>
          <p:nvSpPr>
            <p:cNvPr name="AutoShape 5" id="5"/>
            <p:cNvSpPr/>
            <p:nvPr/>
          </p:nvSpPr>
          <p:spPr>
            <a:xfrm rot="0">
              <a:off x="9545719" y="0"/>
              <a:ext cx="32032" cy="14706903"/>
            </a:xfrm>
            <a:prstGeom prst="rect">
              <a:avLst/>
            </a:prstGeom>
            <a:solidFill>
              <a:srgbClr val="231F20">
                <a:alpha val="9804"/>
              </a:srgbClr>
            </a:solidFill>
          </p:spPr>
        </p:sp>
        <p:sp>
          <p:nvSpPr>
            <p:cNvPr name="AutoShape 6" id="6"/>
            <p:cNvSpPr/>
            <p:nvPr/>
          </p:nvSpPr>
          <p:spPr>
            <a:xfrm rot="0">
              <a:off x="12608215" y="0"/>
              <a:ext cx="32032" cy="14706903"/>
            </a:xfrm>
            <a:prstGeom prst="rect">
              <a:avLst/>
            </a:prstGeom>
            <a:solidFill>
              <a:srgbClr val="231F20">
                <a:alpha val="9804"/>
              </a:srgbClr>
            </a:solidFill>
          </p:spPr>
        </p:sp>
        <p:sp>
          <p:nvSpPr>
            <p:cNvPr name="AutoShape 7" id="7"/>
            <p:cNvSpPr/>
            <p:nvPr/>
          </p:nvSpPr>
          <p:spPr>
            <a:xfrm rot="0">
              <a:off x="15670711" y="0"/>
              <a:ext cx="32032" cy="14706903"/>
            </a:xfrm>
            <a:prstGeom prst="rect">
              <a:avLst/>
            </a:prstGeom>
            <a:solidFill>
              <a:srgbClr val="231F20">
                <a:alpha val="9804"/>
              </a:srgbClr>
            </a:solidFill>
          </p:spPr>
        </p:sp>
        <p:sp>
          <p:nvSpPr>
            <p:cNvPr name="AutoShape 8" id="8"/>
            <p:cNvSpPr/>
            <p:nvPr/>
          </p:nvSpPr>
          <p:spPr>
            <a:xfrm rot="0">
              <a:off x="18733207" y="0"/>
              <a:ext cx="32032" cy="14706903"/>
            </a:xfrm>
            <a:prstGeom prst="rect">
              <a:avLst/>
            </a:prstGeom>
            <a:solidFill>
              <a:srgbClr val="231F20">
                <a:alpha val="9804"/>
              </a:srgbClr>
            </a:solidFill>
          </p:spPr>
        </p:sp>
        <p:sp>
          <p:nvSpPr>
            <p:cNvPr name="AutoShape 9" id="9"/>
            <p:cNvSpPr/>
            <p:nvPr/>
          </p:nvSpPr>
          <p:spPr>
            <a:xfrm rot="0">
              <a:off x="21795704" y="0"/>
              <a:ext cx="32032" cy="14706903"/>
            </a:xfrm>
            <a:prstGeom prst="rect">
              <a:avLst/>
            </a:prstGeom>
            <a:solidFill>
              <a:srgbClr val="231F20">
                <a:alpha val="9804"/>
              </a:srgbClr>
            </a:solidFill>
          </p:spPr>
        </p:sp>
        <p:sp>
          <p:nvSpPr>
            <p:cNvPr name="AutoShape 10" id="10"/>
            <p:cNvSpPr/>
            <p:nvPr/>
          </p:nvSpPr>
          <p:spPr>
            <a:xfrm rot="-5400000">
              <a:off x="12556073" y="-9626701"/>
              <a:ext cx="32032" cy="25144178"/>
            </a:xfrm>
            <a:prstGeom prst="rect">
              <a:avLst/>
            </a:prstGeom>
            <a:solidFill>
              <a:srgbClr val="231F20">
                <a:alpha val="9804"/>
              </a:srgbClr>
            </a:solidFill>
          </p:spPr>
        </p:sp>
        <p:sp>
          <p:nvSpPr>
            <p:cNvPr name="AutoShape 11" id="11"/>
            <p:cNvSpPr/>
            <p:nvPr/>
          </p:nvSpPr>
          <p:spPr>
            <a:xfrm rot="-5400000">
              <a:off x="12556073" y="-6536199"/>
              <a:ext cx="32032" cy="25144178"/>
            </a:xfrm>
            <a:prstGeom prst="rect">
              <a:avLst/>
            </a:prstGeom>
            <a:solidFill>
              <a:srgbClr val="231F20">
                <a:alpha val="9804"/>
              </a:srgbClr>
            </a:solidFill>
          </p:spPr>
        </p:sp>
        <p:sp>
          <p:nvSpPr>
            <p:cNvPr name="AutoShape 12" id="12"/>
            <p:cNvSpPr/>
            <p:nvPr/>
          </p:nvSpPr>
          <p:spPr>
            <a:xfrm rot="-5400000">
              <a:off x="12556073" y="-3445697"/>
              <a:ext cx="32032" cy="25144178"/>
            </a:xfrm>
            <a:prstGeom prst="rect">
              <a:avLst/>
            </a:prstGeom>
            <a:solidFill>
              <a:srgbClr val="231F20">
                <a:alpha val="9804"/>
              </a:srgbClr>
            </a:solidFill>
          </p:spPr>
        </p:sp>
        <p:sp>
          <p:nvSpPr>
            <p:cNvPr name="AutoShape 13" id="13"/>
            <p:cNvSpPr/>
            <p:nvPr/>
          </p:nvSpPr>
          <p:spPr>
            <a:xfrm rot="-5400000">
              <a:off x="12556073" y="-355195"/>
              <a:ext cx="32032" cy="25144178"/>
            </a:xfrm>
            <a:prstGeom prst="rect">
              <a:avLst/>
            </a:prstGeom>
            <a:solidFill>
              <a:srgbClr val="231F20">
                <a:alpha val="9804"/>
              </a:srgbClr>
            </a:solidFill>
          </p:spPr>
        </p:sp>
      </p:grpSp>
      <p:sp>
        <p:nvSpPr>
          <p:cNvPr name="TextBox 14" id="14"/>
          <p:cNvSpPr txBox="true"/>
          <p:nvPr/>
        </p:nvSpPr>
        <p:spPr>
          <a:xfrm rot="0">
            <a:off x="668661" y="1019175"/>
            <a:ext cx="12856021" cy="1150496"/>
          </a:xfrm>
          <a:prstGeom prst="rect">
            <a:avLst/>
          </a:prstGeom>
        </p:spPr>
        <p:txBody>
          <a:bodyPr anchor="t" rtlCol="false" tIns="0" lIns="0" bIns="0" rIns="0">
            <a:spAutoFit/>
          </a:bodyPr>
          <a:lstStyle/>
          <a:p>
            <a:pPr algn="ctr">
              <a:lnSpc>
                <a:spcPts val="9009"/>
              </a:lnSpc>
            </a:pPr>
            <a:r>
              <a:rPr lang="en-US" sz="7508">
                <a:solidFill>
                  <a:srgbClr val="231F20"/>
                </a:solidFill>
                <a:latin typeface="HK Grotesk Bold"/>
              </a:rPr>
              <a:t>Hasil Akhir yang Di inginkan</a:t>
            </a:r>
          </a:p>
        </p:txBody>
      </p:sp>
      <p:sp>
        <p:nvSpPr>
          <p:cNvPr name="TextBox 15" id="15"/>
          <p:cNvSpPr txBox="true"/>
          <p:nvPr/>
        </p:nvSpPr>
        <p:spPr>
          <a:xfrm rot="0">
            <a:off x="1028700" y="3355259"/>
            <a:ext cx="15375447" cy="3664901"/>
          </a:xfrm>
          <a:prstGeom prst="rect">
            <a:avLst/>
          </a:prstGeom>
        </p:spPr>
        <p:txBody>
          <a:bodyPr anchor="t" rtlCol="false" tIns="0" lIns="0" bIns="0" rIns="0">
            <a:spAutoFit/>
          </a:bodyPr>
          <a:lstStyle/>
          <a:p>
            <a:pPr marL="723303" indent="-361651" lvl="1">
              <a:lnSpc>
                <a:spcPts val="4187"/>
              </a:lnSpc>
              <a:buFont typeface="Arial"/>
              <a:buChar char="•"/>
            </a:pPr>
            <a:r>
              <a:rPr lang="en-US" sz="3350">
                <a:solidFill>
                  <a:srgbClr val="231F20"/>
                </a:solidFill>
                <a:latin typeface="Open Sans"/>
              </a:rPr>
              <a:t>menghasilkan aplikasi yang menarik sesuai gaya dan image brand (konsisten)</a:t>
            </a:r>
          </a:p>
          <a:p>
            <a:pPr>
              <a:lnSpc>
                <a:spcPts val="4187"/>
              </a:lnSpc>
            </a:pPr>
          </a:p>
          <a:p>
            <a:pPr marL="723303" indent="-361651" lvl="1">
              <a:lnSpc>
                <a:spcPts val="4187"/>
              </a:lnSpc>
              <a:buFont typeface="Arial"/>
              <a:buChar char="•"/>
            </a:pPr>
            <a:r>
              <a:rPr lang="en-US" sz="3350">
                <a:solidFill>
                  <a:srgbClr val="231F20"/>
                </a:solidFill>
                <a:latin typeface="Open Sans"/>
              </a:rPr>
              <a:t>tampilan aplikasi dibuat sesederhana mungkin, agar user mudah dalam mengoperasikan</a:t>
            </a:r>
          </a:p>
          <a:p>
            <a:pPr>
              <a:lnSpc>
                <a:spcPts val="4187"/>
              </a:lnSpc>
            </a:pPr>
          </a:p>
          <a:p>
            <a:pPr marL="723303" indent="-361651" lvl="1">
              <a:lnSpc>
                <a:spcPts val="4187"/>
              </a:lnSpc>
              <a:buFont typeface="Arial"/>
              <a:buChar char="•"/>
            </a:pPr>
            <a:r>
              <a:rPr lang="en-US" sz="3350">
                <a:solidFill>
                  <a:srgbClr val="231F20"/>
                </a:solidFill>
                <a:latin typeface="Open Sans"/>
              </a:rPr>
              <a:t>mendapatkan feedback yang baik dari pelanggan The Body Shop.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AE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08640" y="-2827696"/>
            <a:ext cx="6525076" cy="7339043"/>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112021">
            <a:off x="13318006" y="3943533"/>
            <a:ext cx="9939987" cy="5945920"/>
          </a:xfrm>
          <a:prstGeom prst="rect">
            <a:avLst/>
          </a:prstGeom>
        </p:spPr>
      </p:pic>
      <p:sp>
        <p:nvSpPr>
          <p:cNvPr name="TextBox 4" id="4"/>
          <p:cNvSpPr txBox="true"/>
          <p:nvPr/>
        </p:nvSpPr>
        <p:spPr>
          <a:xfrm rot="0">
            <a:off x="4448140" y="3420147"/>
            <a:ext cx="9551928" cy="3495675"/>
          </a:xfrm>
          <a:prstGeom prst="rect">
            <a:avLst/>
          </a:prstGeom>
        </p:spPr>
        <p:txBody>
          <a:bodyPr anchor="t" rtlCol="false" tIns="0" lIns="0" bIns="0" rIns="0">
            <a:spAutoFit/>
          </a:bodyPr>
          <a:lstStyle/>
          <a:p>
            <a:pPr algn="ctr">
              <a:lnSpc>
                <a:spcPts val="9153"/>
              </a:lnSpc>
            </a:pPr>
            <a:r>
              <a:rPr lang="en-US" sz="7628">
                <a:solidFill>
                  <a:srgbClr val="231F20"/>
                </a:solidFill>
                <a:latin typeface="HK Grotesk Bold"/>
              </a:rPr>
              <a:t>Tampilan Aplikasi Sistem Kasir</a:t>
            </a:r>
          </a:p>
          <a:p>
            <a:pPr algn="ctr">
              <a:lnSpc>
                <a:spcPts val="9153"/>
              </a:lnSpc>
            </a:pPr>
            <a:r>
              <a:rPr lang="en-US" sz="7628">
                <a:solidFill>
                  <a:srgbClr val="231F20"/>
                </a:solidFill>
                <a:latin typeface="HK Grotesk Bold"/>
              </a:rPr>
              <a:t>The Body Shop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6549245" cy="8229600"/>
            <a:chOff x="0" y="0"/>
            <a:chExt cx="8732327" cy="10972800"/>
          </a:xfrm>
        </p:grpSpPr>
        <p:sp>
          <p:nvSpPr>
            <p:cNvPr name="AutoShape 3" id="3"/>
            <p:cNvSpPr/>
            <p:nvPr/>
          </p:nvSpPr>
          <p:spPr>
            <a:xfrm rot="0">
              <a:off x="5803185" y="0"/>
              <a:ext cx="27549" cy="10972800"/>
            </a:xfrm>
            <a:prstGeom prst="rect">
              <a:avLst/>
            </a:prstGeom>
            <a:solidFill>
              <a:srgbClr val="231F20">
                <a:alpha val="9804"/>
              </a:srgbClr>
            </a:solidFill>
          </p:spPr>
        </p:sp>
        <p:sp>
          <p:nvSpPr>
            <p:cNvPr name="AutoShape 4" id="4"/>
            <p:cNvSpPr/>
            <p:nvPr/>
          </p:nvSpPr>
          <p:spPr>
            <a:xfrm rot="0">
              <a:off x="2901593" y="0"/>
              <a:ext cx="27549" cy="10972800"/>
            </a:xfrm>
            <a:prstGeom prst="rect">
              <a:avLst/>
            </a:prstGeom>
            <a:solidFill>
              <a:srgbClr val="231F20">
                <a:alpha val="9804"/>
              </a:srgbClr>
            </a:solidFill>
          </p:spPr>
        </p:sp>
        <p:sp>
          <p:nvSpPr>
            <p:cNvPr name="AutoShape 5" id="5"/>
            <p:cNvSpPr/>
            <p:nvPr/>
          </p:nvSpPr>
          <p:spPr>
            <a:xfrm rot="0">
              <a:off x="0" y="0"/>
              <a:ext cx="27549" cy="10972800"/>
            </a:xfrm>
            <a:prstGeom prst="rect">
              <a:avLst/>
            </a:prstGeom>
            <a:solidFill>
              <a:srgbClr val="231F20">
                <a:alpha val="9804"/>
              </a:srgbClr>
            </a:solidFill>
          </p:spPr>
        </p:sp>
        <p:sp>
          <p:nvSpPr>
            <p:cNvPr name="AutoShape 6" id="6"/>
            <p:cNvSpPr/>
            <p:nvPr/>
          </p:nvSpPr>
          <p:spPr>
            <a:xfrm rot="0">
              <a:off x="8704778" y="0"/>
              <a:ext cx="27549" cy="10972800"/>
            </a:xfrm>
            <a:prstGeom prst="rect">
              <a:avLst/>
            </a:prstGeom>
            <a:solidFill>
              <a:srgbClr val="231F20">
                <a:alpha val="9804"/>
              </a:srgbClr>
            </a:solidFill>
          </p:spPr>
        </p:sp>
        <p:sp>
          <p:nvSpPr>
            <p:cNvPr name="AutoShape 7" id="7"/>
            <p:cNvSpPr/>
            <p:nvPr/>
          </p:nvSpPr>
          <p:spPr>
            <a:xfrm rot="-5400000">
              <a:off x="4352371" y="6592844"/>
              <a:ext cx="27584" cy="8732327"/>
            </a:xfrm>
            <a:prstGeom prst="rect">
              <a:avLst/>
            </a:prstGeom>
            <a:solidFill>
              <a:srgbClr val="231F20">
                <a:alpha val="9804"/>
              </a:srgbClr>
            </a:solidFill>
          </p:spPr>
        </p:sp>
        <p:sp>
          <p:nvSpPr>
            <p:cNvPr name="AutoShape 8" id="8"/>
            <p:cNvSpPr/>
            <p:nvPr/>
          </p:nvSpPr>
          <p:spPr>
            <a:xfrm rot="-5400000">
              <a:off x="4352371" y="4409356"/>
              <a:ext cx="27584" cy="8732327"/>
            </a:xfrm>
            <a:prstGeom prst="rect">
              <a:avLst/>
            </a:prstGeom>
            <a:solidFill>
              <a:srgbClr val="231F20">
                <a:alpha val="9804"/>
              </a:srgbClr>
            </a:solidFill>
          </p:spPr>
        </p:sp>
        <p:sp>
          <p:nvSpPr>
            <p:cNvPr name="AutoShape 9" id="9"/>
            <p:cNvSpPr/>
            <p:nvPr/>
          </p:nvSpPr>
          <p:spPr>
            <a:xfrm rot="-5400000">
              <a:off x="4352371" y="2212256"/>
              <a:ext cx="27584" cy="8732327"/>
            </a:xfrm>
            <a:prstGeom prst="rect">
              <a:avLst/>
            </a:prstGeom>
            <a:solidFill>
              <a:srgbClr val="231F20">
                <a:alpha val="9804"/>
              </a:srgbClr>
            </a:solidFill>
          </p:spPr>
        </p:sp>
        <p:sp>
          <p:nvSpPr>
            <p:cNvPr name="AutoShape 10" id="10"/>
            <p:cNvSpPr/>
            <p:nvPr/>
          </p:nvSpPr>
          <p:spPr>
            <a:xfrm rot="-5400000">
              <a:off x="4352371" y="27856"/>
              <a:ext cx="27584" cy="8732327"/>
            </a:xfrm>
            <a:prstGeom prst="rect">
              <a:avLst/>
            </a:prstGeom>
            <a:solidFill>
              <a:srgbClr val="231F20">
                <a:alpha val="9804"/>
              </a:srgbClr>
            </a:solidFill>
          </p:spPr>
        </p:sp>
        <p:sp>
          <p:nvSpPr>
            <p:cNvPr name="AutoShape 11" id="11"/>
            <p:cNvSpPr/>
            <p:nvPr/>
          </p:nvSpPr>
          <p:spPr>
            <a:xfrm rot="-5400000">
              <a:off x="4352371" y="-2141299"/>
              <a:ext cx="27584" cy="8732327"/>
            </a:xfrm>
            <a:prstGeom prst="rect">
              <a:avLst/>
            </a:prstGeom>
            <a:solidFill>
              <a:srgbClr val="231F20">
                <a:alpha val="9804"/>
              </a:srgbClr>
            </a:solidFill>
          </p:spPr>
        </p:sp>
        <p:sp>
          <p:nvSpPr>
            <p:cNvPr name="AutoShape 12" id="12"/>
            <p:cNvSpPr/>
            <p:nvPr/>
          </p:nvSpPr>
          <p:spPr>
            <a:xfrm rot="-5400000">
              <a:off x="4352371" y="-4324634"/>
              <a:ext cx="27584" cy="8732327"/>
            </a:xfrm>
            <a:prstGeom prst="rect">
              <a:avLst/>
            </a:prstGeom>
            <a:solidFill>
              <a:srgbClr val="231F20">
                <a:alpha val="9804"/>
              </a:srgbClr>
            </a:solidFill>
          </p:spPr>
        </p:sp>
      </p:grpSp>
      <p:pic>
        <p:nvPicPr>
          <p:cNvPr name="Picture 13" id="13"/>
          <p:cNvPicPr>
            <a:picLocks noChangeAspect="true"/>
          </p:cNvPicPr>
          <p:nvPr/>
        </p:nvPicPr>
        <p:blipFill>
          <a:blip r:embed="rId2"/>
          <a:srcRect l="17417" t="16580" r="57639" b="23397"/>
          <a:stretch>
            <a:fillRect/>
          </a:stretch>
        </p:blipFill>
        <p:spPr>
          <a:xfrm flipH="false" flipV="false" rot="0">
            <a:off x="1542542" y="1409578"/>
            <a:ext cx="5521562" cy="7470349"/>
          </a:xfrm>
          <a:prstGeom prst="rect">
            <a:avLst/>
          </a:prstGeom>
        </p:spPr>
      </p:pic>
      <p:pic>
        <p:nvPicPr>
          <p:cNvPr name="Picture 14" id="1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43780" r="34" b="0"/>
          <a:stretch>
            <a:fillRect/>
          </a:stretch>
        </p:blipFill>
        <p:spPr>
          <a:xfrm flipH="true" flipV="true" rot="-10800000">
            <a:off x="12125277" y="0"/>
            <a:ext cx="6396869" cy="2819155"/>
          </a:xfrm>
          <a:prstGeom prst="rect">
            <a:avLst/>
          </a:prstGeom>
        </p:spPr>
      </p:pic>
      <p:sp>
        <p:nvSpPr>
          <p:cNvPr name="TextBox 15" id="15"/>
          <p:cNvSpPr txBox="true"/>
          <p:nvPr/>
        </p:nvSpPr>
        <p:spPr>
          <a:xfrm rot="0">
            <a:off x="9144000" y="4418645"/>
            <a:ext cx="7665533" cy="4451985"/>
          </a:xfrm>
          <a:prstGeom prst="rect">
            <a:avLst/>
          </a:prstGeom>
        </p:spPr>
        <p:txBody>
          <a:bodyPr anchor="t" rtlCol="false" tIns="0" lIns="0" bIns="0" rIns="0">
            <a:spAutoFit/>
          </a:bodyPr>
          <a:lstStyle/>
          <a:p>
            <a:pPr>
              <a:lnSpc>
                <a:spcPts val="5040"/>
              </a:lnSpc>
            </a:pPr>
            <a:r>
              <a:rPr lang="en-US" sz="3600">
                <a:solidFill>
                  <a:srgbClr val="231F20"/>
                </a:solidFill>
                <a:latin typeface="HK Grotesk Light"/>
              </a:rPr>
              <a:t>Halaman Login</a:t>
            </a:r>
          </a:p>
          <a:p>
            <a:pPr>
              <a:lnSpc>
                <a:spcPts val="5040"/>
              </a:lnSpc>
            </a:pPr>
            <a:r>
              <a:rPr lang="en-US" sz="3600">
                <a:solidFill>
                  <a:srgbClr val="231F20"/>
                </a:solidFill>
                <a:latin typeface="HK Grotesk Light"/>
              </a:rPr>
              <a:t>Berisikan Username dan Password yang dapat diisi.</a:t>
            </a:r>
          </a:p>
          <a:p>
            <a:pPr>
              <a:lnSpc>
                <a:spcPts val="5040"/>
              </a:lnSpc>
            </a:pPr>
          </a:p>
          <a:p>
            <a:pPr>
              <a:lnSpc>
                <a:spcPts val="5040"/>
              </a:lnSpc>
            </a:pPr>
            <a:r>
              <a:rPr lang="en-US" sz="3600">
                <a:solidFill>
                  <a:srgbClr val="231F20"/>
                </a:solidFill>
                <a:latin typeface="HK Grotesk Light"/>
              </a:rPr>
              <a:t>karena ini adalah aplikasi sistem kasir, maka hanya kasir yang dapat login/mengakses aplikasi ini.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14946" y="-721392"/>
            <a:ext cx="7884796" cy="9907816"/>
            <a:chOff x="0" y="0"/>
            <a:chExt cx="10513061" cy="13210421"/>
          </a:xfrm>
        </p:grpSpPr>
        <p:sp>
          <p:nvSpPr>
            <p:cNvPr name="AutoShape 3" id="3"/>
            <p:cNvSpPr/>
            <p:nvPr/>
          </p:nvSpPr>
          <p:spPr>
            <a:xfrm rot="0">
              <a:off x="6986596" y="0"/>
              <a:ext cx="33167" cy="13210421"/>
            </a:xfrm>
            <a:prstGeom prst="rect">
              <a:avLst/>
            </a:prstGeom>
            <a:solidFill>
              <a:srgbClr val="231F20">
                <a:alpha val="9804"/>
              </a:srgbClr>
            </a:solidFill>
          </p:spPr>
        </p:sp>
        <p:sp>
          <p:nvSpPr>
            <p:cNvPr name="AutoShape 4" id="4"/>
            <p:cNvSpPr/>
            <p:nvPr/>
          </p:nvSpPr>
          <p:spPr>
            <a:xfrm rot="0">
              <a:off x="3493298" y="0"/>
              <a:ext cx="33167" cy="13210421"/>
            </a:xfrm>
            <a:prstGeom prst="rect">
              <a:avLst/>
            </a:prstGeom>
            <a:solidFill>
              <a:srgbClr val="231F20">
                <a:alpha val="9804"/>
              </a:srgbClr>
            </a:solidFill>
          </p:spPr>
        </p:sp>
        <p:sp>
          <p:nvSpPr>
            <p:cNvPr name="AutoShape 5" id="5"/>
            <p:cNvSpPr/>
            <p:nvPr/>
          </p:nvSpPr>
          <p:spPr>
            <a:xfrm rot="0">
              <a:off x="0" y="0"/>
              <a:ext cx="33167" cy="13210421"/>
            </a:xfrm>
            <a:prstGeom prst="rect">
              <a:avLst/>
            </a:prstGeom>
            <a:solidFill>
              <a:srgbClr val="231F20">
                <a:alpha val="9804"/>
              </a:srgbClr>
            </a:solidFill>
          </p:spPr>
        </p:sp>
        <p:sp>
          <p:nvSpPr>
            <p:cNvPr name="AutoShape 6" id="6"/>
            <p:cNvSpPr/>
            <p:nvPr/>
          </p:nvSpPr>
          <p:spPr>
            <a:xfrm rot="0">
              <a:off x="10479894" y="0"/>
              <a:ext cx="33167" cy="13210421"/>
            </a:xfrm>
            <a:prstGeom prst="rect">
              <a:avLst/>
            </a:prstGeom>
            <a:solidFill>
              <a:srgbClr val="231F20">
                <a:alpha val="9804"/>
              </a:srgbClr>
            </a:solidFill>
          </p:spPr>
        </p:sp>
        <p:sp>
          <p:nvSpPr>
            <p:cNvPr name="AutoShape 7" id="7"/>
            <p:cNvSpPr/>
            <p:nvPr/>
          </p:nvSpPr>
          <p:spPr>
            <a:xfrm rot="-5400000">
              <a:off x="5239926" y="7937286"/>
              <a:ext cx="33209" cy="10513061"/>
            </a:xfrm>
            <a:prstGeom prst="rect">
              <a:avLst/>
            </a:prstGeom>
            <a:solidFill>
              <a:srgbClr val="231F20">
                <a:alpha val="9804"/>
              </a:srgbClr>
            </a:solidFill>
          </p:spPr>
        </p:sp>
        <p:sp>
          <p:nvSpPr>
            <p:cNvPr name="AutoShape 8" id="8"/>
            <p:cNvSpPr/>
            <p:nvPr/>
          </p:nvSpPr>
          <p:spPr>
            <a:xfrm rot="-5400000">
              <a:off x="5239926" y="5308531"/>
              <a:ext cx="33209" cy="10513061"/>
            </a:xfrm>
            <a:prstGeom prst="rect">
              <a:avLst/>
            </a:prstGeom>
            <a:solidFill>
              <a:srgbClr val="231F20">
                <a:alpha val="9804"/>
              </a:srgbClr>
            </a:solidFill>
          </p:spPr>
        </p:sp>
        <p:sp>
          <p:nvSpPr>
            <p:cNvPr name="AutoShape 9" id="9"/>
            <p:cNvSpPr/>
            <p:nvPr/>
          </p:nvSpPr>
          <p:spPr>
            <a:xfrm rot="-5400000">
              <a:off x="5239926" y="2663389"/>
              <a:ext cx="33209" cy="10513061"/>
            </a:xfrm>
            <a:prstGeom prst="rect">
              <a:avLst/>
            </a:prstGeom>
            <a:solidFill>
              <a:srgbClr val="231F20">
                <a:alpha val="9804"/>
              </a:srgbClr>
            </a:solidFill>
          </p:spPr>
        </p:sp>
        <p:sp>
          <p:nvSpPr>
            <p:cNvPr name="AutoShape 10" id="10"/>
            <p:cNvSpPr/>
            <p:nvPr/>
          </p:nvSpPr>
          <p:spPr>
            <a:xfrm rot="-5400000">
              <a:off x="5239926" y="33536"/>
              <a:ext cx="33209" cy="10513061"/>
            </a:xfrm>
            <a:prstGeom prst="rect">
              <a:avLst/>
            </a:prstGeom>
            <a:solidFill>
              <a:srgbClr val="231F20">
                <a:alpha val="9804"/>
              </a:srgbClr>
            </a:solidFill>
          </p:spPr>
        </p:sp>
        <p:sp>
          <p:nvSpPr>
            <p:cNvPr name="AutoShape 11" id="11"/>
            <p:cNvSpPr/>
            <p:nvPr/>
          </p:nvSpPr>
          <p:spPr>
            <a:xfrm rot="-5400000">
              <a:off x="5239926" y="-2577962"/>
              <a:ext cx="33209" cy="10513061"/>
            </a:xfrm>
            <a:prstGeom prst="rect">
              <a:avLst/>
            </a:prstGeom>
            <a:solidFill>
              <a:srgbClr val="231F20">
                <a:alpha val="9804"/>
              </a:srgbClr>
            </a:solidFill>
          </p:spPr>
        </p:sp>
        <p:sp>
          <p:nvSpPr>
            <p:cNvPr name="AutoShape 12" id="12"/>
            <p:cNvSpPr/>
            <p:nvPr/>
          </p:nvSpPr>
          <p:spPr>
            <a:xfrm rot="-5400000">
              <a:off x="5239926" y="-5206532"/>
              <a:ext cx="33209" cy="10513061"/>
            </a:xfrm>
            <a:prstGeom prst="rect">
              <a:avLst/>
            </a:prstGeom>
            <a:solidFill>
              <a:srgbClr val="231F20">
                <a:alpha val="9804"/>
              </a:srgbClr>
            </a:solidFill>
          </p:spPr>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3780" r="34" b="0"/>
          <a:stretch>
            <a:fillRect/>
          </a:stretch>
        </p:blipFill>
        <p:spPr>
          <a:xfrm flipH="true" flipV="true" rot="-10800000">
            <a:off x="12125277" y="0"/>
            <a:ext cx="6396869" cy="2819155"/>
          </a:xfrm>
          <a:prstGeom prst="rect">
            <a:avLst/>
          </a:prstGeom>
        </p:spPr>
      </p:pic>
      <p:pic>
        <p:nvPicPr>
          <p:cNvPr name="Picture 14" id="14"/>
          <p:cNvPicPr>
            <a:picLocks noChangeAspect="true"/>
          </p:cNvPicPr>
          <p:nvPr/>
        </p:nvPicPr>
        <p:blipFill>
          <a:blip r:embed="rId4"/>
          <a:srcRect l="15635" t="7098" r="13815" b="13092"/>
          <a:stretch>
            <a:fillRect/>
          </a:stretch>
        </p:blipFill>
        <p:spPr>
          <a:xfrm flipH="false" flipV="false" rot="0">
            <a:off x="1078103" y="1028700"/>
            <a:ext cx="8958480" cy="5697857"/>
          </a:xfrm>
          <a:prstGeom prst="rect">
            <a:avLst/>
          </a:prstGeom>
        </p:spPr>
      </p:pic>
      <p:sp>
        <p:nvSpPr>
          <p:cNvPr name="TextBox 15" id="15"/>
          <p:cNvSpPr txBox="true"/>
          <p:nvPr/>
        </p:nvSpPr>
        <p:spPr>
          <a:xfrm rot="0">
            <a:off x="10915369" y="5805170"/>
            <a:ext cx="6956956" cy="3453130"/>
          </a:xfrm>
          <a:prstGeom prst="rect">
            <a:avLst/>
          </a:prstGeom>
        </p:spPr>
        <p:txBody>
          <a:bodyPr anchor="t" rtlCol="false" tIns="0" lIns="0" bIns="0" rIns="0">
            <a:spAutoFit/>
          </a:bodyPr>
          <a:lstStyle/>
          <a:p>
            <a:pPr>
              <a:lnSpc>
                <a:spcPts val="3919"/>
              </a:lnSpc>
            </a:pPr>
            <a:r>
              <a:rPr lang="en-US" sz="2799">
                <a:solidFill>
                  <a:srgbClr val="231F20"/>
                </a:solidFill>
                <a:latin typeface="HK Grotesk Light"/>
              </a:rPr>
              <a:t>Fitur-fitur Halaman Utama:</a:t>
            </a:r>
          </a:p>
          <a:p>
            <a:pPr marL="604519" indent="-302260" lvl="1">
              <a:lnSpc>
                <a:spcPts val="3919"/>
              </a:lnSpc>
              <a:buFont typeface="Arial"/>
              <a:buChar char="•"/>
            </a:pPr>
            <a:r>
              <a:rPr lang="en-US" sz="2799">
                <a:solidFill>
                  <a:srgbClr val="231F20"/>
                </a:solidFill>
                <a:latin typeface="HK Grotesk Light"/>
              </a:rPr>
              <a:t>Riwayat (data transaksi &amp; nota)</a:t>
            </a:r>
          </a:p>
          <a:p>
            <a:pPr marL="604519" indent="-302260" lvl="1">
              <a:lnSpc>
                <a:spcPts val="3919"/>
              </a:lnSpc>
              <a:buFont typeface="Arial"/>
              <a:buChar char="•"/>
            </a:pPr>
            <a:r>
              <a:rPr lang="en-US" sz="2799">
                <a:solidFill>
                  <a:srgbClr val="231F20"/>
                </a:solidFill>
                <a:latin typeface="HK Grotesk Light"/>
              </a:rPr>
              <a:t>Total transaksi, Jenis barang, Pelanggan</a:t>
            </a:r>
          </a:p>
          <a:p>
            <a:pPr marL="604519" indent="-302260" lvl="1">
              <a:lnSpc>
                <a:spcPts val="3919"/>
              </a:lnSpc>
              <a:buFont typeface="Arial"/>
              <a:buChar char="•"/>
            </a:pPr>
            <a:r>
              <a:rPr lang="en-US" sz="2799">
                <a:solidFill>
                  <a:srgbClr val="231F20"/>
                </a:solidFill>
                <a:latin typeface="HK Grotesk Light"/>
              </a:rPr>
              <a:t>Menu(Transaksi, Barang, User, Pelanggan, Laporan, Feedback</a:t>
            </a:r>
          </a:p>
          <a:p>
            <a:pPr marL="604519" indent="-302260" lvl="1">
              <a:lnSpc>
                <a:spcPts val="3919"/>
              </a:lnSpc>
              <a:buFont typeface="Arial"/>
              <a:buChar char="•"/>
            </a:pPr>
            <a:r>
              <a:rPr lang="en-US" sz="2799">
                <a:solidFill>
                  <a:srgbClr val="231F20"/>
                </a:solidFill>
                <a:latin typeface="HK Grotesk Light"/>
              </a:rPr>
              <a:t>Hari dan tanggal </a:t>
            </a:r>
          </a:p>
          <a:p>
            <a:pPr marL="604519" indent="-302260" lvl="1">
              <a:lnSpc>
                <a:spcPts val="3919"/>
              </a:lnSpc>
              <a:buFont typeface="Arial"/>
              <a:buChar char="•"/>
            </a:pPr>
            <a:r>
              <a:rPr lang="en-US" sz="2799">
                <a:solidFill>
                  <a:srgbClr val="231F20"/>
                </a:solidFill>
                <a:latin typeface="HK Grotesk Light"/>
              </a:rPr>
              <a:t>Logout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66962" y="-773409"/>
            <a:ext cx="8290266" cy="10417319"/>
            <a:chOff x="0" y="0"/>
            <a:chExt cx="11053689" cy="13889759"/>
          </a:xfrm>
        </p:grpSpPr>
        <p:sp>
          <p:nvSpPr>
            <p:cNvPr name="AutoShape 3" id="3"/>
            <p:cNvSpPr/>
            <p:nvPr/>
          </p:nvSpPr>
          <p:spPr>
            <a:xfrm rot="0">
              <a:off x="7345877" y="0"/>
              <a:ext cx="34872" cy="13889759"/>
            </a:xfrm>
            <a:prstGeom prst="rect">
              <a:avLst/>
            </a:prstGeom>
            <a:solidFill>
              <a:srgbClr val="231F20">
                <a:alpha val="9804"/>
              </a:srgbClr>
            </a:solidFill>
          </p:spPr>
        </p:sp>
        <p:sp>
          <p:nvSpPr>
            <p:cNvPr name="AutoShape 4" id="4"/>
            <p:cNvSpPr/>
            <p:nvPr/>
          </p:nvSpPr>
          <p:spPr>
            <a:xfrm rot="0">
              <a:off x="3672939" y="0"/>
              <a:ext cx="34872" cy="13889759"/>
            </a:xfrm>
            <a:prstGeom prst="rect">
              <a:avLst/>
            </a:prstGeom>
            <a:solidFill>
              <a:srgbClr val="231F20">
                <a:alpha val="9804"/>
              </a:srgbClr>
            </a:solidFill>
          </p:spPr>
        </p:sp>
        <p:sp>
          <p:nvSpPr>
            <p:cNvPr name="AutoShape 5" id="5"/>
            <p:cNvSpPr/>
            <p:nvPr/>
          </p:nvSpPr>
          <p:spPr>
            <a:xfrm rot="0">
              <a:off x="0" y="0"/>
              <a:ext cx="34872" cy="13889759"/>
            </a:xfrm>
            <a:prstGeom prst="rect">
              <a:avLst/>
            </a:prstGeom>
            <a:solidFill>
              <a:srgbClr val="231F20">
                <a:alpha val="9804"/>
              </a:srgbClr>
            </a:solidFill>
          </p:spPr>
        </p:sp>
        <p:sp>
          <p:nvSpPr>
            <p:cNvPr name="AutoShape 6" id="6"/>
            <p:cNvSpPr/>
            <p:nvPr/>
          </p:nvSpPr>
          <p:spPr>
            <a:xfrm rot="0">
              <a:off x="11018816" y="0"/>
              <a:ext cx="34872" cy="13889759"/>
            </a:xfrm>
            <a:prstGeom prst="rect">
              <a:avLst/>
            </a:prstGeom>
            <a:solidFill>
              <a:srgbClr val="231F20">
                <a:alpha val="9804"/>
              </a:srgbClr>
            </a:solidFill>
          </p:spPr>
        </p:sp>
        <p:sp>
          <p:nvSpPr>
            <p:cNvPr name="AutoShape 7" id="7"/>
            <p:cNvSpPr/>
            <p:nvPr/>
          </p:nvSpPr>
          <p:spPr>
            <a:xfrm rot="-5400000">
              <a:off x="5509386" y="8345456"/>
              <a:ext cx="34917" cy="11053689"/>
            </a:xfrm>
            <a:prstGeom prst="rect">
              <a:avLst/>
            </a:prstGeom>
            <a:solidFill>
              <a:srgbClr val="231F20">
                <a:alpha val="9804"/>
              </a:srgbClr>
            </a:solidFill>
          </p:spPr>
        </p:sp>
        <p:sp>
          <p:nvSpPr>
            <p:cNvPr name="AutoShape 8" id="8"/>
            <p:cNvSpPr/>
            <p:nvPr/>
          </p:nvSpPr>
          <p:spPr>
            <a:xfrm rot="-5400000">
              <a:off x="5509386" y="5581519"/>
              <a:ext cx="34917" cy="11053689"/>
            </a:xfrm>
            <a:prstGeom prst="rect">
              <a:avLst/>
            </a:prstGeom>
            <a:solidFill>
              <a:srgbClr val="231F20">
                <a:alpha val="9804"/>
              </a:srgbClr>
            </a:solidFill>
          </p:spPr>
        </p:sp>
        <p:sp>
          <p:nvSpPr>
            <p:cNvPr name="AutoShape 9" id="9"/>
            <p:cNvSpPr/>
            <p:nvPr/>
          </p:nvSpPr>
          <p:spPr>
            <a:xfrm rot="-5400000">
              <a:off x="5509386" y="2800352"/>
              <a:ext cx="34917" cy="11053689"/>
            </a:xfrm>
            <a:prstGeom prst="rect">
              <a:avLst/>
            </a:prstGeom>
            <a:solidFill>
              <a:srgbClr val="231F20">
                <a:alpha val="9804"/>
              </a:srgbClr>
            </a:solidFill>
          </p:spPr>
        </p:sp>
        <p:sp>
          <p:nvSpPr>
            <p:cNvPr name="AutoShape 10" id="10"/>
            <p:cNvSpPr/>
            <p:nvPr/>
          </p:nvSpPr>
          <p:spPr>
            <a:xfrm rot="-5400000">
              <a:off x="5509386" y="35261"/>
              <a:ext cx="34917" cy="11053689"/>
            </a:xfrm>
            <a:prstGeom prst="rect">
              <a:avLst/>
            </a:prstGeom>
            <a:solidFill>
              <a:srgbClr val="231F20">
                <a:alpha val="9804"/>
              </a:srgbClr>
            </a:solidFill>
          </p:spPr>
        </p:sp>
        <p:sp>
          <p:nvSpPr>
            <p:cNvPr name="AutoShape 11" id="11"/>
            <p:cNvSpPr/>
            <p:nvPr/>
          </p:nvSpPr>
          <p:spPr>
            <a:xfrm rot="-5400000">
              <a:off x="5509386" y="-2710532"/>
              <a:ext cx="34917" cy="11053689"/>
            </a:xfrm>
            <a:prstGeom prst="rect">
              <a:avLst/>
            </a:prstGeom>
            <a:solidFill>
              <a:srgbClr val="231F20">
                <a:alpha val="9804"/>
              </a:srgbClr>
            </a:solidFill>
          </p:spPr>
        </p:sp>
        <p:sp>
          <p:nvSpPr>
            <p:cNvPr name="AutoShape 12" id="12"/>
            <p:cNvSpPr/>
            <p:nvPr/>
          </p:nvSpPr>
          <p:spPr>
            <a:xfrm rot="-5400000">
              <a:off x="5509386" y="-5474274"/>
              <a:ext cx="34917" cy="11053689"/>
            </a:xfrm>
            <a:prstGeom prst="rect">
              <a:avLst/>
            </a:prstGeom>
            <a:solidFill>
              <a:srgbClr val="231F20">
                <a:alpha val="9804"/>
              </a:srgbClr>
            </a:solidFill>
          </p:spPr>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3780" r="34" b="0"/>
          <a:stretch>
            <a:fillRect/>
          </a:stretch>
        </p:blipFill>
        <p:spPr>
          <a:xfrm flipH="true" flipV="true" rot="-10800000">
            <a:off x="12208363" y="0"/>
            <a:ext cx="6396869" cy="2819155"/>
          </a:xfrm>
          <a:prstGeom prst="rect">
            <a:avLst/>
          </a:prstGeom>
        </p:spPr>
      </p:pic>
      <p:pic>
        <p:nvPicPr>
          <p:cNvPr name="Picture 14" id="14"/>
          <p:cNvPicPr>
            <a:picLocks noChangeAspect="true"/>
          </p:cNvPicPr>
          <p:nvPr/>
        </p:nvPicPr>
        <p:blipFill>
          <a:blip r:embed="rId4"/>
          <a:srcRect l="0" t="0" r="0" b="0"/>
          <a:stretch>
            <a:fillRect/>
          </a:stretch>
        </p:blipFill>
        <p:spPr>
          <a:xfrm flipH="false" flipV="false" rot="0">
            <a:off x="789069" y="1611177"/>
            <a:ext cx="10046053" cy="5648147"/>
          </a:xfrm>
          <a:prstGeom prst="rect">
            <a:avLst/>
          </a:prstGeom>
        </p:spPr>
      </p:pic>
      <p:sp>
        <p:nvSpPr>
          <p:cNvPr name="TextBox 15" id="15"/>
          <p:cNvSpPr txBox="true"/>
          <p:nvPr/>
        </p:nvSpPr>
        <p:spPr>
          <a:xfrm rot="0">
            <a:off x="11778809" y="3182093"/>
            <a:ext cx="5945576" cy="6503035"/>
          </a:xfrm>
          <a:prstGeom prst="rect">
            <a:avLst/>
          </a:prstGeom>
        </p:spPr>
        <p:txBody>
          <a:bodyPr anchor="t" rtlCol="false" tIns="0" lIns="0" bIns="0" rIns="0">
            <a:spAutoFit/>
          </a:bodyPr>
          <a:lstStyle/>
          <a:p>
            <a:pPr>
              <a:lnSpc>
                <a:spcPts val="4340"/>
              </a:lnSpc>
            </a:pPr>
            <a:r>
              <a:rPr lang="en-US" sz="3100">
                <a:solidFill>
                  <a:srgbClr val="231F20"/>
                </a:solidFill>
                <a:latin typeface="HK Grotesk Light"/>
              </a:rPr>
              <a:t>Halaman Transaksi</a:t>
            </a:r>
          </a:p>
          <a:p>
            <a:pPr>
              <a:lnSpc>
                <a:spcPts val="4340"/>
              </a:lnSpc>
            </a:pPr>
          </a:p>
          <a:p>
            <a:pPr>
              <a:lnSpc>
                <a:spcPts val="4340"/>
              </a:lnSpc>
            </a:pPr>
            <a:r>
              <a:rPr lang="en-US" sz="3100">
                <a:solidFill>
                  <a:srgbClr val="231F20"/>
                </a:solidFill>
                <a:latin typeface="HK Grotesk Light"/>
              </a:rPr>
              <a:t>Pertama-tama user harus memasukkan data barang yang dibeli dan data pelanggan.</a:t>
            </a:r>
          </a:p>
          <a:p>
            <a:pPr>
              <a:lnSpc>
                <a:spcPts val="4340"/>
              </a:lnSpc>
            </a:pPr>
            <a:r>
              <a:rPr lang="en-US" sz="3100">
                <a:solidFill>
                  <a:srgbClr val="231F20"/>
                </a:solidFill>
                <a:latin typeface="HK Grotesk Light"/>
              </a:rPr>
              <a:t>Lalu masukkan diskon dan nominal uang.</a:t>
            </a:r>
          </a:p>
          <a:p>
            <a:pPr>
              <a:lnSpc>
                <a:spcPts val="4340"/>
              </a:lnSpc>
            </a:pPr>
          </a:p>
          <a:p>
            <a:pPr>
              <a:lnSpc>
                <a:spcPts val="4340"/>
              </a:lnSpc>
            </a:pPr>
            <a:r>
              <a:rPr lang="en-US" sz="3100">
                <a:solidFill>
                  <a:srgbClr val="231F20"/>
                </a:solidFill>
                <a:latin typeface="HK Grotesk Light"/>
              </a:rPr>
              <a:t>otomatis total harga akan terhitung. selanjutnya data disimpan dan struk bisa dicetak.</a:t>
            </a:r>
          </a:p>
          <a:p>
            <a:pPr>
              <a:lnSpc>
                <a:spcPts val="43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3780" r="34" b="0"/>
          <a:stretch>
            <a:fillRect/>
          </a:stretch>
        </p:blipFill>
        <p:spPr>
          <a:xfrm flipH="true" flipV="true" rot="-10800000">
            <a:off x="12208363" y="0"/>
            <a:ext cx="6396869" cy="2819155"/>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2384320" y="896490"/>
            <a:ext cx="8265553" cy="8712045"/>
          </a:xfrm>
          <a:prstGeom prst="rect">
            <a:avLst/>
          </a:prstGeom>
        </p:spPr>
      </p:pic>
      <p:pic>
        <p:nvPicPr>
          <p:cNvPr name="Picture 4" id="4"/>
          <p:cNvPicPr>
            <a:picLocks noChangeAspect="true"/>
          </p:cNvPicPr>
          <p:nvPr/>
        </p:nvPicPr>
        <p:blipFill>
          <a:blip r:embed="rId5"/>
          <a:srcRect l="37024" t="24009" r="38329" b="22456"/>
          <a:stretch>
            <a:fillRect/>
          </a:stretch>
        </p:blipFill>
        <p:spPr>
          <a:xfrm flipH="false" flipV="false" rot="0">
            <a:off x="3833270" y="2451726"/>
            <a:ext cx="5367652" cy="6555185"/>
          </a:xfrm>
          <a:prstGeom prst="rect">
            <a:avLst/>
          </a:prstGeom>
        </p:spPr>
      </p:pic>
      <p:sp>
        <p:nvSpPr>
          <p:cNvPr name="TextBox 5" id="5"/>
          <p:cNvSpPr txBox="true"/>
          <p:nvPr/>
        </p:nvSpPr>
        <p:spPr>
          <a:xfrm rot="0">
            <a:off x="11482456" y="5430552"/>
            <a:ext cx="5945576" cy="530860"/>
          </a:xfrm>
          <a:prstGeom prst="rect">
            <a:avLst/>
          </a:prstGeom>
        </p:spPr>
        <p:txBody>
          <a:bodyPr anchor="t" rtlCol="false" tIns="0" lIns="0" bIns="0" rIns="0">
            <a:spAutoFit/>
          </a:bodyPr>
          <a:lstStyle/>
          <a:p>
            <a:pPr>
              <a:lnSpc>
                <a:spcPts val="4340"/>
              </a:lnSpc>
            </a:pPr>
            <a:r>
              <a:rPr lang="en-US" sz="3100">
                <a:solidFill>
                  <a:srgbClr val="231F20"/>
                </a:solidFill>
                <a:latin typeface="HK Grotesk Bold"/>
              </a:rPr>
              <a:t>Struk transaksi berbentuk pdf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DAFPiv_Z6OY</dc:identifier>
  <dcterms:modified xsi:type="dcterms:W3CDTF">2011-08-01T06:04:30Z</dcterms:modified>
  <cp:revision>1</cp:revision>
  <dc:title>Presentasi Video Pelatihan Komunikasi Ilustrasi Bergaris Merah Muda</dc:title>
</cp:coreProperties>
</file>