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7"/>
    <a:srgbClr val="FC3F1D"/>
    <a:srgbClr val="3F3F3F"/>
    <a:srgbClr val="13141E"/>
    <a:srgbClr val="323550"/>
    <a:srgbClr val="232323"/>
    <a:srgbClr val="0F1017"/>
    <a:srgbClr val="2D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B811-8F46-423C-8F48-502BFA09B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AF5B1-DA2B-46D9-B257-1DC4A320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C53589-DEA0-4E9E-8D1D-F7083E4F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562A-6D23-45D1-90F6-4B6195A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E1B0B-468D-42D7-95EC-35B5CC1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442F1-2C73-4CE9-9688-C77A23F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A64878-3B1E-4A37-BCE2-8B924C106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06F3-138F-4027-856A-5FF891C2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2AE4C-A3FF-4EA0-8A42-2DEB01E4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85B3A-CA36-4DD8-A813-350D30F0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5ED7E9-0F0A-4840-A262-A4C7F2C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8857A3-3849-493D-BA3E-0D10D66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9A1E7-CEB7-427F-803D-BB4A44D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B61A3-4312-4629-B87E-6058E4C9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6390E-D695-4C69-A917-0698D128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E342C-0323-409B-8AC8-F66B5C5F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40701-A895-4BBA-AE56-8F30DF40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454CC-798F-4A3A-94F9-BF97DEF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2A951-BA19-4285-BC34-775286BD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38336-2E2D-4EC7-9C6B-685435F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4D30B-3030-47DC-A681-DC8151C0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1E813-9535-4002-A47C-CF30DA1E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E779A-98C9-48EA-83CF-B9CDD818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ADE1D-16B5-4DB3-90B3-6123021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F9628-4D6E-4AE0-8BD7-F917520A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0E01-0E20-4DC9-BCDC-336CBDF5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24F2D-551B-4BE7-9942-5B7B5CC1E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DBE85-332C-4BF3-916C-38EEF2C7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F47597-6E04-44ED-A413-C428F1E2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1ABD55-C8F4-4E1C-BE39-34AE63FD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90D57-5F18-4CDF-B4AD-DBC67CB6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14B26-F9CE-4476-A203-932928C4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08A18D-0FD4-430A-B748-C875D3BA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FE2D4B-99E8-4CF2-A819-F795149F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FBE9A9-68F8-4BA2-A725-6AD98B68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96A5DF-D62A-4D91-8779-5DE63B32A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C8375-F0B8-44EC-BD56-C8549742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174341-28EE-454E-BAF8-F555F28B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B83C5C-56EB-4123-BD8F-BAC84083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C73AC-C359-4573-B58C-3833641E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B1C46B-A047-4894-AF22-49AA8C9E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86DE8D-672A-4130-8C58-FBA3D98A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BF3CA6-06D6-4E30-94F4-A0AD5983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47D195-CFDE-4172-AE79-7C3924A6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172440-0DC6-420A-BDDD-2C3E2828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5D69D-F3CA-4490-98F5-344E638F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EB2D4-CF92-4F1A-82A8-40AEC21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9801E-1C71-409F-8381-5F7E6FAB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2EF43B-1B24-4472-8704-FB39C9C5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2E681-8CB9-4FDD-A014-FE23E548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4E27C1-EFEE-4797-A08F-98B8C23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7700D-C1E4-41E8-853D-EF93506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F79B5-EF24-4193-B620-5E59501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487A2-96C3-49C3-BA90-F7E4AF11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F1C05-D671-4E71-99C1-42A47E9F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0A88F-13B8-41F5-910D-D83916BA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BF96C8-E68B-482D-92BC-6F45C582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C15132-023D-4877-B3F6-FF019EB6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CBED5-6320-458E-BA22-55B0C6D7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FBCAF-B5DD-411C-AC47-0D67E115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2A26F-3589-404A-BBBF-1F3299AF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789B-D60D-4081-93AD-4172E3BA54E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ADA5F-BD0A-42E7-A280-EA6E837F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AC0FC-D27F-4F96-88D8-88620BF40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CD7C-2F60-4D0B-B3B3-079021CB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3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87B5ABF-092E-4CFB-AFE3-EF9178A7F355}"/>
              </a:ext>
            </a:extLst>
          </p:cNvPr>
          <p:cNvSpPr/>
          <p:nvPr/>
        </p:nvSpPr>
        <p:spPr>
          <a:xfrm>
            <a:off x="320841" y="387417"/>
            <a:ext cx="11550315" cy="6083166"/>
          </a:xfrm>
          <a:prstGeom prst="roundRect">
            <a:avLst>
              <a:gd name="adj" fmla="val 6253"/>
            </a:avLst>
          </a:prstGeom>
          <a:solidFill>
            <a:schemeClr val="bg1"/>
          </a:solid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CB2855C-086C-49A7-8887-BBF67FA3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3" y="729792"/>
            <a:ext cx="3328987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1E701-1C9B-466B-884F-1FBE9C48E458}"/>
              </a:ext>
            </a:extLst>
          </p:cNvPr>
          <p:cNvSpPr txBox="1"/>
          <p:nvPr/>
        </p:nvSpPr>
        <p:spPr>
          <a:xfrm>
            <a:off x="832184" y="3826043"/>
            <a:ext cx="10527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9600" dirty="0">
                <a:latin typeface="YS Text"/>
                <a:cs typeface="Cascadia Code ExtraLight" panose="020B0609020000020004" pitchFamily="49" charset="0"/>
              </a:rPr>
              <a:t>Яндекс Сервисы</a:t>
            </a:r>
            <a:endParaRPr lang="ru-RU" sz="9600" b="1" i="0" dirty="0">
              <a:latin typeface="YS Text"/>
              <a:cs typeface="Cascadia Code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0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3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: скругленные углы 3">
            <a:extLst>
              <a:ext uri="{FF2B5EF4-FFF2-40B4-BE49-F238E27FC236}">
                <a16:creationId xmlns:a16="http://schemas.microsoft.com/office/drawing/2014/main" id="{757A2015-7130-4EA4-958D-F1FBAE2A04BC}"/>
              </a:ext>
            </a:extLst>
          </p:cNvPr>
          <p:cNvSpPr/>
          <p:nvPr/>
        </p:nvSpPr>
        <p:spPr>
          <a:xfrm>
            <a:off x="1297114" y="769620"/>
            <a:ext cx="9597769" cy="4897232"/>
          </a:xfrm>
          <a:prstGeom prst="roundRect">
            <a:avLst>
              <a:gd name="adj" fmla="val 625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8" name="Прямоугольник: скругленные углы 7">
            <a:extLst>
              <a:ext uri="{FF2B5EF4-FFF2-40B4-BE49-F238E27FC236}">
                <a16:creationId xmlns:a16="http://schemas.microsoft.com/office/drawing/2014/main" id="{EB89E5F7-BBE1-4856-AB85-B9A6138C6919}"/>
              </a:ext>
            </a:extLst>
          </p:cNvPr>
          <p:cNvSpPr/>
          <p:nvPr/>
        </p:nvSpPr>
        <p:spPr>
          <a:xfrm>
            <a:off x="4257135" y="5563504"/>
            <a:ext cx="3677729" cy="874463"/>
          </a:xfrm>
          <a:prstGeom prst="roundRect">
            <a:avLst>
              <a:gd name="adj" fmla="val 137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3CD7686-3298-4061-843A-AD324312B385}"/>
              </a:ext>
            </a:extLst>
          </p:cNvPr>
          <p:cNvSpPr/>
          <p:nvPr/>
        </p:nvSpPr>
        <p:spPr>
          <a:xfrm>
            <a:off x="1749304" y="1314212"/>
            <a:ext cx="8693390" cy="3659702"/>
          </a:xfrm>
          <a:prstGeom prst="roundRect">
            <a:avLst>
              <a:gd name="adj" fmla="val 9375"/>
            </a:avLst>
          </a:prstGeom>
          <a:blipFill dpi="0" rotWithShape="1">
            <a:blip r:embed="rId2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74000"/>
                      </a14:imgEffect>
                      <a14:imgEffect>
                        <a14:colorTemperature colorTemp="6324"/>
                      </a14:imgEffect>
                      <a14:imgEffect>
                        <a14:saturation sat="33000"/>
                      </a14:imgEffect>
                      <a14:imgEffect>
                        <a14:brightnessContrast bright="-54000" contrast="7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90913-0B58-420B-AFB2-60C76860186A}"/>
              </a:ext>
            </a:extLst>
          </p:cNvPr>
          <p:cNvSpPr txBox="1"/>
          <p:nvPr/>
        </p:nvSpPr>
        <p:spPr>
          <a:xfrm>
            <a:off x="4560299" y="2693015"/>
            <a:ext cx="307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solidFill>
                  <a:srgbClr val="FC3F1D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63</a:t>
            </a:r>
            <a:r>
              <a:rPr lang="en-US" sz="5400" dirty="0">
                <a:solidFill>
                  <a:srgbClr val="FC3F1D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.9 </a:t>
            </a:r>
            <a:r>
              <a:rPr lang="ru-RU" sz="5400" dirty="0">
                <a:solidFill>
                  <a:srgbClr val="FC3F1D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млн</a:t>
            </a:r>
            <a:endParaRPr lang="ru-RU" sz="5400" b="1" i="0" dirty="0">
              <a:solidFill>
                <a:srgbClr val="FC3F1D"/>
              </a:solidFill>
              <a:effectLst/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D0FA9-7A63-44FA-B683-6EFA0D2A5907}"/>
              </a:ext>
            </a:extLst>
          </p:cNvPr>
          <p:cNvSpPr txBox="1"/>
          <p:nvPr/>
        </p:nvSpPr>
        <p:spPr>
          <a:xfrm>
            <a:off x="4536981" y="3555721"/>
            <a:ext cx="320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1200" b="1" i="0" dirty="0">
                <a:solidFill>
                  <a:schemeClr val="bg1"/>
                </a:solidFill>
                <a:effectLst/>
                <a:latin typeface="Aeroport Light" panose="02000000000000000000" pitchFamily="2" charset="-52"/>
              </a:rPr>
              <a:t>Составляет аудитория Яндекса по данным октября </a:t>
            </a:r>
            <a:r>
              <a:rPr lang="ru-RU" sz="1200" b="1" dirty="0">
                <a:solidFill>
                  <a:schemeClr val="bg1"/>
                </a:solidFill>
                <a:latin typeface="Aeroport Light" panose="02000000000000000000" pitchFamily="2" charset="-52"/>
              </a:rPr>
              <a:t>2022 года</a:t>
            </a:r>
            <a:endParaRPr lang="ru-RU" sz="1200" b="1" i="0" dirty="0">
              <a:solidFill>
                <a:schemeClr val="bg1"/>
              </a:solidFill>
              <a:effectLst/>
              <a:latin typeface="Aeroport Light" panose="02000000000000000000" pitchFamily="2" charset="-52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E30B2424-CD5F-45E6-B236-4C5B7E8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29" y="5563504"/>
            <a:ext cx="2036574" cy="5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5DE94D9E-65CC-4661-89F2-B77CDEF1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15" y="5387555"/>
            <a:ext cx="940594" cy="9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 descr="Как установить Яндекс.Карты">
            <a:extLst>
              <a:ext uri="{FF2B5EF4-FFF2-40B4-BE49-F238E27FC236}">
                <a16:creationId xmlns:a16="http://schemas.microsoft.com/office/drawing/2014/main" id="{86BB5FDC-1BF4-447A-A70A-CF2AFBC5E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3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87B5ABF-092E-4CFB-AFE3-EF9178A7F355}"/>
              </a:ext>
            </a:extLst>
          </p:cNvPr>
          <p:cNvSpPr/>
          <p:nvPr/>
        </p:nvSpPr>
        <p:spPr>
          <a:xfrm>
            <a:off x="320841" y="387417"/>
            <a:ext cx="11550315" cy="6083166"/>
          </a:xfrm>
          <a:prstGeom prst="roundRect">
            <a:avLst>
              <a:gd name="adj" fmla="val 625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E1E15B5-035C-476B-81E9-DB43A667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5152C-959D-471D-977C-82B793D2FB98}"/>
              </a:ext>
            </a:extLst>
          </p:cNvPr>
          <p:cNvSpPr txBox="1"/>
          <p:nvPr/>
        </p:nvSpPr>
        <p:spPr>
          <a:xfrm>
            <a:off x="1570521" y="643235"/>
            <a:ext cx="505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 карты</a:t>
            </a:r>
            <a:endParaRPr lang="ru-RU" sz="5400" b="1" i="0" dirty="0"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24D15F-87BE-4ADA-BF2F-6FE9C4F9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1" y="522625"/>
            <a:ext cx="1043940" cy="10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99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87B5ABF-092E-4CFB-AFE3-EF9178A7F355}"/>
              </a:ext>
            </a:extLst>
          </p:cNvPr>
          <p:cNvSpPr/>
          <p:nvPr/>
        </p:nvSpPr>
        <p:spPr>
          <a:xfrm>
            <a:off x="320841" y="387417"/>
            <a:ext cx="11550315" cy="6083166"/>
          </a:xfrm>
          <a:prstGeom prst="roundRect">
            <a:avLst>
              <a:gd name="adj" fmla="val 6253"/>
            </a:avLst>
          </a:prstGeom>
          <a:blipFill dpi="0" rotWithShape="0">
            <a:blip r:embed="rId2"/>
            <a:srcRect/>
            <a:stretch>
              <a:fillRect l="-60000" r="-29000"/>
            </a:stretch>
          </a:blip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AutoShape 4" descr="Яндекс музыка, логотип ПНГ на Прозрачном Фоне • Скачать PNG Яндекс музыка,  логотип">
            <a:extLst>
              <a:ext uri="{FF2B5EF4-FFF2-40B4-BE49-F238E27FC236}">
                <a16:creationId xmlns:a16="http://schemas.microsoft.com/office/drawing/2014/main" id="{C94AB37C-5CD3-4F8F-A932-DBDA16469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49F13-118A-4523-91BD-C4355F7F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90884"/>
            <a:ext cx="1043940" cy="10439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EC8B7E2-E476-469A-AA37-1B955D12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0A3A9C-EEAD-448A-82F0-736AD06FB5B8}"/>
              </a:ext>
            </a:extLst>
          </p:cNvPr>
          <p:cNvSpPr/>
          <p:nvPr/>
        </p:nvSpPr>
        <p:spPr>
          <a:xfrm>
            <a:off x="571500" y="647700"/>
            <a:ext cx="6903720" cy="1165860"/>
          </a:xfrm>
          <a:prstGeom prst="rect">
            <a:avLst/>
          </a:prstGeom>
          <a:noFill/>
          <a:ln>
            <a:noFill/>
          </a:ln>
          <a:effectLst>
            <a:glow rad="4445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4F8B5-5340-494A-98D2-7D71E1874F41}"/>
              </a:ext>
            </a:extLst>
          </p:cNvPr>
          <p:cNvSpPr txBox="1"/>
          <p:nvPr/>
        </p:nvSpPr>
        <p:spPr>
          <a:xfrm>
            <a:off x="1739138" y="590884"/>
            <a:ext cx="561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 Музыка</a:t>
            </a:r>
            <a:endParaRPr lang="ru-RU" sz="5400" b="1" i="0" dirty="0"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1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87B5ABF-092E-4CFB-AFE3-EF9178A7F355}"/>
              </a:ext>
            </a:extLst>
          </p:cNvPr>
          <p:cNvSpPr/>
          <p:nvPr/>
        </p:nvSpPr>
        <p:spPr>
          <a:xfrm>
            <a:off x="320839" y="387417"/>
            <a:ext cx="11550315" cy="6083166"/>
          </a:xfrm>
          <a:prstGeom prst="roundRect">
            <a:avLst>
              <a:gd name="adj" fmla="val 6253"/>
            </a:avLst>
          </a:prstGeom>
          <a:solidFill>
            <a:srgbClr val="161617"/>
          </a:solid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E1E15B5-035C-476B-81E9-DB43A667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8" y="616344"/>
            <a:ext cx="977112" cy="9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5152C-959D-471D-977C-82B793D2FB98}"/>
              </a:ext>
            </a:extLst>
          </p:cNvPr>
          <p:cNvSpPr txBox="1"/>
          <p:nvPr/>
        </p:nvSpPr>
        <p:spPr>
          <a:xfrm>
            <a:off x="1570521" y="643235"/>
            <a:ext cx="505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solidFill>
                  <a:schemeClr val="bg1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 Поиск</a:t>
            </a:r>
            <a:endParaRPr lang="ru-RU" sz="5400" b="1" i="0" dirty="0">
              <a:solidFill>
                <a:schemeClr val="bg1"/>
              </a:solidFill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8B25E-B75D-4FC2-94E5-A1F61642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0" y="2619375"/>
            <a:ext cx="7686675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95872-4E88-4DB6-8E38-0B8C946B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9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3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2AB8DD-9924-4CAB-985E-8E1C9161C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" y="387418"/>
            <a:ext cx="11611275" cy="608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36A76-F560-4038-B0F2-A63AF6A1D9A7}"/>
              </a:ext>
            </a:extLst>
          </p:cNvPr>
          <p:cNvSpPr txBox="1"/>
          <p:nvPr/>
        </p:nvSpPr>
        <p:spPr>
          <a:xfrm>
            <a:off x="1410127" y="436174"/>
            <a:ext cx="505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solidFill>
                  <a:srgbClr val="161617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 Диск</a:t>
            </a:r>
            <a:endParaRPr lang="ru-RU" sz="5400" b="1" i="0" dirty="0">
              <a:solidFill>
                <a:srgbClr val="161617"/>
              </a:solidFill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7F8796-B381-4D30-A068-2FEB46B1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4" y="436174"/>
            <a:ext cx="971023" cy="9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16A15-9D5D-409A-9CEB-6D21131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B8A85-A3E9-4C96-B97F-80FDBF8C2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4" y="2108814"/>
            <a:ext cx="454548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0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3">
            <a:extLst>
              <a:ext uri="{FF2B5EF4-FFF2-40B4-BE49-F238E27FC236}">
                <a16:creationId xmlns:a16="http://schemas.microsoft.com/office/drawing/2014/main" id="{AA949427-90A7-4D48-9322-D96D40410BFA}"/>
              </a:ext>
            </a:extLst>
          </p:cNvPr>
          <p:cNvSpPr/>
          <p:nvPr/>
        </p:nvSpPr>
        <p:spPr>
          <a:xfrm>
            <a:off x="320839" y="387417"/>
            <a:ext cx="11550315" cy="6083166"/>
          </a:xfrm>
          <a:prstGeom prst="roundRect">
            <a:avLst>
              <a:gd name="adj" fmla="val 625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36A76-F560-4038-B0F2-A63AF6A1D9A7}"/>
              </a:ext>
            </a:extLst>
          </p:cNvPr>
          <p:cNvSpPr txBox="1"/>
          <p:nvPr/>
        </p:nvSpPr>
        <p:spPr>
          <a:xfrm>
            <a:off x="1654394" y="610871"/>
            <a:ext cx="552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solidFill>
                  <a:srgbClr val="161617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</a:t>
            </a:r>
            <a:r>
              <a:rPr lang="ru-RU" sz="5400" dirty="0">
                <a:solidFill>
                  <a:srgbClr val="16161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roport Medium" panose="02000000000000000000" pitchFamily="2" charset="-52"/>
                <a:cs typeface="Cascadia Code ExtraLight" panose="020B0609020000020004" pitchFamily="49" charset="0"/>
              </a:rPr>
              <a:t> </a:t>
            </a:r>
            <a:r>
              <a:rPr lang="ru-RU" sz="5400" dirty="0">
                <a:solidFill>
                  <a:srgbClr val="161617"/>
                </a:solidFill>
                <a:latin typeface="Aeroport Medium" panose="02000000000000000000" pitchFamily="2" charset="-52"/>
                <a:cs typeface="Cascadia Code ExtraLight" panose="020B0609020000020004" pitchFamily="49" charset="0"/>
              </a:rPr>
              <a:t>Облако</a:t>
            </a:r>
            <a:endParaRPr lang="ru-RU" sz="5400" b="1" i="0" dirty="0">
              <a:solidFill>
                <a:srgbClr val="161617"/>
              </a:solidFill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16A15-9D5D-409A-9CEB-6D21131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Как мы переехали в Яндекс.Облако и сэкономили миллион — опыт ГородРабот.ру  | ГородРабот.ру">
            <a:extLst>
              <a:ext uri="{FF2B5EF4-FFF2-40B4-BE49-F238E27FC236}">
                <a16:creationId xmlns:a16="http://schemas.microsoft.com/office/drawing/2014/main" id="{59ABB015-B129-4034-BD32-7271F73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4" y="550566"/>
            <a:ext cx="1043940" cy="10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47197-D141-4B39-94E8-C1BE4162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32" y="1864587"/>
            <a:ext cx="4015807" cy="4015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582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16A15-9D5D-409A-9CEB-6D21131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908" y="5661660"/>
            <a:ext cx="727234" cy="7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8D860626-9E31-4818-9C41-66E5B7B655B0}"/>
              </a:ext>
            </a:extLst>
          </p:cNvPr>
          <p:cNvSpPr/>
          <p:nvPr/>
        </p:nvSpPr>
        <p:spPr>
          <a:xfrm>
            <a:off x="0" y="-808923"/>
            <a:ext cx="12192000" cy="6083166"/>
          </a:xfrm>
          <a:prstGeom prst="roundRect">
            <a:avLst>
              <a:gd name="adj" fmla="val 6253"/>
            </a:avLst>
          </a:prstGeom>
          <a:solidFill>
            <a:schemeClr val="bg1"/>
          </a:solidFill>
          <a:ln>
            <a:noFill/>
          </a:ln>
          <a:effectLst>
            <a:glow rad="177800">
              <a:srgbClr val="2D2F47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289F9-89A7-4D2B-9746-854509C9EF2B}"/>
              </a:ext>
            </a:extLst>
          </p:cNvPr>
          <p:cNvSpPr txBox="1"/>
          <p:nvPr/>
        </p:nvSpPr>
        <p:spPr>
          <a:xfrm>
            <a:off x="-801682" y="5563612"/>
            <a:ext cx="505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5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roport Medium" panose="02000000000000000000" pitchFamily="2" charset="-52"/>
                <a:cs typeface="Cascadia Code ExtraLight" panose="020B0609020000020004" pitchFamily="49" charset="0"/>
              </a:rPr>
              <a:t>Яндекс</a:t>
            </a:r>
            <a:endParaRPr lang="ru-RU" sz="5400" b="1" i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roport Medium" panose="02000000000000000000" pitchFamily="2" charset="-52"/>
              <a:cs typeface="Cascadia Code Extra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4AFB4-5C37-411D-850B-3D1DEF95C257}"/>
              </a:ext>
            </a:extLst>
          </p:cNvPr>
          <p:cNvSpPr txBox="1"/>
          <p:nvPr/>
        </p:nvSpPr>
        <p:spPr>
          <a:xfrm>
            <a:off x="1112733" y="939998"/>
            <a:ext cx="9966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b="0" i="0" dirty="0">
                <a:solidFill>
                  <a:srgbClr val="000000"/>
                </a:solidFill>
                <a:effectLst/>
                <a:latin typeface="YS Text"/>
              </a:rPr>
              <a:t>Миссия Яндекса — помогать людям решать задачи и достигать своих целей в жизни.</a:t>
            </a:r>
          </a:p>
        </p:txBody>
      </p:sp>
    </p:spTree>
    <p:extLst>
      <p:ext uri="{BB962C8B-B14F-4D97-AF65-F5344CB8AC3E}">
        <p14:creationId xmlns:p14="http://schemas.microsoft.com/office/powerpoint/2010/main" val="117040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Aeroport Light</vt:lpstr>
      <vt:lpstr>Aeroport Medium</vt:lpstr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Tyoma Ninth</dc:creator>
  <cp:lastModifiedBy>Tyoma Ninth</cp:lastModifiedBy>
  <cp:revision>24</cp:revision>
  <dcterms:created xsi:type="dcterms:W3CDTF">2023-09-28T16:32:16Z</dcterms:created>
  <dcterms:modified xsi:type="dcterms:W3CDTF">2023-11-07T22:08:08Z</dcterms:modified>
</cp:coreProperties>
</file>