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8AE14-B9DD-4F44-BE62-E3E271CA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98AA7D-FE00-4936-A447-0FEDBE1B3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30F39-E097-449D-8930-E7946A1E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18FF9-A00D-4F1F-A169-7C1F49A8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78E8E-59A3-4BD7-829D-FB48BBD4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9AB8-4B3C-4CC6-9D15-96813944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7CA71F-5330-4F6C-99D0-C90F66A5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F8824-86C1-4AC2-A68F-D618E091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EF10E-803E-459A-A0A6-93732B17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98AA3-E95A-4BE6-B10F-BFCBBC49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5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587F7A-779F-4F0E-BFF3-A91E1F063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FAF4AF-F559-4EDF-9487-2B38E3D7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14944-829E-405D-8460-4CB2590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C2A1E-87F2-4E73-8F57-5DBA048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1C080-D397-426F-9941-72EC6D9D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E76BD-0426-423F-AEEA-BEDD544A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55CFD-5386-4834-8274-EA95FD4A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9CCF2-3735-4075-9031-21ABBEF2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31D01-D135-466F-9AC1-8E9FC385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446872-1E4D-4915-A128-279044B0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20E4B-D5D7-4A02-8EFF-CA0E40E2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64FCE6-316D-4567-B064-54D41C03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BFBD5-6D43-4275-9834-928340B5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BFDC0-742D-4BF3-B02F-D0AC460E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667AA-5436-4F5C-B75E-AF6FF7E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26EDB-17BA-4FF7-9106-FD7D63CE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84079-3440-4E05-A52B-D8BC9188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508E7-4EED-45C0-8906-D15D5B6E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94880E-CD79-4055-B550-99E26D38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FDFA8-C84F-4C30-A385-CDBD42E8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C9C85-5876-457D-89EF-9C74DA7E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212A9-20A9-4A50-928B-614ADF9E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1BC608-38D2-40F5-9D2F-BE9B4172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AC842-191E-4032-80F5-6F40B4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142B85-3D98-41D1-9BCF-0E35DA1AB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256A05-4C83-4070-91EC-72C1A8F18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A3FA6-9121-4708-B7D8-663216A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699AF4-3A3B-472B-AC27-83D32C4A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0C6B86-F00E-4FA4-817F-6D58AE41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0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F8CF2-DB71-46A1-94AB-476C00DE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5CB7E-7A55-4F34-A476-D68A171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1086F8-F47D-49AF-9C29-0CFBFA1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7A9BB-5997-4CA9-8C0E-0A7C853F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1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19EBC4-B00E-47D3-8B34-F2F172F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487C64-5C39-437D-A109-8FD826E5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A1235-ABF0-4DC2-A8BB-D6ECEB88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1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1038D-6A12-45DD-B3F2-6B039E85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D338C-C6AA-4AB3-97B8-6CB0628F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ED746-F212-4F8B-8607-EA7FFE41B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1A2E2-D3FB-4519-A352-C5C1E374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144BEA-931F-465D-9344-69ACE131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000E0E-6F38-40CE-A024-38C5F43F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0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22C86-BD2C-47C1-A735-E427F81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10E53E-ACED-4C9E-B106-BA26DA67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34806C-4A1F-4F3D-A676-3B3E04FE5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6C0F5F-59C9-4328-B483-22753A6C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0ADFB8-10A7-446C-8B74-70B3EB05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BCC9EC-0479-4A39-8628-307005C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88C7B-0F8E-4039-88E6-5800D438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10C43-F754-4D4A-BBC4-6EC2050D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B7EEB-32EC-410F-B3BC-F9CD4DC9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B74A-1204-478E-9103-062B2244F8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049626-38C4-41D4-9BA9-211617626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C2C21-ADAF-4DE1-8985-8E05506C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6BEE-A56F-4C19-A0B9-1F2576A37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7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6DC1A-DE3B-4768-937C-ED27EEB1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Паттерны проектирования</a:t>
            </a:r>
            <a:r>
              <a:rPr lang="en-US" b="1" dirty="0">
                <a:latin typeface="LT Superior" pitchFamily="50" charset="0"/>
                <a:cs typeface="LT Superior" pitchFamily="50" charset="0"/>
              </a:rPr>
              <a:t>.</a:t>
            </a:r>
            <a:endParaRPr lang="ru-RU" b="1" dirty="0">
              <a:latin typeface="LT Superior" pitchFamily="50" charset="0"/>
              <a:cs typeface="LT Superior" pitchFamily="50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D7EAD4-6784-440C-AED4-F31B8A9D0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LT Superior" pitchFamily="50" charset="0"/>
                <a:cs typeface="LT Superior" pitchFamily="50" charset="0"/>
              </a:rPr>
              <a:t>Что это</a:t>
            </a:r>
            <a:r>
              <a:rPr lang="en-US" dirty="0">
                <a:latin typeface="LT Superior" pitchFamily="50" charset="0"/>
                <a:cs typeface="LT Superior" pitchFamily="50" charset="0"/>
              </a:rPr>
              <a:t>? 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Кто это</a:t>
            </a:r>
            <a:r>
              <a:rPr lang="en-US" dirty="0">
                <a:latin typeface="LT Superior" pitchFamily="50" charset="0"/>
                <a:cs typeface="LT Superior" pitchFamily="50" charset="0"/>
              </a:rPr>
              <a:t>? 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С чем едят</a:t>
            </a:r>
            <a:r>
              <a:rPr lang="en-US" dirty="0">
                <a:latin typeface="LT Superior" pitchFamily="50" charset="0"/>
                <a:cs typeface="LT Superior" pitchFamily="50" charset="0"/>
              </a:rPr>
              <a:t>?</a:t>
            </a:r>
            <a:endParaRPr lang="ru-RU" dirty="0">
              <a:latin typeface="LT Superior" pitchFamily="50" charset="0"/>
              <a:cs typeface="LT Superior" pitchFamily="50" charset="0"/>
            </a:endParaRPr>
          </a:p>
          <a:p>
            <a:r>
              <a:rPr lang="ru-RU" dirty="0">
                <a:latin typeface="LT Superior" pitchFamily="50" charset="0"/>
                <a:cs typeface="LT Superior" pitchFamily="50" charset="0"/>
              </a:rPr>
              <a:t>От представителей фильма </a:t>
            </a:r>
            <a:r>
              <a:rPr lang="en-US" dirty="0">
                <a:latin typeface="LT Superior" pitchFamily="50" charset="0"/>
                <a:cs typeface="LT Superior" pitchFamily="50" charset="0"/>
              </a:rPr>
              <a:t>“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туда сюда и организация кода</a:t>
            </a:r>
            <a:r>
              <a:rPr lang="en-US" dirty="0">
                <a:latin typeface="LT Superior" pitchFamily="50" charset="0"/>
                <a:cs typeface="LT Superior" pitchFamily="50" charset="0"/>
              </a:rPr>
              <a:t>”</a:t>
            </a:r>
            <a:endParaRPr lang="ru-RU" dirty="0">
              <a:latin typeface="LT Superior" pitchFamily="50" charset="0"/>
              <a:cs typeface="LT Superi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8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32B0-D28A-42A5-976D-09BBFE59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T Superior Med" pitchFamily="50" charset="0"/>
                <a:cs typeface="LT Superior Med" pitchFamily="50" charset="0"/>
              </a:rPr>
              <a:t>Строитель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F9CAD-205C-4783-A70B-FBAF85DA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343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i="0" dirty="0">
                <a:solidFill>
                  <a:srgbClr val="444444"/>
                </a:solidFill>
                <a:effectLst/>
                <a:latin typeface="LT Superior" pitchFamily="50" charset="0"/>
                <a:cs typeface="LT Superior" pitchFamily="50" charset="0"/>
              </a:rPr>
              <a:t>Паттерн "Строитель" </a:t>
            </a:r>
            <a:r>
              <a:rPr lang="ru-RU" sz="2000" i="0" dirty="0">
                <a:solidFill>
                  <a:srgbClr val="444444"/>
                </a:solidFill>
                <a:effectLst/>
                <a:latin typeface="LT Superior" pitchFamily="50" charset="0"/>
                <a:cs typeface="LT Superior" pitchFamily="50" charset="0"/>
              </a:rPr>
              <a:t>— это способ создания сложного объекта </a:t>
            </a:r>
            <a:r>
              <a:rPr lang="ru-RU" sz="2000" i="0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шаг за шагом</a:t>
            </a:r>
            <a:r>
              <a:rPr lang="ru-RU" sz="2000" i="0" dirty="0">
                <a:solidFill>
                  <a:srgbClr val="444444"/>
                </a:solidFill>
                <a:effectLst/>
                <a:latin typeface="LT Superior" pitchFamily="50" charset="0"/>
                <a:cs typeface="LT Superior" pitchFamily="50" charset="0"/>
              </a:rPr>
              <a:t>. Вместо того чтобы создавать объект одной большой операцией, вы </a:t>
            </a:r>
            <a:r>
              <a:rPr lang="ru-RU" sz="2000" i="0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создаёте его по частям</a:t>
            </a:r>
            <a:r>
              <a:rPr lang="ru-RU" sz="2000" i="0" dirty="0">
                <a:solidFill>
                  <a:srgbClr val="444444"/>
                </a:solidFill>
                <a:effectLst/>
                <a:latin typeface="LT Superior" pitchFamily="50" charset="0"/>
                <a:cs typeface="LT Superior" pitchFamily="50" charset="0"/>
              </a:rPr>
              <a:t>. </a:t>
            </a:r>
          </a:p>
          <a:p>
            <a:pPr marL="0" indent="0">
              <a:buNone/>
            </a:pPr>
            <a:r>
              <a:rPr lang="ru-RU" sz="2000" dirty="0">
                <a:latin typeface="LT Superior" pitchFamily="50" charset="0"/>
                <a:cs typeface="LT Superior" pitchFamily="50" charset="0"/>
              </a:rPr>
              <a:t>Представьте, что вы хотите сделать большой и вкусный бургер.</a:t>
            </a:r>
          </a:p>
          <a:p>
            <a:pPr marL="0" indent="0">
              <a:buNone/>
            </a:pPr>
            <a:r>
              <a:rPr lang="ru-RU" sz="2000" dirty="0">
                <a:latin typeface="LT Superior" pitchFamily="50" charset="0"/>
                <a:cs typeface="LT Superior" pitchFamily="50" charset="0"/>
              </a:rPr>
              <a:t>Используя паттерн "Строитель",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вы бы сначала подготовили все ингредиенты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: испекли булочки, приготовили котлету, нарезали овощи и так далее. Затем, шаг за шагом,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вы бы аккуратно добавляли каждый ингредиент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, контролируя процесс и убеждаясь, что всё идеально сочетается. В итоге, у вас получится идеальный бургер, сделанный </a:t>
            </a:r>
            <a:r>
              <a:rPr lang="ru-RU" sz="2000" u="sng" dirty="0">
                <a:latin typeface="LT Superior" pitchFamily="50" charset="0"/>
                <a:cs typeface="LT Superior" pitchFamily="50" charset="0"/>
              </a:rPr>
              <a:t>именно так, как вы хотели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41EA71-60F0-4C13-80F9-BB5DD4BD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774" y="1825625"/>
            <a:ext cx="3690026" cy="26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D9CBC-0507-4F3C-BCDC-D255EF49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T Superior Med" pitchFamily="50" charset="0"/>
                <a:cs typeface="LT Superior Med" pitchFamily="50" charset="0"/>
              </a:rPr>
              <a:t>UML 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схема.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2ED536-B799-40C1-8718-3E9C8C1F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199" y="1825625"/>
            <a:ext cx="6371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65489-D18D-4C27-8AD2-635421E8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712"/>
            <a:ext cx="10515600" cy="1455586"/>
          </a:xfrm>
        </p:spPr>
        <p:txBody>
          <a:bodyPr/>
          <a:lstStyle/>
          <a:p>
            <a:pPr algn="ctr"/>
            <a:r>
              <a:rPr lang="ru-RU" b="1" dirty="0">
                <a:latin typeface="LT Superior Med" pitchFamily="50" charset="0"/>
                <a:cs typeface="LT Superior Med" pitchFamily="50" charset="0"/>
              </a:rPr>
              <a:t>Пример строителя на </a:t>
            </a:r>
            <a:r>
              <a:rPr lang="en-US" b="1" dirty="0">
                <a:latin typeface="LT Superior Med" pitchFamily="50" charset="0"/>
                <a:cs typeface="LT Superior Med" pitchFamily="50" charset="0"/>
              </a:rPr>
              <a:t>PHP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5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969C8-A4DC-4E40-B822-10ACCC5B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Какие имеются паттерны проектирования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?</a:t>
            </a:r>
            <a:endParaRPr lang="ru-RU" sz="4000" b="1" dirty="0">
              <a:latin typeface="LT Superior Med" pitchFamily="50" charset="0"/>
              <a:cs typeface="LT Superior Med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177F3-0071-4672-84C5-F72D63FC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38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>
                <a:latin typeface="LT Superior" pitchFamily="50" charset="0"/>
                <a:cs typeface="LT Superior" pitchFamily="50" charset="0"/>
              </a:rPr>
              <a:t>2. </a:t>
            </a:r>
            <a:r>
              <a:rPr lang="ru-RU" sz="2900" b="1" dirty="0">
                <a:latin typeface="LT Superior" pitchFamily="50" charset="0"/>
                <a:cs typeface="LT Superior" pitchFamily="50" charset="0"/>
              </a:rPr>
              <a:t>Структурные.</a:t>
            </a:r>
          </a:p>
          <a:p>
            <a:pPr marL="0" indent="0">
              <a:buNone/>
            </a:pPr>
            <a:r>
              <a:rPr lang="ru-RU" sz="220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Это</a:t>
            </a:r>
            <a:r>
              <a:rPr lang="ru-RU" sz="2200" b="1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 </a:t>
            </a: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как </a:t>
            </a:r>
            <a:r>
              <a:rPr lang="ru-RU" sz="22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инструкции</a:t>
            </a: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, которые помогают </a:t>
            </a:r>
            <a:r>
              <a:rPr lang="ru-RU" sz="22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организовать</a:t>
            </a: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 различные части программы так, чтобы они </a:t>
            </a:r>
            <a:r>
              <a:rPr lang="ru-RU" sz="22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хорошо работали вместе</a:t>
            </a: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 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Структурные паттерны помогают определить, как блоки (или части кода) должны быть </a:t>
            </a:r>
            <a:r>
              <a:rPr lang="ru-RU" sz="22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связаны</a:t>
            </a: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, чтобы ваша программа была </a:t>
            </a:r>
            <a:r>
              <a:rPr lang="ru-RU" sz="22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устойчивой, гибкой и легко поддавалась изменениям</a:t>
            </a:r>
            <a:r>
              <a:rPr lang="ru-RU" sz="2200" b="0" i="0" dirty="0"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 Они как рецепты, которые помогают программистам создавать большие и сложные системы, разбивая их на более мелкие и управляемые части.</a:t>
            </a:r>
            <a:endParaRPr lang="ru-RU" sz="2200" dirty="0">
              <a:latin typeface="LT Superior" pitchFamily="50" charset="0"/>
              <a:cs typeface="LT Superior" pitchFamily="50" charset="0"/>
            </a:endParaRPr>
          </a:p>
        </p:txBody>
      </p:sp>
      <p:pic>
        <p:nvPicPr>
          <p:cNvPr id="2050" name="Picture 2" descr="Структура проекта: принципы и методы структуризации">
            <a:extLst>
              <a:ext uri="{FF2B5EF4-FFF2-40B4-BE49-F238E27FC236}">
                <a16:creationId xmlns:a16="http://schemas.microsoft.com/office/drawing/2014/main" id="{55368205-5FC7-4DB0-B842-FCD4EF5EA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36" y="1825625"/>
            <a:ext cx="48768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6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FE8E4-A9E8-463A-8B35-98ABEC9A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T Superior Med" pitchFamily="50" charset="0"/>
                <a:cs typeface="LT Superior Med" pitchFamily="50" charset="0"/>
              </a:rPr>
              <a:t>Фасад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8225F-2955-4E48-A1A4-DFEECE66B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457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LT Superior" pitchFamily="50" charset="0"/>
                <a:cs typeface="LT Superior" pitchFamily="50" charset="0"/>
              </a:rPr>
              <a:t>Паттерн "Фасад</a:t>
            </a:r>
            <a:r>
              <a:rPr lang="en-US" sz="2200" b="1" dirty="0">
                <a:latin typeface="LT Superior" pitchFamily="50" charset="0"/>
                <a:cs typeface="LT Superior" pitchFamily="50" charset="0"/>
              </a:rPr>
              <a:t>”</a:t>
            </a:r>
            <a:endParaRPr lang="ru-RU" sz="2200" b="1" dirty="0">
              <a:latin typeface="LT Superior" pitchFamily="50" charset="0"/>
              <a:cs typeface="LT Superior" pitchFamily="50" charset="0"/>
            </a:endParaRPr>
          </a:p>
          <a:p>
            <a:pPr marL="0" indent="0">
              <a:buNone/>
            </a:pPr>
            <a:r>
              <a:rPr lang="ru-RU" sz="2000" dirty="0">
                <a:latin typeface="LT Superior" pitchFamily="50" charset="0"/>
                <a:cs typeface="LT Superior" pitchFamily="50" charset="0"/>
              </a:rPr>
              <a:t>— это как бы "обертка" или "интерфейс", который скрывает за собой сложную систему, делая ее проще в использовании. </a:t>
            </a:r>
          </a:p>
          <a:p>
            <a:pPr marL="0" indent="0">
              <a:buNone/>
            </a:pPr>
            <a:r>
              <a:rPr lang="ru-RU" sz="2000" dirty="0">
                <a:latin typeface="LT Superior" pitchFamily="50" charset="0"/>
                <a:cs typeface="LT Superior" pitchFamily="50" charset="0"/>
              </a:rPr>
              <a:t>Если у вас есть сложное устройство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с множеством кнопок и переключателей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, "Фасад" предоставляет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вам всего одну кнопку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, которая автоматически настраивает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все функции устройства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 для выполнения определенной задачи. </a:t>
            </a:r>
          </a:p>
          <a:p>
            <a:pPr marL="0" indent="0">
              <a:buNone/>
            </a:pPr>
            <a:r>
              <a:rPr lang="ru-RU" sz="2000" dirty="0">
                <a:latin typeface="LT Superior" pitchFamily="50" charset="0"/>
                <a:cs typeface="LT Superior" pitchFamily="50" charset="0"/>
              </a:rPr>
              <a:t>Кроме того, что Фасад позволяет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снизить общую сложность программы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, он также помогает вынести код, зависимый от внешней системы в единственное место и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изолирует клиентов от компонентов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 сложной подсистемы.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D89FF2-0B11-4908-94E8-1572483F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74" y="1825625"/>
            <a:ext cx="4451378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9F15-BFCA-4E8F-B85E-896BB9F5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T Superior Med" pitchFamily="50" charset="0"/>
                <a:cs typeface="LT Superior Med" pitchFamily="50" charset="0"/>
              </a:rPr>
              <a:t>UML 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схема.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81EFA7-8CA5-4FB9-AD99-0BD2CD85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114" y="1690688"/>
            <a:ext cx="414577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5B9F0-88ED-4F1D-ADB3-6CD68F83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LT Superior Med" pitchFamily="50" charset="0"/>
                <a:cs typeface="LT Superior Med" pitchFamily="50" charset="0"/>
              </a:rPr>
              <a:t>Пример фасада на </a:t>
            </a:r>
            <a:r>
              <a:rPr lang="en-US" b="1" dirty="0">
                <a:latin typeface="LT Superior Med" pitchFamily="50" charset="0"/>
                <a:cs typeface="LT Superior Med" pitchFamily="50" charset="0"/>
              </a:rPr>
              <a:t>PHP</a:t>
            </a:r>
            <a:endParaRPr lang="ru-RU" dirty="0">
              <a:latin typeface="LT Superior Med" pitchFamily="50" charset="0"/>
              <a:cs typeface="LT Superior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7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20A2E-BD39-4B3E-9669-E8CD6A05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T Superior Med" pitchFamily="50" charset="0"/>
                <a:cs typeface="LT Superior Med" pitchFamily="50" charset="0"/>
              </a:rPr>
              <a:t>Адаптер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0D75B-1DAA-42A8-A546-CE86B8EF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694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100" b="1" dirty="0">
                <a:latin typeface="LT Superior" pitchFamily="50" charset="0"/>
                <a:cs typeface="LT Superior" pitchFamily="50" charset="0"/>
              </a:rPr>
              <a:t>Паттерн "Адаптер" </a:t>
            </a:r>
            <a:endParaRPr lang="en-US" sz="3100" b="1" dirty="0">
              <a:latin typeface="LT Superior" pitchFamily="50" charset="0"/>
              <a:cs typeface="LT Superior" pitchFamily="50" charset="0"/>
            </a:endParaRPr>
          </a:p>
          <a:p>
            <a:pPr marL="0" indent="0">
              <a:buNone/>
            </a:pPr>
            <a:r>
              <a:rPr lang="ru-RU" sz="2900" dirty="0">
                <a:latin typeface="LT Superior" pitchFamily="50" charset="0"/>
                <a:cs typeface="LT Superior" pitchFamily="50" charset="0"/>
              </a:rPr>
              <a:t>используется для того, чтобы помочь двум 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несовместимым</a:t>
            </a:r>
            <a:r>
              <a:rPr lang="ru-RU" sz="2900" dirty="0">
                <a:latin typeface="LT Superior" pitchFamily="50" charset="0"/>
                <a:cs typeface="LT Superior" pitchFamily="50" charset="0"/>
              </a:rPr>
              <a:t> интерфейсам работать 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вместе</a:t>
            </a:r>
            <a:r>
              <a:rPr lang="ru-RU" sz="2900" dirty="0">
                <a:latin typeface="LT Superior" pitchFamily="50" charset="0"/>
                <a:cs typeface="LT Superior" pitchFamily="50" charset="0"/>
              </a:rPr>
              <a:t>. </a:t>
            </a:r>
          </a:p>
          <a:p>
            <a:pPr marL="0" indent="0">
              <a:buNone/>
            </a:pPr>
            <a:r>
              <a:rPr lang="ru-RU" sz="2900" dirty="0">
                <a:latin typeface="LT Superior" pitchFamily="50" charset="0"/>
                <a:cs typeface="LT Superior" pitchFamily="50" charset="0"/>
              </a:rPr>
              <a:t>Представьте, что у вас есть розетка, которая не подходит для вашего зарядного устройства. Адаптер в этом случае — это 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переходник</a:t>
            </a:r>
            <a:r>
              <a:rPr lang="ru-RU" sz="2900" dirty="0">
                <a:latin typeface="LT Superior" pitchFamily="50" charset="0"/>
                <a:cs typeface="LT Superior" pitchFamily="50" charset="0"/>
              </a:rPr>
              <a:t>, который позволяет подключить зарядное устройство к розетке.</a:t>
            </a:r>
          </a:p>
          <a:p>
            <a:pPr marL="0" indent="0">
              <a:buNone/>
            </a:pPr>
            <a:endParaRPr lang="ru-RU" sz="2900" dirty="0">
              <a:latin typeface="LT Superior" pitchFamily="50" charset="0"/>
              <a:cs typeface="LT Superior" pitchFamily="50" charset="0"/>
            </a:endParaRPr>
          </a:p>
          <a:p>
            <a:pPr marL="0" indent="0">
              <a:buNone/>
            </a:pPr>
            <a:r>
              <a:rPr lang="ru-RU" sz="2900" dirty="0">
                <a:latin typeface="LT Superior" pitchFamily="50" charset="0"/>
                <a:cs typeface="LT Superior" pitchFamily="50" charset="0"/>
              </a:rPr>
              <a:t>В программировании это работает так же.</a:t>
            </a:r>
          </a:p>
          <a:p>
            <a:pPr marL="0" indent="0">
              <a:buNone/>
            </a:pPr>
            <a:r>
              <a:rPr lang="ru-RU" sz="2900" dirty="0">
                <a:latin typeface="LT Superior" pitchFamily="50" charset="0"/>
                <a:cs typeface="LT Superior" pitchFamily="50" charset="0"/>
              </a:rPr>
              <a:t>Если у вас есть два класса с разными интерфейсами, и вам нужно, чтобы они могли взаимодействовать, вы можете использовать паттерн "Адаптер". Один класс (адаптер) обертывает другой и переводит вызовы к его методам таким образом, чтобы они могли понимать друг друга.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5A70AE-941E-4686-B0B8-2A687E0D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08" y="1690688"/>
            <a:ext cx="3748392" cy="28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B6746-E9F7-4302-844C-D9E08CA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T Superior Med" pitchFamily="50" charset="0"/>
                <a:cs typeface="LT Superior Med" pitchFamily="50" charset="0"/>
              </a:rPr>
              <a:t>UML 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схема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FB1543-35E7-404B-BC57-F45F1C89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20" y="2000722"/>
            <a:ext cx="7781959" cy="38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9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F2A816-0632-467C-98F6-9CF81CBF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LT Superior Med" pitchFamily="50" charset="0"/>
                <a:cs typeface="LT Superior Med" pitchFamily="50" charset="0"/>
              </a:rPr>
              <a:t>Пример адаптера на </a:t>
            </a:r>
            <a:r>
              <a:rPr lang="en-US" b="1" dirty="0">
                <a:latin typeface="LT Superior Med" pitchFamily="50" charset="0"/>
                <a:cs typeface="LT Superior Med" pitchFamily="50" charset="0"/>
              </a:rPr>
              <a:t>PHP</a:t>
            </a:r>
            <a:endParaRPr lang="ru-RU" dirty="0">
              <a:latin typeface="LT Superior Med" pitchFamily="50" charset="0"/>
              <a:cs typeface="LT Superior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7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C430E-4F78-4D42-9B0A-F703F9BB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T Superior Med" pitchFamily="50" charset="0"/>
                <a:cs typeface="LT Superior" pitchFamily="50" charset="0"/>
              </a:rPr>
              <a:t>Почему именно эта тема</a:t>
            </a:r>
            <a:r>
              <a:rPr lang="en-US" b="1" dirty="0">
                <a:latin typeface="LT Superior Med" pitchFamily="50" charset="0"/>
                <a:cs typeface="LT Superior" pitchFamily="50" charset="0"/>
              </a:rPr>
              <a:t>?</a:t>
            </a:r>
            <a:endParaRPr lang="ru-RU" b="1" dirty="0">
              <a:latin typeface="LT Superior Med" pitchFamily="50" charset="0"/>
              <a:cs typeface="LT Superior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7C8DD-9918-426C-8FA3-A68A45CA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LT Superior" pitchFamily="50" charset="0"/>
                <a:cs typeface="LT Superior" pitchFamily="50" charset="0"/>
              </a:rPr>
              <a:t>Прикладная значимость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. Изучение данной темы может оказать положительное влияние на проектирование кода в нашей команде.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LT Superior" pitchFamily="50" charset="0"/>
                <a:cs typeface="LT Superior" pitchFamily="50" charset="0"/>
              </a:rPr>
              <a:t>Универсальность.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 Паттерны проектирования не ограничиваются одним языком программирования или технологией, они основаны на общих принципах, которые применимы во многих контекстах и могут быть понятны многим.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LT Superior" pitchFamily="50" charset="0"/>
                <a:cs typeface="LT Superior" pitchFamily="50" charset="0"/>
              </a:rPr>
              <a:t>Командное взаимодействие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. Работа в команде требует взаимопонимание. Знание паттернов помогает лучше понять задачи и решения коллег по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94657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07EEC-9BDF-44AF-9116-B9EFBFA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Какие имеются паттерны проектирования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?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B774D-D460-48DE-8A51-662250E3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517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100" b="1" dirty="0">
                <a:latin typeface="LT Superior" pitchFamily="50" charset="0"/>
                <a:cs typeface="LT Superior" pitchFamily="50" charset="0"/>
              </a:rPr>
              <a:t>3. Поведенческие.</a:t>
            </a: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Это</a:t>
            </a:r>
            <a:r>
              <a:rPr lang="ru-RU" b="1" dirty="0">
                <a:latin typeface="LT Superior" pitchFamily="50" charset="0"/>
                <a:cs typeface="LT Superior" pitchFamily="50" charset="0"/>
              </a:rPr>
              <a:t> 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шаблоны, которые помогают разработчикам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управлять сложными взаимодействиями 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между объектами и классами в программировании.</a:t>
            </a: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Проще говоря, представьте, что у вас есть группа людей, работающих над проектом. Каждый человек в этой группе имеет свою роль и задачи.</a:t>
            </a: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Поведенческие паттерны — это как правила, которые определяют,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как члены команды должны взаимодействовать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, чтобы проект был успешно завершен.</a:t>
            </a: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Эти паттерны помогают убедиться, что каждый знает, что делать, и все работает гладко и эффективно.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A0CF23-0ED0-4AD1-822C-1CAF0C49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79" y="1690688"/>
            <a:ext cx="4171221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0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1C137-20F2-4428-B0F3-981259D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LT Superior Med" pitchFamily="50" charset="0"/>
                <a:cs typeface="LT Superior Med" pitchFamily="50" charset="0"/>
              </a:rPr>
              <a:t>Цепочка обязанностей</a:t>
            </a:r>
            <a:endParaRPr lang="ru-RU" b="1" dirty="0">
              <a:latin typeface="LT Superior Med" pitchFamily="50" charset="0"/>
              <a:cs typeface="LT Superior Med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0020F-6008-49A9-8B2C-C1FB64E3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100" b="1" dirty="0">
                <a:latin typeface="LT Superior" pitchFamily="50" charset="0"/>
                <a:cs typeface="LT Superior" pitchFamily="50" charset="0"/>
              </a:rPr>
              <a:t>Паттерн "Цепочка обязанностей“</a:t>
            </a:r>
            <a:endParaRPr lang="en-US" sz="3100" b="1" dirty="0">
              <a:latin typeface="LT Superior" pitchFamily="50" charset="0"/>
              <a:cs typeface="LT Superior" pitchFamily="50" charset="0"/>
            </a:endParaRP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Можно представить как игру в "горячую картошку". Представьте, что у вас есть картошка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задача или запрос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), которую нужно передать от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одного человека к другому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, пока не найдется тот, кто сможет её "охладить"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обработать запрос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LT Superior" pitchFamily="50" charset="0"/>
              <a:cs typeface="LT Superior" pitchFamily="50" charset="0"/>
            </a:endParaRP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В программировании это выглядит так:</a:t>
            </a: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у вас есть цепочка объектов (работников), и каждый объект знает,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кто следующий 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в этой цепочке.</a:t>
            </a:r>
          </a:p>
          <a:p>
            <a:pPr marL="0" indent="0">
              <a:buNone/>
            </a:pPr>
            <a:r>
              <a:rPr lang="ru-RU" dirty="0">
                <a:latin typeface="LT Superior" pitchFamily="50" charset="0"/>
                <a:cs typeface="LT Superior" pitchFamily="50" charset="0"/>
              </a:rPr>
              <a:t>Когда поступает запрос, первый объект пытается его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обработать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. Если он не может, он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передает запрос следующему объекту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, и так далее, пока запрос не будет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обработан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 или не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достигнет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 конца цепочки.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E2F55-3E82-48A5-A3CD-53C04DAC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66" y="1690688"/>
            <a:ext cx="5103779" cy="31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09AFF-99CC-4897-B486-33AA06ED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T Superior Med" pitchFamily="50" charset="0"/>
                <a:cs typeface="LT Superior Med" pitchFamily="50" charset="0"/>
              </a:rPr>
              <a:t>UML 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схема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D5482CC-015E-4162-861F-F7BD07B63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6" y="1825625"/>
            <a:ext cx="4032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8DFC89-7DD7-419F-A65E-F066F9FA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LT Superior Med" pitchFamily="50" charset="0"/>
                <a:cs typeface="LT Superior Med" pitchFamily="50" charset="0"/>
              </a:rPr>
              <a:t>Пример цепочки обязанностей</a:t>
            </a:r>
            <a:br>
              <a:rPr lang="ru-RU" b="1" dirty="0">
                <a:latin typeface="LT Superior Med" pitchFamily="50" charset="0"/>
                <a:cs typeface="LT Superior Med" pitchFamily="50" charset="0"/>
              </a:rPr>
            </a:br>
            <a:r>
              <a:rPr lang="ru-RU" b="1" dirty="0">
                <a:latin typeface="LT Superior Med" pitchFamily="50" charset="0"/>
                <a:cs typeface="LT Superior Med" pitchFamily="50" charset="0"/>
              </a:rPr>
              <a:t>на </a:t>
            </a:r>
            <a:r>
              <a:rPr lang="en-US" b="1" dirty="0">
                <a:latin typeface="LT Superior Med" pitchFamily="50" charset="0"/>
                <a:cs typeface="LT Superior Med" pitchFamily="50" charset="0"/>
              </a:rPr>
              <a:t>PHP</a:t>
            </a:r>
            <a:endParaRPr lang="ru-RU" dirty="0">
              <a:latin typeface="LT Superior Med" pitchFamily="50" charset="0"/>
              <a:cs typeface="LT Superior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9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99547-35BB-4C49-BEEC-82127406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4292F"/>
                </a:solidFill>
                <a:effectLst/>
                <a:latin typeface="LT Superior Med" pitchFamily="50" charset="0"/>
                <a:cs typeface="LT Superior Med" pitchFamily="50" charset="0"/>
              </a:rPr>
              <a:t>Шаблонный метод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093C6-61FD-4487-A612-8B419DEA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61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500" b="1" dirty="0">
                <a:latin typeface="LT Superior" pitchFamily="50" charset="0"/>
                <a:cs typeface="LT Superior" pitchFamily="50" charset="0"/>
              </a:rPr>
              <a:t>Паттерн "Шаблонный метод" </a:t>
            </a:r>
          </a:p>
          <a:p>
            <a:pPr marL="0" indent="0">
              <a:buNone/>
            </a:pPr>
            <a:r>
              <a:rPr lang="ru-RU" sz="3200" dirty="0">
                <a:latin typeface="LT Superior" pitchFamily="50" charset="0"/>
                <a:cs typeface="LT Superior" pitchFamily="50" charset="0"/>
              </a:rPr>
              <a:t>Можно сравнить с рецептом приготовления блюда. Допустим, у вас есть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общий рецепт 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пирога, который включает основные шаги: приготовить тесто, подготовить начинку, выпекать. Эти шаги всегда выполняются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 определенном порядке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, и они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одинаковы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 для любого пирога.</a:t>
            </a:r>
          </a:p>
          <a:p>
            <a:pPr marL="0" indent="0">
              <a:buNone/>
            </a:pPr>
            <a:r>
              <a:rPr lang="ru-RU" sz="3200" dirty="0">
                <a:latin typeface="LT Superior" pitchFamily="50" charset="0"/>
                <a:cs typeface="LT Superior" pitchFamily="50" charset="0"/>
              </a:rPr>
              <a:t>Теперь, если вы хотите сделать яблочный пирог, вы добавляете яблоки в начинку. Если хотите сделать вишневый — добавляете вишни. Но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основные шаги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 приготовления остаются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неизменными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.</a:t>
            </a:r>
          </a:p>
          <a:p>
            <a:pPr marL="0" indent="0">
              <a:buNone/>
            </a:pPr>
            <a:r>
              <a:rPr lang="ru-RU" sz="3200" dirty="0">
                <a:latin typeface="LT Superior" pitchFamily="50" charset="0"/>
                <a:cs typeface="LT Superior" pitchFamily="50" charset="0"/>
              </a:rPr>
              <a:t>Иначе говоря</a:t>
            </a:r>
            <a:r>
              <a:rPr lang="en-US" sz="3200" dirty="0">
                <a:latin typeface="LT Superior" pitchFamily="50" charset="0"/>
                <a:cs typeface="LT Superior" pitchFamily="50" charset="0"/>
              </a:rPr>
              <a:t>, 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у вас есть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базовый класс 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с методом, который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определяет скелет алгоритма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. Этот метод вызывает другие "шаги" этого алгоритма, которые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могут быть переопределены 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в подклассах, но сама структура алгоритма (последовательность шагов)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изменяться не будет</a:t>
            </a:r>
            <a:r>
              <a:rPr lang="ru-RU" sz="3200" dirty="0">
                <a:latin typeface="LT Superior" pitchFamily="50" charset="0"/>
                <a:cs typeface="LT Superior" pitchFamily="50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3F78E4-FFCE-44A8-918B-64688809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042" y="1825625"/>
            <a:ext cx="4304758" cy="26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1308A-7686-424E-8980-43E93EF5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T Superior Med" pitchFamily="50" charset="0"/>
                <a:cs typeface="LT Superior Med" pitchFamily="50" charset="0"/>
              </a:rPr>
              <a:t>UML 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схема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E8AF7A-6BCB-4B0A-AF64-851D8368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487" y="1825625"/>
            <a:ext cx="639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4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67063F-711F-4992-B734-7495C96C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LT Superior Med" pitchFamily="50" charset="0"/>
                <a:cs typeface="LT Superior Med" pitchFamily="50" charset="0"/>
              </a:rPr>
              <a:t>Пример шаблонного метода</a:t>
            </a:r>
            <a:br>
              <a:rPr lang="ru-RU" b="1" dirty="0">
                <a:latin typeface="LT Superior Med" pitchFamily="50" charset="0"/>
                <a:cs typeface="LT Superior Med" pitchFamily="50" charset="0"/>
              </a:rPr>
            </a:br>
            <a:r>
              <a:rPr lang="ru-RU" b="1" dirty="0">
                <a:latin typeface="LT Superior Med" pitchFamily="50" charset="0"/>
                <a:cs typeface="LT Superior Med" pitchFamily="50" charset="0"/>
              </a:rPr>
              <a:t>на </a:t>
            </a:r>
            <a:r>
              <a:rPr lang="en-US" b="1" dirty="0">
                <a:latin typeface="LT Superior Med" pitchFamily="50" charset="0"/>
                <a:cs typeface="LT Superior Med" pitchFamily="50" charset="0"/>
              </a:rPr>
              <a:t>PHP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.</a:t>
            </a:r>
            <a:endParaRPr lang="ru-RU" dirty="0">
              <a:latin typeface="LT Superior Med" pitchFamily="50" charset="0"/>
              <a:cs typeface="LT Superior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2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A7E45-4FC0-454F-8C5A-A9E019E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1" y="946825"/>
            <a:ext cx="10588557" cy="603115"/>
          </a:xfrm>
        </p:spPr>
        <p:txBody>
          <a:bodyPr>
            <a:noAutofit/>
          </a:bodyPr>
          <a:lstStyle/>
          <a:p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 Med" pitchFamily="50" charset="0"/>
                <a:cs typeface="LT Superior Med" pitchFamily="50" charset="0"/>
              </a:rPr>
              <a:t>Примеры использования паттернов проектирования в Yii2:</a:t>
            </a:r>
            <a:b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T Superior Med" pitchFamily="50" charset="0"/>
                <a:cs typeface="LT Superior Med" pitchFamily="50" charset="0"/>
              </a:rPr>
            </a:br>
            <a:endParaRPr lang="ru-RU" sz="4000" b="1" dirty="0">
              <a:latin typeface="LT Superior Med" pitchFamily="50" charset="0"/>
              <a:cs typeface="LT Superior Med" pitchFamily="50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EFCF24-6716-498B-A360-82BA192AF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9059" y="1695248"/>
            <a:ext cx="1051474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Active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Record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 User::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find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()-&gt;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where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(['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' =&gt; 1])-&gt;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one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();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Этот код использует Active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Record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 для поиска пользователя с ID 1 в базе данных.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MVC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 Создание контроллера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SiteController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с действием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actionIndex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для отображения главной страницы.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actionIndex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будет использовать модель для получения данных и передавать их в представление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index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Service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Locator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 Получение компонента приложения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db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через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Yii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::$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app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-&gt;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db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Конкретика: Это позволяет доступ к компоненту базы данных, который может быть настроен в конфигурационном файле.</a:t>
            </a:r>
          </a:p>
        </p:txBody>
      </p:sp>
    </p:spTree>
    <p:extLst>
      <p:ext uri="{BB962C8B-B14F-4D97-AF65-F5344CB8AC3E}">
        <p14:creationId xmlns:p14="http://schemas.microsoft.com/office/powerpoint/2010/main" val="180198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27691-8B3B-4551-84E8-1DD144C1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006"/>
            <a:ext cx="10515600" cy="1325563"/>
          </a:xfrm>
        </p:spPr>
        <p:txBody>
          <a:bodyPr>
            <a:normAutofit/>
          </a:bodyPr>
          <a:lstStyle/>
          <a:p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 Med" pitchFamily="50" charset="0"/>
                <a:cs typeface="LT Superior Med" pitchFamily="50" charset="0"/>
              </a:rPr>
              <a:t>Примеры использования паттернов проектирования в Yii2: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F5715-A742-477A-A587-B761D070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792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4.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Dependency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Injection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 Инъекция объекта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Request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в контроллер через конструктор.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Это обеспечивает контроллеру доступ к данным запроса без необходимости напрямую обращаться к суперглобальным переменным.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5. Factory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Method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 Создание виджета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GridView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с помощью фабричного метода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create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().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В Yii2 есть класс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yii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\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base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\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Widget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, который является базовым классом для всех виджетов. Когда вы создаете виджет, вы обычно вызываете его метод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widget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(), который в свою очередь использует фабричный метод для создания экземпляра виджета.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ru-RU" sz="2000" dirty="0">
              <a:solidFill>
                <a:srgbClr val="24292F"/>
              </a:solidFill>
              <a:latin typeface="LT Superior" pitchFamily="50" charset="0"/>
              <a:cs typeface="LT Superio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6.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Decorator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Расширение функциональности модели с помощью поведения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TimestampBehavior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TimestampBehavior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автоматически заполняет атрибуты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created_at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updated_at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текущим временем.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74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27691-8B3B-4551-84E8-1DD144C1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 Med" pitchFamily="50" charset="0"/>
                <a:cs typeface="LT Superior Med" pitchFamily="50" charset="0"/>
              </a:rPr>
              <a:t>Примеры использования паттернов проектирования в Yii2: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F5715-A742-477A-A587-B761D070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792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7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 Observer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Подписка на событие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afterSave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модели для выполнения дополнительных действий после сохранения.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Обработчик события может, например, очистить кэш, связанный с моделью.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8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. Strategy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 Использование различных стратегий валидации для полей формы.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Валидатор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EmailValidator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проверяет, что значение атрибута является действительным адресом электронной почты.</a:t>
            </a:r>
            <a:endParaRPr lang="en-US" altLang="ru-RU" sz="2000" dirty="0">
              <a:solidFill>
                <a:srgbClr val="24292F"/>
              </a:solidFill>
              <a:latin typeface="LT Superior" pitchFamily="50" charset="0"/>
              <a:cs typeface="LT Superior" pitchFamily="50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20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9.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Singleton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Пример: Использование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Yii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::$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app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для доступа к глобальному состоянию приложения.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Yii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::$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app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T Superior" pitchFamily="50" charset="0"/>
                <a:cs typeface="LT Superior" pitchFamily="50" charset="0"/>
              </a:rPr>
              <a:t> предоставляет доступ к компонентам и параметрам приложения в любой точке кода.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LT Superior" pitchFamily="50" charset="0"/>
              <a:cs typeface="LT Superi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FDF23-68B2-416A-80DF-9495C0E6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T Superior Med" pitchFamily="50" charset="0"/>
              </a:rPr>
              <a:t>Что такое паттерн проектирования</a:t>
            </a:r>
            <a:r>
              <a:rPr lang="en-US" b="1" dirty="0">
                <a:latin typeface="LT Superior Med" pitchFamily="50" charset="0"/>
              </a:rPr>
              <a:t>?</a:t>
            </a:r>
            <a:endParaRPr lang="ru-RU" b="1" dirty="0">
              <a:latin typeface="LT Superior Med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42024-037C-44B8-94BD-48AE4266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LT Superior" pitchFamily="50" charset="0"/>
                <a:cs typeface="LT Superior" pitchFamily="50" charset="0"/>
              </a:rPr>
              <a:t>Паттерны </a:t>
            </a:r>
            <a:r>
              <a:rPr lang="ru-RU" b="0" i="0" dirty="0">
                <a:effectLst/>
                <a:latin typeface="LT Superior" pitchFamily="50" charset="0"/>
                <a:cs typeface="LT Superior" pitchFamily="50" charset="0"/>
              </a:rPr>
              <a:t>— это способ построения (структуризации) программного кода специальным образом. На практике они используются программистами для того, чтобы решить какую-нибудь проблему, устранить определенные неудобные ситуации разработчиков. В этом случае предполагается, что существует некоторый перечень общих формализованных проблем (а это так и есть), причем данные проблемы встречаются относительно часто. И вот здесь-то на сцену и выходят паттерны, которые как раз таки и предоставляют способы решения этих проблем.</a:t>
            </a:r>
            <a:endParaRPr lang="ru-RU" dirty="0">
              <a:latin typeface="LT Superior" pitchFamily="50" charset="0"/>
              <a:cs typeface="LT Superi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6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6E78A-2B12-4F66-9F20-2B6761F6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35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Ряд проблем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, </a:t>
            </a:r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который решают паттерны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:</a:t>
            </a:r>
            <a:endParaRPr lang="ru-RU" sz="4000" b="1" dirty="0">
              <a:latin typeface="LT Superior Med" pitchFamily="50" charset="0"/>
              <a:cs typeface="LT Superior Med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90FFB-D5C9-4D86-AC7C-976DB43C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Повторяемость ошибок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Паттерны помогают избежать часто встречающихся ошибок, предоставляя проверенные решения типичных проблем.</a:t>
            </a:r>
          </a:p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Сложность кода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Они упрощают сложные архитектурные структуры, делая код более понятным и удобным для поддержки.</a:t>
            </a:r>
          </a:p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Трудоемкость изменений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Паттерны облегчают внесение изменений в код, так как они предусматривают гибкость и расширяемость системы.</a:t>
            </a:r>
          </a:p>
          <a:p>
            <a:r>
              <a:rPr lang="ru-RU" b="1" dirty="0" err="1">
                <a:latin typeface="LT Superior" pitchFamily="50" charset="0"/>
                <a:cs typeface="LT Superior" pitchFamily="50" charset="0"/>
              </a:rPr>
              <a:t>Переиспользование</a:t>
            </a:r>
            <a:r>
              <a:rPr lang="ru-RU" b="1" dirty="0">
                <a:latin typeface="LT Superior" pitchFamily="50" charset="0"/>
                <a:cs typeface="LT Superior" pitchFamily="50" charset="0"/>
              </a:rPr>
              <a:t> кода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Способствуют созданию модульного кода, который можно использовать в различных проектах.</a:t>
            </a:r>
          </a:p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Зависимости компонентов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Минимизируют тесную связанность компонентов, что упрощает тестирование и поддержку.</a:t>
            </a:r>
          </a:p>
        </p:txBody>
      </p:sp>
    </p:spTree>
    <p:extLst>
      <p:ext uri="{BB962C8B-B14F-4D97-AF65-F5344CB8AC3E}">
        <p14:creationId xmlns:p14="http://schemas.microsoft.com/office/powerpoint/2010/main" val="184983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0F718-3D5E-48E0-94EF-C2E1DEF7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Ряд проблем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, </a:t>
            </a:r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который решают паттерны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:</a:t>
            </a:r>
            <a:endParaRPr lang="ru-RU" sz="4000" b="1" dirty="0">
              <a:latin typeface="LT Superior Med" pitchFamily="50" charset="0"/>
              <a:cs typeface="LT Superior Med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FAC98-E204-4865-935C-DED9697A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Масштабирование проектов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Обеспечивают структуру, которая легко масштабируется с увеличением размера и сложности проекта.</a:t>
            </a:r>
          </a:p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Производительность разработки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Повышают эффективность процесса разработки</a:t>
            </a:r>
          </a:p>
          <a:p>
            <a:r>
              <a:rPr lang="ru-RU" b="1" dirty="0">
                <a:latin typeface="LT Superior" pitchFamily="50" charset="0"/>
                <a:cs typeface="LT Superior" pitchFamily="50" charset="0"/>
              </a:rPr>
              <a:t>Обучение новых сотрудников</a:t>
            </a:r>
            <a:r>
              <a:rPr lang="ru-RU" dirty="0">
                <a:latin typeface="LT Superior" pitchFamily="50" charset="0"/>
                <a:cs typeface="LT Superior" pitchFamily="50" charset="0"/>
              </a:rPr>
              <a:t>: Ускоряют процесс введения в курс дела новых разработчиков, предоставляя им четкие примеры хорошего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9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4B6E2-F43E-461A-B883-F67E36FA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LT Superior Med" pitchFamily="50" charset="0"/>
                <a:cs typeface="LT Superior Med" pitchFamily="50" charset="0"/>
              </a:rPr>
              <a:t>Какие имеются паттерны проектирования</a:t>
            </a:r>
            <a:r>
              <a:rPr lang="en-US" sz="4000" b="1" dirty="0">
                <a:latin typeface="LT Superior Med" pitchFamily="50" charset="0"/>
                <a:cs typeface="LT Superior Med" pitchFamily="50" charset="0"/>
              </a:rPr>
              <a:t>?</a:t>
            </a:r>
            <a:endParaRPr lang="ru-RU" sz="4000" b="1" dirty="0">
              <a:latin typeface="LT Superior Med" pitchFamily="50" charset="0"/>
              <a:cs typeface="LT Superior Med" pitchFamily="50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7D181-43AA-4F42-A183-91AE1563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77647" cy="473730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600" b="1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1. Порождающие.</a:t>
            </a:r>
            <a:r>
              <a:rPr lang="ru-RU" sz="3600" dirty="0">
                <a:solidFill>
                  <a:srgbClr val="181818"/>
                </a:solidFill>
                <a:latin typeface="LT Superior" pitchFamily="50" charset="0"/>
                <a:cs typeface="LT Superior" pitchFamily="50" charset="0"/>
              </a:rPr>
              <a:t> </a:t>
            </a:r>
          </a:p>
          <a:p>
            <a:pPr marL="0" indent="0">
              <a:buNone/>
            </a:pPr>
            <a:r>
              <a:rPr lang="ru-RU" sz="3100" b="0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Это шаблоны, которые помогают </a:t>
            </a:r>
            <a:r>
              <a:rPr lang="ru-RU" sz="3100" b="0" i="0" dirty="0">
                <a:solidFill>
                  <a:srgbClr val="1818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в создании объектов</a:t>
            </a:r>
            <a:r>
              <a:rPr lang="ru-RU" sz="3100" b="0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, обеспечивая гибкость и повторное использование кода. Они решают проблемы связанные с созданием экземпляров классов. </a:t>
            </a:r>
          </a:p>
          <a:p>
            <a:pPr marL="0" indent="0">
              <a:buNone/>
            </a:pPr>
            <a:r>
              <a:rPr lang="ru-RU" sz="3100" b="0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Проще говоря, представьте, что вы строите дом. Вместо того, чтобы </a:t>
            </a:r>
            <a:r>
              <a:rPr lang="ru-RU" sz="3100" b="0" i="0" dirty="0">
                <a:solidFill>
                  <a:srgbClr val="1818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каждый раз проектировать дом с нуля</a:t>
            </a:r>
            <a:r>
              <a:rPr lang="ru-RU" sz="3100" b="0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, вы используете готовые планы (шаблоны), которые можно адаптировать под разные нужды и условия. </a:t>
            </a:r>
          </a:p>
          <a:p>
            <a:pPr marL="0" indent="0">
              <a:buNone/>
            </a:pPr>
            <a:r>
              <a:rPr lang="ru-RU" sz="3100" b="0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Таким образом, порождающие паттерны проектирования — это как </a:t>
            </a:r>
            <a:r>
              <a:rPr lang="ru-RU" sz="3100" b="0" i="0" dirty="0">
                <a:solidFill>
                  <a:srgbClr val="1818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готовые планы</a:t>
            </a:r>
            <a:r>
              <a:rPr lang="ru-RU" sz="3100" b="0" i="0" dirty="0">
                <a:solidFill>
                  <a:srgbClr val="181818"/>
                </a:solidFill>
                <a:effectLst/>
                <a:latin typeface="LT Superior" pitchFamily="50" charset="0"/>
                <a:cs typeface="LT Superior" pitchFamily="50" charset="0"/>
              </a:rPr>
              <a:t> для создания объектов в программировании, которые можно использовать повторно и адаптировать для создания новых объектов.</a:t>
            </a:r>
            <a:endParaRPr lang="en-US" sz="3100" b="0" i="0" dirty="0">
              <a:solidFill>
                <a:srgbClr val="181818"/>
              </a:solidFill>
              <a:effectLst/>
              <a:latin typeface="LT Superior" pitchFamily="50" charset="0"/>
              <a:cs typeface="LT Superior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F32E5-AF52-48A5-A257-C8AD8C02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62" y="2304695"/>
            <a:ext cx="3607938" cy="22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067EA-9677-45DB-98B9-99FF8BC2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T Superior Med" pitchFamily="50" charset="0"/>
                <a:cs typeface="LT Superior Med" pitchFamily="50" charset="0"/>
              </a:rPr>
              <a:t>Абстрактная фабрика.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BEBB4-769F-47AC-ABF9-0C4758C8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10"/>
            <a:ext cx="69374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LT Superior" pitchFamily="50" charset="0"/>
                <a:cs typeface="LT Superior" pitchFamily="50" charset="0"/>
              </a:rPr>
              <a:t>Паттерн "Абстрактная фабрика" 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— это о том</a:t>
            </a:r>
            <a:r>
              <a:rPr lang="en-US" sz="2000" dirty="0">
                <a:latin typeface="LT Superior" pitchFamily="50" charset="0"/>
                <a:cs typeface="LT Superior" pitchFamily="50" charset="0"/>
              </a:rPr>
              <a:t>,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 когда у вас есть несколько фабрик, каждая из которых умеет делать </a:t>
            </a:r>
            <a:r>
              <a:rPr lang="ru-RU" sz="2000" b="1" dirty="0">
                <a:latin typeface="LT Superior" pitchFamily="50" charset="0"/>
                <a:cs typeface="LT Superior" pitchFamily="50" charset="0"/>
              </a:rPr>
              <a:t>разные наборы</a:t>
            </a:r>
            <a:r>
              <a:rPr lang="en-US" sz="2000" b="1" dirty="0">
                <a:latin typeface="LT Superior" pitchFamily="50" charset="0"/>
                <a:cs typeface="LT Superior" pitchFamily="50" charset="0"/>
              </a:rPr>
              <a:t> </a:t>
            </a:r>
            <a:r>
              <a:rPr lang="ru-RU" sz="2000" b="1" dirty="0">
                <a:latin typeface="LT Superior" pitchFamily="50" charset="0"/>
                <a:cs typeface="LT Superior" pitchFamily="50" charset="0"/>
              </a:rPr>
              <a:t> 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одинакового </a:t>
            </a:r>
            <a:r>
              <a:rPr lang="ru-RU" sz="2000" b="1" dirty="0">
                <a:latin typeface="LT Superior" pitchFamily="50" charset="0"/>
                <a:cs typeface="LT Superior" pitchFamily="50" charset="0"/>
              </a:rPr>
              <a:t>семейства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 вещей, но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похожим образом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. Допустим, вы хотите обставить квартиру мебелью, и у вас есть выбор между разными стилями: скандинавским, модерн, классика и так далее.</a:t>
            </a:r>
          </a:p>
          <a:p>
            <a:pPr marL="0" indent="0">
              <a:buNone/>
            </a:pPr>
            <a:endParaRPr lang="ru-RU" sz="2000" dirty="0">
              <a:latin typeface="LT Superior" pitchFamily="50" charset="0"/>
              <a:cs typeface="LT Superior" pitchFamily="50" charset="0"/>
            </a:endParaRPr>
          </a:p>
          <a:p>
            <a:pPr marL="0" indent="0">
              <a:buNone/>
            </a:pPr>
            <a:r>
              <a:rPr lang="ru-RU" sz="2000" dirty="0">
                <a:latin typeface="LT Superior" pitchFamily="50" charset="0"/>
                <a:cs typeface="LT Superior" pitchFamily="50" charset="0"/>
              </a:rPr>
              <a:t>Вместо того чтобы каждый раз заново придумывать, как сделать стул или стол, вы выбираете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фабрику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, которая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специализируется на нужном вам стиле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. Эта фабрика уже знает, как делать мебель в этом стиле, и может предложить вам комплекты: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стул, стол, диван 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и так далее. Выбрав одну фабрику, вы получаете всё в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T Superior" pitchFamily="50" charset="0"/>
                <a:cs typeface="LT Superior" pitchFamily="50" charset="0"/>
              </a:rPr>
              <a:t>едином стиле </a:t>
            </a:r>
            <a:r>
              <a:rPr lang="ru-RU" sz="2000" dirty="0">
                <a:latin typeface="LT Superior" pitchFamily="50" charset="0"/>
                <a:cs typeface="LT Superior" pitchFamily="50" charset="0"/>
              </a:rPr>
              <a:t>и не беспокоитесь о том, что одна вещь не будет сочетаться с другой.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F1A9CF-F7B3-401A-B6B7-A1B2C265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43" y="1690688"/>
            <a:ext cx="4088211" cy="25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5FB03-C23B-4E67-80E6-4BE8F8BF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T Superior Med" pitchFamily="50" charset="0"/>
                <a:cs typeface="LT Superior Med" pitchFamily="50" charset="0"/>
              </a:rPr>
              <a:t>UML </a:t>
            </a:r>
            <a:r>
              <a:rPr lang="ru-RU" b="1" dirty="0">
                <a:latin typeface="LT Superior Med" pitchFamily="50" charset="0"/>
                <a:cs typeface="LT Superior Med" pitchFamily="50" charset="0"/>
              </a:rPr>
              <a:t>схема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22C350-606F-4C71-BC3A-EB71E0F98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7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B2673-FB24-4D0D-9E89-0685DD49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b="1" dirty="0">
                <a:latin typeface="LT Superior Med" pitchFamily="50" charset="0"/>
                <a:cs typeface="LT Superior Med" pitchFamily="50" charset="0"/>
              </a:rPr>
              <a:t>Пример абстрактной фабрики на </a:t>
            </a:r>
            <a:r>
              <a:rPr lang="en-US" b="1" dirty="0">
                <a:latin typeface="LT Superior Med" pitchFamily="50" charset="0"/>
                <a:cs typeface="LT Superior Med" pitchFamily="50" charset="0"/>
              </a:rPr>
              <a:t>PHP</a:t>
            </a:r>
            <a:endParaRPr lang="ru-RU" b="1" dirty="0">
              <a:latin typeface="LT Superior Med" pitchFamily="50" charset="0"/>
              <a:cs typeface="LT Superior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81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1631</Words>
  <Application>Microsoft Office PowerPoint</Application>
  <PresentationFormat>Широкоэкранный</PresentationFormat>
  <Paragraphs>113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LT Superior</vt:lpstr>
      <vt:lpstr>LT Superior Med</vt:lpstr>
      <vt:lpstr>Тема Office</vt:lpstr>
      <vt:lpstr>Паттерны проектирования.</vt:lpstr>
      <vt:lpstr>Почему именно эта тема?</vt:lpstr>
      <vt:lpstr>Что такое паттерн проектирования?</vt:lpstr>
      <vt:lpstr>Ряд проблем, который решают паттерны:</vt:lpstr>
      <vt:lpstr>Ряд проблем, который решают паттерны:</vt:lpstr>
      <vt:lpstr>Какие имеются паттерны проектирования?</vt:lpstr>
      <vt:lpstr>Абстрактная фабрика.</vt:lpstr>
      <vt:lpstr>UML схема</vt:lpstr>
      <vt:lpstr>Пример абстрактной фабрики на PHP</vt:lpstr>
      <vt:lpstr>Строитель</vt:lpstr>
      <vt:lpstr>UML схема.</vt:lpstr>
      <vt:lpstr>Пример строителя на PHP </vt:lpstr>
      <vt:lpstr>Какие имеются паттерны проектирования?</vt:lpstr>
      <vt:lpstr>Фасад</vt:lpstr>
      <vt:lpstr>UML схема.</vt:lpstr>
      <vt:lpstr>Пример фасада на PHP</vt:lpstr>
      <vt:lpstr>Адаптер</vt:lpstr>
      <vt:lpstr>UML схема</vt:lpstr>
      <vt:lpstr>Пример адаптера на PHP</vt:lpstr>
      <vt:lpstr>Какие имеются паттерны проектирования?</vt:lpstr>
      <vt:lpstr>Цепочка обязанностей</vt:lpstr>
      <vt:lpstr>UML схема</vt:lpstr>
      <vt:lpstr>Пример цепочки обязанностей на PHP</vt:lpstr>
      <vt:lpstr>Шаблонный метод</vt:lpstr>
      <vt:lpstr>UML схема</vt:lpstr>
      <vt:lpstr>Пример шаблонного метода на PHP.</vt:lpstr>
      <vt:lpstr>Примеры использования паттернов проектирования в Yii2: </vt:lpstr>
      <vt:lpstr>Примеры использования паттернов проектирования в Yii2:</vt:lpstr>
      <vt:lpstr>Примеры использования паттернов проектирования в Yii2: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проектирования?</dc:title>
  <dc:creator>quiqqe</dc:creator>
  <cp:lastModifiedBy>quiqqe</cp:lastModifiedBy>
  <cp:revision>29</cp:revision>
  <dcterms:created xsi:type="dcterms:W3CDTF">2024-07-01T12:03:31Z</dcterms:created>
  <dcterms:modified xsi:type="dcterms:W3CDTF">2024-07-05T06:03:39Z</dcterms:modified>
</cp:coreProperties>
</file>