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1" r:id="rId10"/>
    <p:sldId id="267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B0465-0EE3-4466-B854-A6CCD143715E}" type="doc">
      <dgm:prSet loTypeId="urn:microsoft.com/office/officeart/2005/8/layout/funnel1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MX"/>
        </a:p>
      </dgm:t>
    </dgm:pt>
    <dgm:pt modelId="{43005362-9A77-458B-B771-33D2ECEC6144}">
      <dgm:prSet phldrT="[Texto]" custT="1"/>
      <dgm:spPr/>
      <dgm:t>
        <a:bodyPr/>
        <a:lstStyle/>
        <a:p>
          <a:r>
            <a:rPr lang="es-MX" sz="1400" dirty="0"/>
            <a:t>Facturas de Ingresos y Egresos</a:t>
          </a:r>
        </a:p>
      </dgm:t>
    </dgm:pt>
    <dgm:pt modelId="{FA75D3E3-F49C-4BAE-AD3A-715542CFE64F}" type="parTrans" cxnId="{558DD43B-9050-4FB0-B716-B67B37D98E90}">
      <dgm:prSet/>
      <dgm:spPr/>
      <dgm:t>
        <a:bodyPr/>
        <a:lstStyle/>
        <a:p>
          <a:endParaRPr lang="es-MX"/>
        </a:p>
      </dgm:t>
    </dgm:pt>
    <dgm:pt modelId="{3D5FA3BA-131A-4276-89DE-0427E2F96E09}" type="sibTrans" cxnId="{558DD43B-9050-4FB0-B716-B67B37D98E90}">
      <dgm:prSet/>
      <dgm:spPr/>
      <dgm:t>
        <a:bodyPr/>
        <a:lstStyle/>
        <a:p>
          <a:endParaRPr lang="es-MX"/>
        </a:p>
      </dgm:t>
    </dgm:pt>
    <dgm:pt modelId="{77ED141F-0FCE-4305-8FE2-9F3238B7EB14}">
      <dgm:prSet phldrT="[Texto]" custT="1"/>
      <dgm:spPr/>
      <dgm:t>
        <a:bodyPr/>
        <a:lstStyle/>
        <a:p>
          <a:r>
            <a:rPr lang="es-MX" sz="1400" dirty="0"/>
            <a:t>Notas de vta. Cheques,  </a:t>
          </a:r>
          <a:r>
            <a:rPr lang="es-MX" sz="2000" b="1" dirty="0"/>
            <a:t>etc</a:t>
          </a:r>
          <a:r>
            <a:rPr lang="es-MX" sz="1400" dirty="0"/>
            <a:t>.</a:t>
          </a:r>
        </a:p>
      </dgm:t>
    </dgm:pt>
    <dgm:pt modelId="{687A032C-1D74-44D9-8180-9F62C4A163A5}" type="parTrans" cxnId="{6517FF0E-D332-4251-8365-E2BB6212297F}">
      <dgm:prSet/>
      <dgm:spPr/>
      <dgm:t>
        <a:bodyPr/>
        <a:lstStyle/>
        <a:p>
          <a:endParaRPr lang="es-MX"/>
        </a:p>
      </dgm:t>
    </dgm:pt>
    <dgm:pt modelId="{D2B5AEE4-115B-454D-9893-4F286167DFF1}" type="sibTrans" cxnId="{6517FF0E-D332-4251-8365-E2BB6212297F}">
      <dgm:prSet/>
      <dgm:spPr/>
      <dgm:t>
        <a:bodyPr/>
        <a:lstStyle/>
        <a:p>
          <a:endParaRPr lang="es-MX"/>
        </a:p>
      </dgm:t>
    </dgm:pt>
    <dgm:pt modelId="{A906B238-CB67-4E29-A207-6A72058E1542}">
      <dgm:prSet phldrT="[Texto]" custT="1"/>
      <dgm:spPr/>
      <dgm:t>
        <a:bodyPr/>
        <a:lstStyle/>
        <a:p>
          <a:r>
            <a:rPr lang="es-MX" sz="1200" dirty="0"/>
            <a:t>XML</a:t>
          </a:r>
          <a:r>
            <a:rPr lang="es-MX" sz="1400" dirty="0"/>
            <a:t> Y PDF ,</a:t>
          </a:r>
          <a:r>
            <a:rPr lang="es-MX" sz="1400" dirty="0" err="1"/>
            <a:t>Edo.Cta</a:t>
          </a:r>
          <a:r>
            <a:rPr lang="es-MX" sz="1400" dirty="0"/>
            <a:t>. Pólizas. </a:t>
          </a:r>
        </a:p>
      </dgm:t>
    </dgm:pt>
    <dgm:pt modelId="{450663D7-F0FE-4904-8758-28A3F5E938F9}" type="parTrans" cxnId="{792D70CA-5C53-4254-A441-22679A92E6D3}">
      <dgm:prSet/>
      <dgm:spPr/>
      <dgm:t>
        <a:bodyPr/>
        <a:lstStyle/>
        <a:p>
          <a:endParaRPr lang="es-MX"/>
        </a:p>
      </dgm:t>
    </dgm:pt>
    <dgm:pt modelId="{5B5EEA9E-0186-447A-8E94-B65271FBCA34}" type="sibTrans" cxnId="{792D70CA-5C53-4254-A441-22679A92E6D3}">
      <dgm:prSet/>
      <dgm:spPr/>
      <dgm:t>
        <a:bodyPr/>
        <a:lstStyle/>
        <a:p>
          <a:endParaRPr lang="es-MX"/>
        </a:p>
      </dgm:t>
    </dgm:pt>
    <dgm:pt modelId="{BAF24CB5-A98B-46EB-B448-A831A58E1AF9}">
      <dgm:prSet phldrT="[Texto]" custT="1"/>
      <dgm:spPr/>
      <dgm:t>
        <a:bodyPr/>
        <a:lstStyle/>
        <a:p>
          <a:r>
            <a:rPr lang="es-MX" sz="2400" dirty="0">
              <a:latin typeface="Matura MT Script Capitals" panose="03020802060602070202" pitchFamily="66" charset="0"/>
            </a:rPr>
            <a:t>Contabilidad Electrónica</a:t>
          </a:r>
          <a:endParaRPr lang="es-MX" sz="1800" dirty="0"/>
        </a:p>
      </dgm:t>
    </dgm:pt>
    <dgm:pt modelId="{E9E08017-1B7C-4FF2-A6AB-0B824F7891FB}" type="parTrans" cxnId="{F29ACB1E-50D5-4B84-AF96-E2F15558E397}">
      <dgm:prSet/>
      <dgm:spPr/>
      <dgm:t>
        <a:bodyPr/>
        <a:lstStyle/>
        <a:p>
          <a:endParaRPr lang="es-MX"/>
        </a:p>
      </dgm:t>
    </dgm:pt>
    <dgm:pt modelId="{822E1C5D-0BA9-4753-9799-4FC20ABA095D}" type="sibTrans" cxnId="{F29ACB1E-50D5-4B84-AF96-E2F15558E397}">
      <dgm:prSet/>
      <dgm:spPr/>
      <dgm:t>
        <a:bodyPr/>
        <a:lstStyle/>
        <a:p>
          <a:endParaRPr lang="es-MX"/>
        </a:p>
      </dgm:t>
    </dgm:pt>
    <dgm:pt modelId="{F654CD18-6B50-424C-B5E4-F67695748370}" type="pres">
      <dgm:prSet presAssocID="{650B0465-0EE3-4466-B854-A6CCD143715E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E1918E29-F09C-4174-BCF2-3BCBECF6C4D2}" type="pres">
      <dgm:prSet presAssocID="{650B0465-0EE3-4466-B854-A6CCD143715E}" presName="ellipse" presStyleLbl="trBgShp" presStyleIdx="0" presStyleCnt="1"/>
      <dgm:spPr/>
    </dgm:pt>
    <dgm:pt modelId="{BE0825DE-08C1-4562-AD86-B3E2676A6795}" type="pres">
      <dgm:prSet presAssocID="{650B0465-0EE3-4466-B854-A6CCD143715E}" presName="arrow1" presStyleLbl="fgShp" presStyleIdx="0" presStyleCnt="1" custLinFactNeighborY="-14397"/>
      <dgm:spPr/>
    </dgm:pt>
    <dgm:pt modelId="{82B8C6B4-B452-49C5-A276-07DCD3E5DC82}" type="pres">
      <dgm:prSet presAssocID="{650B0465-0EE3-4466-B854-A6CCD143715E}" presName="rectangle" presStyleLbl="revTx" presStyleIdx="0" presStyleCnt="1" custLinFactNeighborY="503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A7BDDF3-5D8B-4849-86E9-BF7711656161}" type="pres">
      <dgm:prSet presAssocID="{77ED141F-0FCE-4305-8FE2-9F3238B7EB1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8EF2EE4-DE70-4FC5-B083-CDF171DBB9F0}" type="pres">
      <dgm:prSet presAssocID="{A906B238-CB67-4E29-A207-6A72058E154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EACB15B-AC12-4617-B2F6-9C2055B5EB98}" type="pres">
      <dgm:prSet presAssocID="{BAF24CB5-A98B-46EB-B448-A831A58E1AF9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068528E-74A9-40A0-90FA-DFB1AF29A747}" type="pres">
      <dgm:prSet presAssocID="{650B0465-0EE3-4466-B854-A6CCD143715E}" presName="funnel" presStyleLbl="trAlignAcc1" presStyleIdx="0" presStyleCnt="1"/>
      <dgm:spPr/>
    </dgm:pt>
  </dgm:ptLst>
  <dgm:cxnLst>
    <dgm:cxn modelId="{FD3F983A-5419-4F41-8AE5-3BB9328B43A2}" type="presOf" srcId="{77ED141F-0FCE-4305-8FE2-9F3238B7EB14}" destId="{58EF2EE4-DE70-4FC5-B083-CDF171DBB9F0}" srcOrd="0" destOrd="0" presId="urn:microsoft.com/office/officeart/2005/8/layout/funnel1"/>
    <dgm:cxn modelId="{792D70CA-5C53-4254-A441-22679A92E6D3}" srcId="{650B0465-0EE3-4466-B854-A6CCD143715E}" destId="{A906B238-CB67-4E29-A207-6A72058E1542}" srcOrd="2" destOrd="0" parTransId="{450663D7-F0FE-4904-8758-28A3F5E938F9}" sibTransId="{5B5EEA9E-0186-447A-8E94-B65271FBCA34}"/>
    <dgm:cxn modelId="{96D816E3-1105-4DFE-88A4-B1A8A0DD8960}" type="presOf" srcId="{BAF24CB5-A98B-46EB-B448-A831A58E1AF9}" destId="{82B8C6B4-B452-49C5-A276-07DCD3E5DC82}" srcOrd="0" destOrd="0" presId="urn:microsoft.com/office/officeart/2005/8/layout/funnel1"/>
    <dgm:cxn modelId="{59B13D68-3EC6-4971-B2CA-4B2D8D31D75B}" type="presOf" srcId="{43005362-9A77-458B-B771-33D2ECEC6144}" destId="{3EACB15B-AC12-4617-B2F6-9C2055B5EB98}" srcOrd="0" destOrd="0" presId="urn:microsoft.com/office/officeart/2005/8/layout/funnel1"/>
    <dgm:cxn modelId="{F29ACB1E-50D5-4B84-AF96-E2F15558E397}" srcId="{650B0465-0EE3-4466-B854-A6CCD143715E}" destId="{BAF24CB5-A98B-46EB-B448-A831A58E1AF9}" srcOrd="3" destOrd="0" parTransId="{E9E08017-1B7C-4FF2-A6AB-0B824F7891FB}" sibTransId="{822E1C5D-0BA9-4753-9799-4FC20ABA095D}"/>
    <dgm:cxn modelId="{6517FF0E-D332-4251-8365-E2BB6212297F}" srcId="{650B0465-0EE3-4466-B854-A6CCD143715E}" destId="{77ED141F-0FCE-4305-8FE2-9F3238B7EB14}" srcOrd="1" destOrd="0" parTransId="{687A032C-1D74-44D9-8180-9F62C4A163A5}" sibTransId="{D2B5AEE4-115B-454D-9893-4F286167DFF1}"/>
    <dgm:cxn modelId="{C0554FE4-48AF-46FB-98BE-53B1DC441F7B}" type="presOf" srcId="{650B0465-0EE3-4466-B854-A6CCD143715E}" destId="{F654CD18-6B50-424C-B5E4-F67695748370}" srcOrd="0" destOrd="0" presId="urn:microsoft.com/office/officeart/2005/8/layout/funnel1"/>
    <dgm:cxn modelId="{558DD43B-9050-4FB0-B716-B67B37D98E90}" srcId="{650B0465-0EE3-4466-B854-A6CCD143715E}" destId="{43005362-9A77-458B-B771-33D2ECEC6144}" srcOrd="0" destOrd="0" parTransId="{FA75D3E3-F49C-4BAE-AD3A-715542CFE64F}" sibTransId="{3D5FA3BA-131A-4276-89DE-0427E2F96E09}"/>
    <dgm:cxn modelId="{F86F98CC-3AA4-4268-887E-EEB052BBD5C3}" type="presOf" srcId="{A906B238-CB67-4E29-A207-6A72058E1542}" destId="{7A7BDDF3-5D8B-4849-86E9-BF7711656161}" srcOrd="0" destOrd="0" presId="urn:microsoft.com/office/officeart/2005/8/layout/funnel1"/>
    <dgm:cxn modelId="{44500399-6179-4210-A32D-93ECC165FCC9}" type="presParOf" srcId="{F654CD18-6B50-424C-B5E4-F67695748370}" destId="{E1918E29-F09C-4174-BCF2-3BCBECF6C4D2}" srcOrd="0" destOrd="0" presId="urn:microsoft.com/office/officeart/2005/8/layout/funnel1"/>
    <dgm:cxn modelId="{593BE801-95B5-4DA4-8BD6-32EF4843A68E}" type="presParOf" srcId="{F654CD18-6B50-424C-B5E4-F67695748370}" destId="{BE0825DE-08C1-4562-AD86-B3E2676A6795}" srcOrd="1" destOrd="0" presId="urn:microsoft.com/office/officeart/2005/8/layout/funnel1"/>
    <dgm:cxn modelId="{2964C561-6609-4A39-84A4-6BA7C26645E6}" type="presParOf" srcId="{F654CD18-6B50-424C-B5E4-F67695748370}" destId="{82B8C6B4-B452-49C5-A276-07DCD3E5DC82}" srcOrd="2" destOrd="0" presId="urn:microsoft.com/office/officeart/2005/8/layout/funnel1"/>
    <dgm:cxn modelId="{080EE22A-4332-49ED-A153-C92AADFD4EB5}" type="presParOf" srcId="{F654CD18-6B50-424C-B5E4-F67695748370}" destId="{7A7BDDF3-5D8B-4849-86E9-BF7711656161}" srcOrd="3" destOrd="0" presId="urn:microsoft.com/office/officeart/2005/8/layout/funnel1"/>
    <dgm:cxn modelId="{BCF687BC-D678-461D-A42D-CDD0C664F74E}" type="presParOf" srcId="{F654CD18-6B50-424C-B5E4-F67695748370}" destId="{58EF2EE4-DE70-4FC5-B083-CDF171DBB9F0}" srcOrd="4" destOrd="0" presId="urn:microsoft.com/office/officeart/2005/8/layout/funnel1"/>
    <dgm:cxn modelId="{F5B748D3-48EF-46C0-9198-02B15E1750AD}" type="presParOf" srcId="{F654CD18-6B50-424C-B5E4-F67695748370}" destId="{3EACB15B-AC12-4617-B2F6-9C2055B5EB98}" srcOrd="5" destOrd="0" presId="urn:microsoft.com/office/officeart/2005/8/layout/funnel1"/>
    <dgm:cxn modelId="{0E1C5F85-DD95-4E63-A753-21D5E1A64329}" type="presParOf" srcId="{F654CD18-6B50-424C-B5E4-F67695748370}" destId="{0068528E-74A9-40A0-90FA-DFB1AF29A74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18E29-F09C-4174-BCF2-3BCBECF6C4D2}">
      <dsp:nvSpPr>
        <dsp:cNvPr id="0" name=""/>
        <dsp:cNvSpPr/>
      </dsp:nvSpPr>
      <dsp:spPr>
        <a:xfrm>
          <a:off x="863089" y="217253"/>
          <a:ext cx="3154068" cy="1095366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825DE-08C1-4562-AD86-B3E2676A6795}">
      <dsp:nvSpPr>
        <dsp:cNvPr id="0" name=""/>
        <dsp:cNvSpPr/>
      </dsp:nvSpPr>
      <dsp:spPr>
        <a:xfrm>
          <a:off x="2139387" y="2843112"/>
          <a:ext cx="611253" cy="391202"/>
        </a:xfrm>
        <a:prstGeom prst="down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8C6B4-B452-49C5-A276-07DCD3E5DC82}">
      <dsp:nvSpPr>
        <dsp:cNvPr id="0" name=""/>
        <dsp:cNvSpPr/>
      </dsp:nvSpPr>
      <dsp:spPr>
        <a:xfrm>
          <a:off x="978005" y="3249298"/>
          <a:ext cx="2934016" cy="733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>
              <a:latin typeface="Matura MT Script Capitals" panose="03020802060602070202" pitchFamily="66" charset="0"/>
            </a:rPr>
            <a:t>Contabilidad Electrónica</a:t>
          </a:r>
          <a:endParaRPr lang="es-MX" sz="1800" kern="1200" dirty="0"/>
        </a:p>
      </dsp:txBody>
      <dsp:txXfrm>
        <a:off x="978005" y="3249298"/>
        <a:ext cx="2934016" cy="733504"/>
      </dsp:txXfrm>
    </dsp:sp>
    <dsp:sp modelId="{7A7BDDF3-5D8B-4849-86E9-BF7711656161}">
      <dsp:nvSpPr>
        <dsp:cNvPr id="0" name=""/>
        <dsp:cNvSpPr/>
      </dsp:nvSpPr>
      <dsp:spPr>
        <a:xfrm>
          <a:off x="2009801" y="1397217"/>
          <a:ext cx="1100256" cy="1100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/>
            <a:t>XML</a:t>
          </a:r>
          <a:r>
            <a:rPr lang="es-MX" sz="1400" kern="1200" dirty="0"/>
            <a:t> Y PDF ,</a:t>
          </a:r>
          <a:r>
            <a:rPr lang="es-MX" sz="1400" kern="1200" dirty="0" err="1"/>
            <a:t>Edo.Cta</a:t>
          </a:r>
          <a:r>
            <a:rPr lang="es-MX" sz="1400" kern="1200" dirty="0"/>
            <a:t>. Pólizas. </a:t>
          </a:r>
        </a:p>
      </dsp:txBody>
      <dsp:txXfrm>
        <a:off x="2170930" y="1558346"/>
        <a:ext cx="777998" cy="777998"/>
      </dsp:txXfrm>
    </dsp:sp>
    <dsp:sp modelId="{58EF2EE4-DE70-4FC5-B083-CDF171DBB9F0}">
      <dsp:nvSpPr>
        <dsp:cNvPr id="0" name=""/>
        <dsp:cNvSpPr/>
      </dsp:nvSpPr>
      <dsp:spPr>
        <a:xfrm>
          <a:off x="1222506" y="571780"/>
          <a:ext cx="1100256" cy="1100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/>
            <a:t>Notas de vta. Cheques,  </a:t>
          </a:r>
          <a:r>
            <a:rPr lang="es-MX" sz="2000" b="1" kern="1200" dirty="0"/>
            <a:t>etc</a:t>
          </a:r>
          <a:r>
            <a:rPr lang="es-MX" sz="1400" kern="1200" dirty="0"/>
            <a:t>.</a:t>
          </a:r>
        </a:p>
      </dsp:txBody>
      <dsp:txXfrm>
        <a:off x="1383635" y="732909"/>
        <a:ext cx="777998" cy="777998"/>
      </dsp:txXfrm>
    </dsp:sp>
    <dsp:sp modelId="{3EACB15B-AC12-4617-B2F6-9C2055B5EB98}">
      <dsp:nvSpPr>
        <dsp:cNvPr id="0" name=""/>
        <dsp:cNvSpPr/>
      </dsp:nvSpPr>
      <dsp:spPr>
        <a:xfrm>
          <a:off x="2347213" y="305763"/>
          <a:ext cx="1100256" cy="1100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/>
            <a:t>Facturas de Ingresos y Egresos</a:t>
          </a:r>
        </a:p>
      </dsp:txBody>
      <dsp:txXfrm>
        <a:off x="2508342" y="466892"/>
        <a:ext cx="777998" cy="777998"/>
      </dsp:txXfrm>
    </dsp:sp>
    <dsp:sp modelId="{0068528E-74A9-40A0-90FA-DFB1AF29A747}">
      <dsp:nvSpPr>
        <dsp:cNvPr id="0" name=""/>
        <dsp:cNvSpPr/>
      </dsp:nvSpPr>
      <dsp:spPr>
        <a:xfrm>
          <a:off x="733504" y="82777"/>
          <a:ext cx="3423019" cy="2738415"/>
        </a:xfrm>
        <a:prstGeom prst="funnel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finiciona.com/impuesto" TargetMode="External"/><Relationship Id="rId4" Type="http://schemas.openxmlformats.org/officeDocument/2006/relationships/hyperlink" Target="https://definiciona.com/deduci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848600" cy="833264"/>
          </a:xfrm>
        </p:spPr>
        <p:txBody>
          <a:bodyPr/>
          <a:lstStyle/>
          <a:p>
            <a:r>
              <a:rPr lang="es-ES_tradnl" dirty="0" smtClean="0"/>
              <a:t>Contabilidad </a:t>
            </a:r>
            <a:r>
              <a:rPr lang="es-ES_tradnl" dirty="0" smtClean="0">
                <a:solidFill>
                  <a:srgbClr val="7030A0"/>
                </a:solidFill>
              </a:rPr>
              <a:t>A</a:t>
            </a:r>
            <a:r>
              <a:rPr lang="es-ES_tradnl" dirty="0" smtClean="0">
                <a:solidFill>
                  <a:srgbClr val="0070C0"/>
                </a:solidFill>
              </a:rPr>
              <a:t>B</a:t>
            </a:r>
            <a:r>
              <a:rPr lang="es-ES_tradnl" dirty="0" smtClean="0"/>
              <a:t>C</a:t>
            </a:r>
            <a:endParaRPr lang="es-CO" dirty="0"/>
          </a:p>
        </p:txBody>
      </p:sp>
      <p:sp>
        <p:nvSpPr>
          <p:cNvPr id="4" name="6 Esquina doblada"/>
          <p:cNvSpPr/>
          <p:nvPr/>
        </p:nvSpPr>
        <p:spPr>
          <a:xfrm>
            <a:off x="4355976" y="1651620"/>
            <a:ext cx="3714750" cy="28575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200" dirty="0">
                <a:effectLst/>
                <a:latin typeface="Times New Roman"/>
                <a:ea typeface="Calibri"/>
                <a:cs typeface="Times New Roman"/>
              </a:rPr>
              <a:t>“</a:t>
            </a:r>
            <a:r>
              <a:rPr lang="es-MX" sz="2200" dirty="0">
                <a:effectLst/>
                <a:latin typeface="DatBox"/>
                <a:ea typeface="Calibri"/>
                <a:cs typeface="Times New Roman"/>
              </a:rPr>
              <a:t>Donde hay una Empresa de </a:t>
            </a:r>
            <a:r>
              <a:rPr lang="es-MX" sz="2200" dirty="0">
                <a:effectLst/>
                <a:latin typeface="Cambria"/>
                <a:ea typeface="Calibri"/>
                <a:cs typeface="Cambria"/>
              </a:rPr>
              <a:t>É</a:t>
            </a:r>
            <a:r>
              <a:rPr lang="es-MX" sz="2200" dirty="0">
                <a:effectLst/>
                <a:latin typeface="DatBox"/>
                <a:ea typeface="Calibri"/>
                <a:cs typeface="Times New Roman"/>
              </a:rPr>
              <a:t>xito, alguien tom</a:t>
            </a:r>
            <a:r>
              <a:rPr lang="es-MX" sz="2200" dirty="0">
                <a:effectLst/>
                <a:latin typeface="Cambria"/>
                <a:ea typeface="Calibri"/>
                <a:cs typeface="Cambria"/>
              </a:rPr>
              <a:t>ó</a:t>
            </a:r>
            <a:r>
              <a:rPr lang="es-MX" sz="2200" dirty="0">
                <a:effectLst/>
                <a:latin typeface="DatBox"/>
                <a:ea typeface="Calibri"/>
                <a:cs typeface="Times New Roman"/>
              </a:rPr>
              <a:t> alguna vez una decisi</a:t>
            </a:r>
            <a:r>
              <a:rPr lang="es-MX" sz="2200" dirty="0">
                <a:effectLst/>
                <a:latin typeface="Cambria"/>
                <a:ea typeface="Calibri"/>
                <a:cs typeface="Cambria"/>
              </a:rPr>
              <a:t>ó</a:t>
            </a:r>
            <a:r>
              <a:rPr lang="es-MX" sz="2200" dirty="0">
                <a:effectLst/>
                <a:latin typeface="DatBox"/>
                <a:ea typeface="Calibri"/>
                <a:cs typeface="Times New Roman"/>
              </a:rPr>
              <a:t>n valiente</a:t>
            </a:r>
            <a:r>
              <a:rPr lang="es-MX" sz="2200" dirty="0">
                <a:effectLst/>
                <a:latin typeface="Times New Roman"/>
                <a:ea typeface="Calibri"/>
                <a:cs typeface="Times New Roman"/>
              </a:rPr>
              <a:t>”</a:t>
            </a:r>
            <a:endParaRPr lang="es-CO" sz="1100" dirty="0">
              <a:effectLst/>
              <a:ea typeface="Calibri"/>
              <a:cs typeface="Times New Roman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effectLst/>
                <a:latin typeface="DatBox"/>
                <a:ea typeface="Calibri"/>
                <a:cs typeface="Times New Roman"/>
              </a:rPr>
              <a:t> </a:t>
            </a:r>
            <a:endParaRPr lang="es-CO" sz="1100" dirty="0">
              <a:effectLst/>
              <a:ea typeface="Calibri"/>
              <a:cs typeface="Times New Roman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effectLst/>
                <a:latin typeface="DatBox"/>
                <a:ea typeface="Calibri"/>
                <a:cs typeface="Times New Roman"/>
              </a:rPr>
              <a:t>Peter Drucker </a:t>
            </a:r>
            <a:endParaRPr lang="es-CO" sz="1100" dirty="0">
              <a:effectLst/>
              <a:ea typeface="Calibri"/>
              <a:cs typeface="Times New Roman"/>
            </a:endParaRPr>
          </a:p>
        </p:txBody>
      </p:sp>
      <p:pic>
        <p:nvPicPr>
          <p:cNvPr id="2050" name="Imagen 2" descr="Descripción: F:\2. Yanet EScalona\3. Contabilidades\4. Prospectos\Sabias q...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5" t="6908" r="24023" b="2101"/>
          <a:stretch>
            <a:fillRect/>
          </a:stretch>
        </p:blipFill>
        <p:spPr bwMode="auto">
          <a:xfrm>
            <a:off x="1115616" y="1600241"/>
            <a:ext cx="19812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9054" y="4509120"/>
            <a:ext cx="4104456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CO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loEtchASketch"/>
                <a:ea typeface="Calibri" pitchFamily="34" charset="0"/>
                <a:cs typeface="Times New Roman" pitchFamily="18" charset="0"/>
              </a:rPr>
              <a:t>Felicidades por esforzarte en defender tu Empresa</a:t>
            </a:r>
            <a:endParaRPr kumimoji="0" lang="es-CO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7 Imagen" descr="D:\2. Yanet EScalona\6. Registrar Marca\1. Yanet EScalona\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7" b="41596"/>
          <a:stretch/>
        </p:blipFill>
        <p:spPr bwMode="auto">
          <a:xfrm>
            <a:off x="107504" y="404091"/>
            <a:ext cx="1774190" cy="316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uadro de texto 1"/>
          <p:cNvSpPr txBox="1"/>
          <p:nvPr/>
        </p:nvSpPr>
        <p:spPr>
          <a:xfrm>
            <a:off x="5023485" y="6375891"/>
            <a:ext cx="4120515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www.controlseguridadyalegría.com</a:t>
            </a:r>
            <a:endParaRPr lang="es-CO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611625" y="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Este material es sólo Informativo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555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D:\2. Yanet EScalona\6. Registrar Marca\1. Yanet EScalona\2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7" b="41596"/>
          <a:stretch/>
        </p:blipFill>
        <p:spPr bwMode="auto">
          <a:xfrm>
            <a:off x="0" y="378234"/>
            <a:ext cx="1774190" cy="316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 de texto 1"/>
          <p:cNvSpPr txBox="1"/>
          <p:nvPr/>
        </p:nvSpPr>
        <p:spPr>
          <a:xfrm>
            <a:off x="5023485" y="6375891"/>
            <a:ext cx="4120515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www.controlseguridadyalegría.com</a:t>
            </a:r>
            <a:endParaRPr lang="es-CO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611625" y="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Este material es sólo Informativo</a:t>
            </a:r>
            <a:endParaRPr lang="es-CO" dirty="0"/>
          </a:p>
        </p:txBody>
      </p:sp>
      <p:sp>
        <p:nvSpPr>
          <p:cNvPr id="8" name="Cuadro de texto 34"/>
          <p:cNvSpPr txBox="1"/>
          <p:nvPr/>
        </p:nvSpPr>
        <p:spPr>
          <a:xfrm>
            <a:off x="2059940" y="396875"/>
            <a:ext cx="7083421" cy="16694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ES" sz="2800" dirty="0">
                <a:solidFill>
                  <a:srgbClr val="000000"/>
                </a:solidFill>
                <a:effectLst/>
                <a:latin typeface="Sketch Handwriting"/>
                <a:ea typeface="Calibri"/>
                <a:cs typeface="Sketch Handwriting"/>
              </a:rPr>
              <a:t>Tipos Comunes de Empresas en México</a:t>
            </a:r>
            <a:endParaRPr lang="es-CO" sz="900" dirty="0">
              <a:effectLst/>
              <a:ea typeface="Calibri"/>
              <a:cs typeface="Times New Roman"/>
            </a:endParaRPr>
          </a:p>
        </p:txBody>
      </p:sp>
      <p:pic>
        <p:nvPicPr>
          <p:cNvPr id="9" name="8 Imagen" descr="F:\2. Yanet EScalona\3. Contabilidades\4. Prospectos\white-male-1856204_1920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0" t="33149" r="14882" b="5035"/>
          <a:stretch/>
        </p:blipFill>
        <p:spPr bwMode="auto">
          <a:xfrm>
            <a:off x="120230" y="719237"/>
            <a:ext cx="1395095" cy="13411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218" name="Imagen 50" descr="Descripción: F:\2. Yanet EScalona\3. Contabilidades\4. Prospectos\Ri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0" t="7410" r="13809" b="3687"/>
          <a:stretch>
            <a:fillRect/>
          </a:stretch>
        </p:blipFill>
        <p:spPr bwMode="auto">
          <a:xfrm>
            <a:off x="1604293" y="5539501"/>
            <a:ext cx="8318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Imagen 49" descr="Descripción: F:\2. Yanet EScalona\3. Contabilidades\4. Prospectos\Arrendamient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9" t="9103" r="12692" b="5852"/>
          <a:stretch>
            <a:fillRect/>
          </a:stretch>
        </p:blipFill>
        <p:spPr bwMode="auto">
          <a:xfrm>
            <a:off x="1515325" y="4356247"/>
            <a:ext cx="846138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Imagen 48" descr="Descripción: F:\2. Yanet EScalona\3. Contabilidades\4. Prospectos\Serv. Prof.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1" t="2602" r="20531" b="8604"/>
          <a:stretch>
            <a:fillRect/>
          </a:stretch>
        </p:blipFill>
        <p:spPr bwMode="auto">
          <a:xfrm>
            <a:off x="1541238" y="2965574"/>
            <a:ext cx="798513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1" name="Imagen 47" descr="Descripción: F:\2. Yanet EScalona\3. Contabilidades\4. Prospectos\Personas Moral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" t="8269" r="11238" b="4916"/>
          <a:stretch>
            <a:fillRect/>
          </a:stretch>
        </p:blipFill>
        <p:spPr bwMode="auto">
          <a:xfrm>
            <a:off x="1534888" y="1772816"/>
            <a:ext cx="804863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 de texto 44"/>
          <p:cNvSpPr txBox="1"/>
          <p:nvPr/>
        </p:nvSpPr>
        <p:spPr>
          <a:xfrm>
            <a:off x="3059832" y="5277926"/>
            <a:ext cx="2880320" cy="102298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300" b="1">
                <a:effectLst/>
                <a:ea typeface="Calibri"/>
                <a:cs typeface="Times New Roman"/>
              </a:rPr>
              <a:t>RIF:</a:t>
            </a:r>
            <a:r>
              <a:rPr lang="es-MX" sz="1100" b="1">
                <a:effectLst/>
                <a:ea typeface="Calibri"/>
                <a:cs typeface="Times New Roman"/>
              </a:rPr>
              <a:t> Antes Repecos</a:t>
            </a:r>
            <a:endParaRPr lang="es-CO" sz="1100">
              <a:effectLst/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MX" sz="1100">
                <a:effectLst/>
                <a:ea typeface="Calibri"/>
                <a:cs typeface="Times New Roman"/>
              </a:rPr>
              <a:t>Significa: Régimen de Incorporación Fiscal.  Aquí están los Emprendedores y nuevos negocios, que sus Ingresos no superan los $2´000,000.00 Anuales</a:t>
            </a:r>
            <a:endParaRPr lang="es-CO" sz="1100">
              <a:effectLst/>
              <a:ea typeface="Calibri"/>
              <a:cs typeface="Times New Roman"/>
            </a:endParaRPr>
          </a:p>
        </p:txBody>
      </p:sp>
      <p:sp>
        <p:nvSpPr>
          <p:cNvPr id="15" name="Cuadro de texto 43"/>
          <p:cNvSpPr txBox="1"/>
          <p:nvPr/>
        </p:nvSpPr>
        <p:spPr>
          <a:xfrm>
            <a:off x="7236294" y="5342854"/>
            <a:ext cx="1870289" cy="893128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100">
                <a:effectLst/>
                <a:ea typeface="Calibri"/>
                <a:cs typeface="Times New Roman"/>
              </a:rPr>
              <a:t>Cada 2 meses presentan Impuestos,  y el Gobierno apoya con una reducción de Impuestos</a:t>
            </a:r>
            <a:endParaRPr lang="es-CO" sz="1100">
              <a:effectLst/>
              <a:ea typeface="Calibri"/>
              <a:cs typeface="Times New Roman"/>
            </a:endParaRPr>
          </a:p>
        </p:txBody>
      </p:sp>
      <p:sp>
        <p:nvSpPr>
          <p:cNvPr id="16" name="Cuadro de texto 35"/>
          <p:cNvSpPr txBox="1"/>
          <p:nvPr/>
        </p:nvSpPr>
        <p:spPr>
          <a:xfrm>
            <a:off x="3692575" y="923707"/>
            <a:ext cx="2128520" cy="4908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F4540C"/>
                </a:solidFill>
                <a:effectLst/>
                <a:latin typeface="HelloEtchASketch"/>
                <a:ea typeface="Calibri"/>
                <a:cs typeface="Times New Roman"/>
              </a:rPr>
              <a:t>Nombre Común</a:t>
            </a:r>
            <a:endParaRPr lang="es-CO" sz="1100" dirty="0">
              <a:solidFill>
                <a:srgbClr val="F4540C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7" name="Cuadro de texto 36"/>
          <p:cNvSpPr txBox="1"/>
          <p:nvPr/>
        </p:nvSpPr>
        <p:spPr>
          <a:xfrm>
            <a:off x="6851011" y="923707"/>
            <a:ext cx="2292350" cy="6819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F4540C"/>
                </a:solidFill>
                <a:effectLst/>
                <a:latin typeface="HelloEtchASketch"/>
                <a:ea typeface="Calibri"/>
                <a:cs typeface="Times New Roman"/>
              </a:rPr>
              <a:t>¿Cuándo Presenta Impuestos?</a:t>
            </a:r>
            <a:endParaRPr lang="es-CO" sz="1100" dirty="0">
              <a:solidFill>
                <a:srgbClr val="F4540C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8" name="Cuadro de texto 41"/>
          <p:cNvSpPr txBox="1"/>
          <p:nvPr/>
        </p:nvSpPr>
        <p:spPr>
          <a:xfrm>
            <a:off x="3059832" y="4003188"/>
            <a:ext cx="2761263" cy="102298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300" b="1" dirty="0">
                <a:effectLst/>
                <a:ea typeface="Calibri"/>
                <a:cs typeface="Times New Roman"/>
              </a:rPr>
              <a:t>Arrendamiento de Inmuebles</a:t>
            </a:r>
            <a:endParaRPr lang="es-CO" sz="11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100" dirty="0">
                <a:effectLst/>
                <a:ea typeface="Calibri"/>
                <a:cs typeface="Times New Roman"/>
              </a:rPr>
              <a:t>Estas son las personas que tienen una casa, bodegas, edificios, local y cobran la renta o alquiler del mismo.</a:t>
            </a:r>
            <a:endParaRPr lang="es-CO" sz="1100" dirty="0">
              <a:effectLst/>
              <a:ea typeface="Calibri"/>
              <a:cs typeface="Times New Roman"/>
            </a:endParaRPr>
          </a:p>
        </p:txBody>
      </p:sp>
      <p:sp>
        <p:nvSpPr>
          <p:cNvPr id="19" name="Cuadro de texto 42"/>
          <p:cNvSpPr txBox="1"/>
          <p:nvPr/>
        </p:nvSpPr>
        <p:spPr>
          <a:xfrm>
            <a:off x="7236295" y="3979356"/>
            <a:ext cx="1881080" cy="117783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100">
                <a:effectLst/>
                <a:ea typeface="Calibri"/>
                <a:cs typeface="Times New Roman"/>
              </a:rPr>
              <a:t>De manera Mensual y anual presenta Impuestos.</a:t>
            </a:r>
            <a:endParaRPr lang="es-CO" sz="110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100">
                <a:effectLst/>
                <a:ea typeface="Calibri"/>
                <a:cs typeface="Times New Roman"/>
              </a:rPr>
              <a:t>Sólo los que rentan casas sin muebles puedes presentarlos cada 3 meses.</a:t>
            </a:r>
            <a:endParaRPr lang="es-CO" sz="1100">
              <a:effectLst/>
              <a:ea typeface="Calibri"/>
              <a:cs typeface="Times New Roman"/>
            </a:endParaRPr>
          </a:p>
        </p:txBody>
      </p:sp>
      <p:sp>
        <p:nvSpPr>
          <p:cNvPr id="20" name="Cuadro de texto 39"/>
          <p:cNvSpPr txBox="1"/>
          <p:nvPr/>
        </p:nvSpPr>
        <p:spPr>
          <a:xfrm>
            <a:off x="3059832" y="2819817"/>
            <a:ext cx="2948588" cy="102298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300" b="1">
                <a:effectLst/>
                <a:ea typeface="Calibri"/>
                <a:cs typeface="Times New Roman"/>
              </a:rPr>
              <a:t>Servicios Profesionales</a:t>
            </a:r>
            <a:endParaRPr lang="es-CO" sz="110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100">
                <a:effectLst/>
                <a:ea typeface="Calibri"/>
                <a:cs typeface="Times New Roman"/>
              </a:rPr>
              <a:t>Personas que prestan servicios profesionales de manera Independiente (no como asalariados) a empresas.</a:t>
            </a:r>
            <a:endParaRPr lang="es-CO" sz="1100">
              <a:effectLst/>
              <a:ea typeface="Calibri"/>
              <a:cs typeface="Times New Roman"/>
            </a:endParaRPr>
          </a:p>
        </p:txBody>
      </p:sp>
      <p:sp>
        <p:nvSpPr>
          <p:cNvPr id="21" name="Cuadro de texto 40"/>
          <p:cNvSpPr txBox="1"/>
          <p:nvPr/>
        </p:nvSpPr>
        <p:spPr>
          <a:xfrm>
            <a:off x="7377493" y="2983808"/>
            <a:ext cx="1729092" cy="58674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100">
                <a:effectLst/>
                <a:ea typeface="Calibri"/>
                <a:cs typeface="Times New Roman"/>
              </a:rPr>
              <a:t>De manera Mensual  y anual presenta Impuestos.</a:t>
            </a:r>
            <a:endParaRPr lang="es-CO" sz="1100">
              <a:effectLst/>
              <a:ea typeface="Calibri"/>
              <a:cs typeface="Times New Roman"/>
            </a:endParaRPr>
          </a:p>
        </p:txBody>
      </p:sp>
      <p:sp>
        <p:nvSpPr>
          <p:cNvPr id="22" name="Cuadro de texto 37"/>
          <p:cNvSpPr txBox="1"/>
          <p:nvPr/>
        </p:nvSpPr>
        <p:spPr>
          <a:xfrm>
            <a:off x="3078922" y="1389797"/>
            <a:ext cx="4104541" cy="14300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MX" sz="1300" b="1" dirty="0">
                <a:effectLst/>
                <a:ea typeface="Calibri"/>
                <a:cs typeface="Times New Roman"/>
              </a:rPr>
              <a:t>Personas Morales</a:t>
            </a:r>
            <a:endParaRPr lang="es-CO" sz="1100" dirty="0">
              <a:effectLst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MX" sz="1100" dirty="0">
                <a:solidFill>
                  <a:srgbClr val="2F2F2F"/>
                </a:solidFill>
                <a:effectLst/>
                <a:latin typeface="Arial"/>
                <a:ea typeface="Calibri"/>
                <a:cs typeface="Times New Roman"/>
              </a:rPr>
              <a:t>Sociedad mercantil; asociación civil; sociedad cooperativa de producción; instituciones de crédito</a:t>
            </a:r>
            <a:r>
              <a:rPr lang="es-MX" sz="1100" dirty="0" smtClean="0">
                <a:solidFill>
                  <a:srgbClr val="2F2F2F"/>
                </a:solidFill>
                <a:effectLst/>
                <a:latin typeface="Arial"/>
                <a:ea typeface="Calibri"/>
                <a:cs typeface="Times New Roman"/>
              </a:rPr>
              <a:t>, de </a:t>
            </a:r>
            <a:r>
              <a:rPr lang="es-MX" sz="1100" dirty="0">
                <a:solidFill>
                  <a:srgbClr val="2F2F2F"/>
                </a:solidFill>
                <a:effectLst/>
                <a:latin typeface="Arial"/>
                <a:ea typeface="Calibri"/>
                <a:cs typeface="Times New Roman"/>
              </a:rPr>
              <a:t>seguros y fianzas, almacenes generales de depósito, arrendadoras financieras, uniones de crédito y sociedades de inversión de capitales; y fideicomisos con actividades empresariales, entre otras</a:t>
            </a:r>
            <a:endParaRPr lang="es-CO" sz="1100" dirty="0">
              <a:effectLst/>
              <a:ea typeface="Calibri"/>
              <a:cs typeface="Times New Roman"/>
            </a:endParaRPr>
          </a:p>
        </p:txBody>
      </p:sp>
      <p:sp>
        <p:nvSpPr>
          <p:cNvPr id="23" name="Cuadro de texto 38"/>
          <p:cNvSpPr txBox="1"/>
          <p:nvPr/>
        </p:nvSpPr>
        <p:spPr>
          <a:xfrm>
            <a:off x="7346752" y="1648242"/>
            <a:ext cx="1329704" cy="91313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100">
                <a:effectLst/>
                <a:ea typeface="Calibri"/>
                <a:cs typeface="Times New Roman"/>
              </a:rPr>
              <a:t>De manera Mensual  y anual presenta Impuestos.</a:t>
            </a:r>
            <a:endParaRPr lang="es-CO" sz="1100">
              <a:effectLst/>
              <a:ea typeface="Calibri"/>
              <a:cs typeface="Times New Roman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Flecha a la derecha con bandas"/>
          <p:cNvSpPr/>
          <p:nvPr/>
        </p:nvSpPr>
        <p:spPr>
          <a:xfrm rot="16200000">
            <a:off x="617919" y="3591039"/>
            <a:ext cx="4443866" cy="807419"/>
          </a:xfrm>
          <a:prstGeom prst="stripedRightArrow">
            <a:avLst/>
          </a:prstGeom>
          <a:blipFill>
            <a:blip r:embed="rId8"/>
            <a:tile tx="0" ty="0" sx="100000" sy="100000" flip="none" algn="tl"/>
          </a:blipFill>
          <a:ln>
            <a:solidFill>
              <a:schemeClr val="tx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933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10872" cy="833264"/>
          </a:xfrm>
        </p:spPr>
        <p:txBody>
          <a:bodyPr/>
          <a:lstStyle/>
          <a:p>
            <a:pPr algn="ctr"/>
            <a:r>
              <a:rPr lang="es-MX" sz="4400" cap="none" dirty="0" smtClean="0">
                <a:latin typeface="Times New Roman" pitchFamily="18" charset="0"/>
                <a:cs typeface="Times New Roman" pitchFamily="18" charset="0"/>
              </a:rPr>
              <a:t>Gracias por considerar esta idea</a:t>
            </a:r>
            <a:endParaRPr lang="es-CO" sz="4400" cap="non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Imagen" descr="D:\2. Yanet EScalona\6. Registrar Marca\1. Yanet EScalona\2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7" b="41596"/>
          <a:stretch/>
        </p:blipFill>
        <p:spPr bwMode="auto">
          <a:xfrm>
            <a:off x="0" y="378234"/>
            <a:ext cx="1774190" cy="316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 de texto 1"/>
          <p:cNvSpPr txBox="1"/>
          <p:nvPr/>
        </p:nvSpPr>
        <p:spPr>
          <a:xfrm>
            <a:off x="5023485" y="6375891"/>
            <a:ext cx="4120515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www.controlseguridadyalegría.com</a:t>
            </a:r>
            <a:endParaRPr lang="es-CO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611625" y="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Este material es sólo Informativo</a:t>
            </a:r>
            <a:endParaRPr lang="es-CO" dirty="0"/>
          </a:p>
        </p:txBody>
      </p:sp>
      <p:pic>
        <p:nvPicPr>
          <p:cNvPr id="10241" name="Picture 1" descr="E:\2. Yanet EScalona\4. Detras de camaras\Mejoras 23 03 17\Contabilidad A B C\email-1873375_12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32" y="3429000"/>
            <a:ext cx="3753467" cy="236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8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14869" y="694464"/>
            <a:ext cx="7217231" cy="834774"/>
          </a:xfrm>
        </p:spPr>
        <p:txBody>
          <a:bodyPr/>
          <a:lstStyle/>
          <a:p>
            <a:r>
              <a:rPr lang="es-ES_tradnl" sz="4400" dirty="0" smtClean="0"/>
              <a:t>¿Que es Una Empresa?</a:t>
            </a:r>
            <a:endParaRPr lang="es-CO" sz="4400" dirty="0"/>
          </a:p>
        </p:txBody>
      </p:sp>
      <p:pic>
        <p:nvPicPr>
          <p:cNvPr id="4" name="3 Imagen" descr="D:\2. Yanet EScalona\6. Registrar Marca\1. Yanet EScalona\2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7" b="41596"/>
          <a:stretch/>
        </p:blipFill>
        <p:spPr bwMode="auto">
          <a:xfrm>
            <a:off x="0" y="378234"/>
            <a:ext cx="1774190" cy="316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 de texto 1"/>
          <p:cNvSpPr txBox="1"/>
          <p:nvPr/>
        </p:nvSpPr>
        <p:spPr>
          <a:xfrm>
            <a:off x="5023485" y="6375891"/>
            <a:ext cx="4120515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www.controlseguridadyalegría.com</a:t>
            </a:r>
            <a:endParaRPr lang="es-CO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6 Cubo"/>
          <p:cNvSpPr/>
          <p:nvPr/>
        </p:nvSpPr>
        <p:spPr>
          <a:xfrm>
            <a:off x="4620747" y="1628800"/>
            <a:ext cx="4522614" cy="4536504"/>
          </a:xfrm>
          <a:prstGeom prst="cube">
            <a:avLst>
              <a:gd name="adj" fmla="val 14581"/>
            </a:avLst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MX" sz="1800" dirty="0">
                <a:solidFill>
                  <a:srgbClr val="25241F"/>
                </a:solidFill>
                <a:effectLst/>
                <a:latin typeface="HelloEtchASketch"/>
                <a:ea typeface="Times New Roman"/>
                <a:cs typeface="Arial"/>
              </a:rPr>
              <a:t>En general, una empresa es una </a:t>
            </a:r>
            <a:r>
              <a:rPr lang="es-MX" sz="1800" dirty="0" smtClean="0">
                <a:solidFill>
                  <a:srgbClr val="25241F"/>
                </a:solidFill>
                <a:effectLst/>
                <a:latin typeface="HelloEtchASketch"/>
                <a:ea typeface="Times New Roman"/>
                <a:cs typeface="Arial"/>
              </a:rPr>
              <a:t>método productivo formado </a:t>
            </a:r>
            <a:r>
              <a:rPr lang="es-MX" sz="1800" dirty="0">
                <a:solidFill>
                  <a:srgbClr val="25241F"/>
                </a:solidFill>
                <a:effectLst/>
                <a:latin typeface="HelloEtchASketch"/>
                <a:ea typeface="Times New Roman"/>
                <a:cs typeface="Arial"/>
              </a:rPr>
              <a:t>por una o un grupo de personas, </a:t>
            </a:r>
            <a:r>
              <a:rPr lang="es-MX" sz="1800" dirty="0" smtClean="0">
                <a:solidFill>
                  <a:srgbClr val="25241F"/>
                </a:solidFill>
                <a:effectLst/>
                <a:latin typeface="HelloEtchASketch"/>
                <a:ea typeface="Times New Roman"/>
                <a:cs typeface="Arial"/>
              </a:rPr>
              <a:t>con bienes </a:t>
            </a:r>
            <a:r>
              <a:rPr lang="es-MX" sz="1800" dirty="0">
                <a:solidFill>
                  <a:srgbClr val="25241F"/>
                </a:solidFill>
                <a:effectLst/>
                <a:latin typeface="HelloEtchASketch"/>
                <a:ea typeface="Times New Roman"/>
                <a:cs typeface="Arial"/>
              </a:rPr>
              <a:t>materiales y </a:t>
            </a:r>
            <a:r>
              <a:rPr lang="es-MX" sz="1800" dirty="0" smtClean="0">
                <a:solidFill>
                  <a:srgbClr val="25241F"/>
                </a:solidFill>
                <a:effectLst/>
                <a:latin typeface="HelloEtchASketch"/>
                <a:ea typeface="Times New Roman"/>
                <a:cs typeface="Arial"/>
              </a:rPr>
              <a:t>bienes financieros</a:t>
            </a:r>
            <a:r>
              <a:rPr lang="es-MX" sz="1800" dirty="0">
                <a:solidFill>
                  <a:srgbClr val="25241F"/>
                </a:solidFill>
                <a:effectLst/>
                <a:latin typeface="HelloEtchASketch"/>
                <a:ea typeface="Times New Roman"/>
                <a:cs typeface="Arial"/>
              </a:rPr>
              <a:t>, dedicada a desarrollar una actividad económica con ánimo de </a:t>
            </a:r>
            <a:r>
              <a:rPr lang="es-MX" sz="1800" dirty="0" smtClean="0">
                <a:solidFill>
                  <a:srgbClr val="25241F"/>
                </a:solidFill>
                <a:effectLst/>
                <a:latin typeface="HelloEtchASketch"/>
                <a:ea typeface="Times New Roman"/>
                <a:cs typeface="Arial"/>
              </a:rPr>
              <a:t>lucro (significa «quieren generar dinero»), el modo de generarlo es producir </a:t>
            </a:r>
            <a:r>
              <a:rPr lang="es-MX" sz="1800" dirty="0">
                <a:solidFill>
                  <a:srgbClr val="25241F"/>
                </a:solidFill>
                <a:effectLst/>
                <a:latin typeface="HelloEtchASketch"/>
                <a:ea typeface="Times New Roman"/>
                <a:cs typeface="Arial"/>
              </a:rPr>
              <a:t>algo o prestar un servicio que cubra una </a:t>
            </a:r>
            <a:r>
              <a:rPr lang="es-MX" sz="1800" dirty="0" smtClean="0">
                <a:solidFill>
                  <a:srgbClr val="25241F"/>
                </a:solidFill>
                <a:effectLst/>
                <a:latin typeface="HelloEtchASketch"/>
                <a:ea typeface="Times New Roman"/>
                <a:cs typeface="Arial"/>
              </a:rPr>
              <a:t>necesidad. </a:t>
            </a:r>
            <a:endParaRPr lang="es-CO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s-MX" sz="1800" dirty="0">
                <a:solidFill>
                  <a:srgbClr val="25241F"/>
                </a:solidFill>
                <a:effectLst/>
                <a:latin typeface="HelloEtchASketch"/>
                <a:ea typeface="Times New Roman"/>
                <a:cs typeface="Arial"/>
              </a:rPr>
              <a:t>Y para permanecer activa necesita de la contabilidad, por fortaleza económica.</a:t>
            </a:r>
            <a:endParaRPr lang="es-CO" sz="1200" dirty="0">
              <a:effectLst/>
              <a:latin typeface="Times New Roman"/>
              <a:ea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effectLst/>
                <a:ea typeface="Calibri"/>
                <a:cs typeface="Times New Roman"/>
              </a:rPr>
              <a:t> </a:t>
            </a:r>
            <a:endParaRPr lang="es-CO" sz="1100" dirty="0">
              <a:effectLst/>
              <a:ea typeface="Calibri"/>
              <a:cs typeface="Times New Roma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s-MX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611625" y="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Este material es sólo Informativo</a:t>
            </a:r>
            <a:endParaRPr lang="es-CO" dirty="0"/>
          </a:p>
        </p:txBody>
      </p:sp>
      <p:pic>
        <p:nvPicPr>
          <p:cNvPr id="5127" name="Picture 7" descr="E:\2. Yanet EScalona\4. Detras de camaras\Mejoras 23 03 17\Contabilidad A B C\Gamificacion-1024x62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10293" r="7958" b="10770"/>
          <a:stretch/>
        </p:blipFill>
        <p:spPr bwMode="auto">
          <a:xfrm>
            <a:off x="-1" y="2442509"/>
            <a:ext cx="4522569" cy="257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48817" y="378234"/>
            <a:ext cx="7426246" cy="1108707"/>
          </a:xfrm>
        </p:spPr>
        <p:txBody>
          <a:bodyPr/>
          <a:lstStyle/>
          <a:p>
            <a:pPr algn="ctr"/>
            <a:r>
              <a:rPr lang="es-ES_tradnl" sz="2800" dirty="0" smtClean="0"/>
              <a:t>Que no puede faltara para formar la contabilidad electrónica</a:t>
            </a:r>
            <a:endParaRPr lang="es-CO" sz="2800" dirty="0"/>
          </a:p>
        </p:txBody>
      </p:sp>
      <p:pic>
        <p:nvPicPr>
          <p:cNvPr id="4" name="3 Imagen" descr="D:\2. Yanet EScalona\6. Registrar Marca\1. Yanet EScalona\2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7" b="41596"/>
          <a:stretch/>
        </p:blipFill>
        <p:spPr bwMode="auto">
          <a:xfrm>
            <a:off x="0" y="378234"/>
            <a:ext cx="1774190" cy="316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 de texto 1"/>
          <p:cNvSpPr txBox="1"/>
          <p:nvPr/>
        </p:nvSpPr>
        <p:spPr>
          <a:xfrm>
            <a:off x="5023485" y="6375891"/>
            <a:ext cx="4120515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www.controlseguridadyalegría.com</a:t>
            </a:r>
            <a:endParaRPr lang="es-CO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6" name="5 Imagen" descr="F:\2. Yanet EScalona\3. Contabilidades\4. Prospectos\Tips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94" t="9093" r="8379" b="4131"/>
          <a:stretch/>
        </p:blipFill>
        <p:spPr bwMode="auto">
          <a:xfrm>
            <a:off x="3592061" y="4358903"/>
            <a:ext cx="1650365" cy="16922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6 Llamada ovalada"/>
          <p:cNvSpPr/>
          <p:nvPr/>
        </p:nvSpPr>
        <p:spPr>
          <a:xfrm>
            <a:off x="4788024" y="1937351"/>
            <a:ext cx="2562225" cy="1687195"/>
          </a:xfrm>
          <a:prstGeom prst="wedgeEllipseCallout">
            <a:avLst>
              <a:gd name="adj1" fmla="val -59843"/>
              <a:gd name="adj2" fmla="val 969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300" dirty="0">
                <a:effectLst/>
                <a:latin typeface="Cambria"/>
                <a:ea typeface="Calibri"/>
                <a:cs typeface="Cambria"/>
              </a:rPr>
              <a:t>¿</a:t>
            </a:r>
            <a:r>
              <a:rPr lang="es-MX" sz="1300" dirty="0">
                <a:effectLst/>
                <a:latin typeface="DatBox"/>
                <a:ea typeface="Calibri"/>
                <a:cs typeface="Times New Roman"/>
              </a:rPr>
              <a:t>Qu</a:t>
            </a:r>
            <a:r>
              <a:rPr lang="es-MX" sz="1300" dirty="0">
                <a:effectLst/>
                <a:latin typeface="Cambria"/>
                <a:ea typeface="Calibri"/>
                <a:cs typeface="Cambria"/>
              </a:rPr>
              <a:t>é</a:t>
            </a:r>
            <a:r>
              <a:rPr lang="es-MX" sz="1300" dirty="0">
                <a:effectLst/>
                <a:latin typeface="DatBox"/>
                <a:ea typeface="Calibri"/>
                <a:cs typeface="Times New Roman"/>
              </a:rPr>
              <a:t> es un Ingreso? Es todo lo que incrementa y  mejora tu patrimonio</a:t>
            </a:r>
            <a:endParaRPr lang="es-CO" sz="1100" dirty="0">
              <a:effectLst/>
              <a:ea typeface="Calibri"/>
              <a:cs typeface="Times New Roman"/>
            </a:endParaRPr>
          </a:p>
        </p:txBody>
      </p:sp>
      <p:sp>
        <p:nvSpPr>
          <p:cNvPr id="8" name="7 Llamada ovalada"/>
          <p:cNvSpPr/>
          <p:nvPr/>
        </p:nvSpPr>
        <p:spPr>
          <a:xfrm>
            <a:off x="6372200" y="3451488"/>
            <a:ext cx="2674620" cy="1814830"/>
          </a:xfrm>
          <a:prstGeom prst="wedgeEllipseCallout">
            <a:avLst>
              <a:gd name="adj1" fmla="val -117444"/>
              <a:gd name="adj2" fmla="val 30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>
                <a:effectLst/>
                <a:latin typeface="Cooper Black"/>
                <a:ea typeface="Calibri"/>
                <a:cs typeface="Times New Roman"/>
              </a:rPr>
              <a:t>¿Qué es un Egreso</a:t>
            </a:r>
            <a:r>
              <a:rPr lang="es-MX" sz="1100" u="sng">
                <a:effectLst/>
                <a:latin typeface="Cooper Black"/>
                <a:ea typeface="Calibri"/>
                <a:cs typeface="Times New Roman"/>
              </a:rPr>
              <a:t>? Son los Gastos autorizados por la ley,</a:t>
            </a:r>
            <a:r>
              <a:rPr lang="es-MX" sz="1100">
                <a:effectLst/>
                <a:latin typeface="Cooper Black"/>
                <a:ea typeface="Calibri"/>
                <a:cs typeface="Times New Roman"/>
              </a:rPr>
              <a:t> que tiene la empresa para que pueda funcionar. Hay Deducibles y No deducibles</a:t>
            </a:r>
            <a:endParaRPr lang="es-CO" sz="110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>
                <a:effectLst/>
                <a:ea typeface="Calibri"/>
                <a:cs typeface="Times New Roman"/>
              </a:rPr>
              <a:t> </a:t>
            </a:r>
            <a:endParaRPr lang="es-CO" sz="1100">
              <a:effectLst/>
              <a:ea typeface="Calibri"/>
              <a:cs typeface="Times New Roman"/>
            </a:endParaRPr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3617265951"/>
              </p:ext>
            </p:extLst>
          </p:nvPr>
        </p:nvGraphicFramePr>
        <p:xfrm>
          <a:off x="168455" y="1628800"/>
          <a:ext cx="4890028" cy="4028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MX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s-CO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MX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s-CO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MX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611625" y="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Este material es sólo Informativo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484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74190" y="694464"/>
            <a:ext cx="7046282" cy="1078351"/>
          </a:xfrm>
        </p:spPr>
        <p:txBody>
          <a:bodyPr/>
          <a:lstStyle/>
          <a:p>
            <a:r>
              <a:rPr lang="es-ES_tradnl" sz="2400" dirty="0" smtClean="0"/>
              <a:t>¿Sabes que Significa un Gasto Deducible?</a:t>
            </a:r>
            <a:br>
              <a:rPr lang="es-ES_tradnl" sz="2400" dirty="0" smtClean="0"/>
            </a:br>
            <a:r>
              <a:rPr lang="es-ES_tradnl" sz="2400" dirty="0" smtClean="0"/>
              <a:t> ¿A ti en que te ayuda o afecta?</a:t>
            </a:r>
            <a:br>
              <a:rPr lang="es-ES_tradnl" sz="2400" dirty="0" smtClean="0"/>
            </a:br>
            <a:endParaRPr lang="es-CO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35103" y="5372314"/>
            <a:ext cx="5608712" cy="888504"/>
          </a:xfrm>
        </p:spPr>
        <p:txBody>
          <a:bodyPr>
            <a:normAutofit lnSpcReduction="10000"/>
          </a:bodyPr>
          <a:lstStyle/>
          <a:p>
            <a:r>
              <a:rPr lang="es-MX" dirty="0"/>
              <a:t>Un gasto No deducible te afecta porque</a:t>
            </a:r>
            <a:endParaRPr lang="es-CO" dirty="0"/>
          </a:p>
          <a:p>
            <a:r>
              <a:rPr lang="es-MX" dirty="0"/>
              <a:t> Vas a costear más Impuestos al Fisco</a:t>
            </a:r>
            <a:endParaRPr lang="es-CO" dirty="0"/>
          </a:p>
        </p:txBody>
      </p:sp>
      <p:pic>
        <p:nvPicPr>
          <p:cNvPr id="4" name="3 Imagen" descr="D:\2. Yanet EScalona\6. Registrar Marca\1. Yanet EScalona\2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7" b="41596"/>
          <a:stretch/>
        </p:blipFill>
        <p:spPr bwMode="auto">
          <a:xfrm>
            <a:off x="0" y="378234"/>
            <a:ext cx="1774190" cy="316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 de texto 1"/>
          <p:cNvSpPr txBox="1"/>
          <p:nvPr/>
        </p:nvSpPr>
        <p:spPr>
          <a:xfrm>
            <a:off x="5023485" y="6375891"/>
            <a:ext cx="4120515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www.controlseguridadyalegría.com</a:t>
            </a:r>
            <a:endParaRPr lang="es-CO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4" name="23 Imagen" descr="F:\2. Yanet EScalona\3. Contabilidades\4. Prospectos\white-male-1871397_1280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19551"/>
          <a:stretch/>
        </p:blipFill>
        <p:spPr bwMode="auto">
          <a:xfrm>
            <a:off x="0" y="1465159"/>
            <a:ext cx="2171700" cy="39071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24 Señal de prohibido"/>
          <p:cNvSpPr/>
          <p:nvPr/>
        </p:nvSpPr>
        <p:spPr>
          <a:xfrm>
            <a:off x="1865555" y="5533881"/>
            <a:ext cx="937895" cy="842010"/>
          </a:xfrm>
          <a:prstGeom prst="noSmoking">
            <a:avLst>
              <a:gd name="adj" fmla="val 8646"/>
            </a:avLst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CO"/>
          </a:p>
        </p:txBody>
      </p:sp>
      <p:sp>
        <p:nvSpPr>
          <p:cNvPr id="26" name="25 Llamada de flecha a la izquierda"/>
          <p:cNvSpPr/>
          <p:nvPr/>
        </p:nvSpPr>
        <p:spPr>
          <a:xfrm>
            <a:off x="1744881" y="1472549"/>
            <a:ext cx="3823335" cy="3032393"/>
          </a:xfrm>
          <a:prstGeom prst="leftArrowCallout">
            <a:avLst>
              <a:gd name="adj1" fmla="val 16240"/>
              <a:gd name="adj2" fmla="val 16216"/>
              <a:gd name="adj3" fmla="val 14180"/>
              <a:gd name="adj4" fmla="val 73761"/>
            </a:avLst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000000"/>
                </a:solidFill>
                <a:effectLst/>
                <a:latin typeface="BatangChe"/>
                <a:ea typeface="Calibri"/>
                <a:cs typeface="Segoe UI"/>
              </a:rPr>
              <a:t>La definición de deducible hace se refiere a lo que se puede </a:t>
            </a:r>
            <a:r>
              <a:rPr lang="es-MX" sz="1800" u="sng" dirty="0">
                <a:solidFill>
                  <a:srgbClr val="000000"/>
                </a:solidFill>
                <a:effectLst/>
                <a:latin typeface="BatangChe"/>
                <a:ea typeface="Calibri"/>
                <a:cs typeface="Segoe UI"/>
                <a:hlinkClick r:id="rId4"/>
              </a:rPr>
              <a:t>deducir</a:t>
            </a:r>
            <a:r>
              <a:rPr lang="es-MX" sz="1800" dirty="0">
                <a:solidFill>
                  <a:srgbClr val="000000"/>
                </a:solidFill>
                <a:effectLst/>
                <a:latin typeface="BatangChe"/>
                <a:ea typeface="Calibri"/>
                <a:cs typeface="Segoe UI"/>
              </a:rPr>
              <a:t>, que es capaz o que puede ser restado, o </a:t>
            </a:r>
            <a:r>
              <a:rPr lang="es-MX" sz="1800" b="1" u="sng" dirty="0">
                <a:solidFill>
                  <a:srgbClr val="000000"/>
                </a:solidFill>
                <a:effectLst/>
                <a:latin typeface="BatangChe"/>
                <a:ea typeface="Calibri"/>
                <a:cs typeface="Segoe UI"/>
              </a:rPr>
              <a:t>descontado</a:t>
            </a:r>
            <a:r>
              <a:rPr lang="es-MX" sz="1800" dirty="0">
                <a:solidFill>
                  <a:srgbClr val="000000"/>
                </a:solidFill>
                <a:effectLst/>
                <a:latin typeface="BatangChe"/>
                <a:ea typeface="Calibri"/>
                <a:cs typeface="Segoe UI"/>
              </a:rPr>
              <a:t> y que por ley puedes descontar al tener la base </a:t>
            </a:r>
            <a:r>
              <a:rPr lang="es-MX" sz="1800" b="1" u="sng" dirty="0">
                <a:solidFill>
                  <a:srgbClr val="000000"/>
                </a:solidFill>
                <a:effectLst/>
                <a:latin typeface="BatangChe"/>
                <a:ea typeface="Calibri"/>
                <a:cs typeface="Segoe UI"/>
              </a:rPr>
              <a:t>del </a:t>
            </a:r>
            <a:r>
              <a:rPr lang="es-MX" sz="1800" b="1" u="sng" dirty="0">
                <a:solidFill>
                  <a:srgbClr val="000000"/>
                </a:solidFill>
                <a:effectLst/>
                <a:latin typeface="BatangChe"/>
                <a:ea typeface="Calibri"/>
                <a:cs typeface="Segoe UI"/>
                <a:hlinkClick r:id="rId5"/>
              </a:rPr>
              <a:t>impuesto</a:t>
            </a:r>
            <a:r>
              <a:rPr lang="es-MX" sz="1800" dirty="0">
                <a:solidFill>
                  <a:srgbClr val="000000"/>
                </a:solidFill>
                <a:effectLst/>
                <a:latin typeface="BatangChe"/>
                <a:ea typeface="Calibri"/>
                <a:cs typeface="Segoe UI"/>
              </a:rPr>
              <a:t>. </a:t>
            </a:r>
            <a:endParaRPr lang="es-CO" sz="1100" dirty="0">
              <a:effectLst/>
              <a:ea typeface="Calibri"/>
              <a:cs typeface="Times New Roman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0" name="29 CuadroTexto"/>
          <p:cNvSpPr txBox="1"/>
          <p:nvPr/>
        </p:nvSpPr>
        <p:spPr>
          <a:xfrm>
            <a:off x="5611625" y="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Este material es sólo Informativo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484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350696" cy="1008112"/>
          </a:xfrm>
        </p:spPr>
        <p:txBody>
          <a:bodyPr/>
          <a:lstStyle/>
          <a:p>
            <a:pPr algn="ctr"/>
            <a:r>
              <a:rPr lang="es-ES" sz="2000" dirty="0"/>
              <a:t>¿Qué hace el Contador con los Documentos de tu Empresa? 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1800" cap="none" dirty="0" smtClean="0">
                <a:solidFill>
                  <a:schemeClr val="tx1"/>
                </a:solidFill>
              </a:rPr>
              <a:t>Genera el cálculo para tus impuestos</a:t>
            </a:r>
            <a:endParaRPr lang="es-CO" sz="2000" cap="none" dirty="0">
              <a:solidFill>
                <a:schemeClr val="tx1"/>
              </a:solidFill>
            </a:endParaRPr>
          </a:p>
        </p:txBody>
      </p:sp>
      <p:pic>
        <p:nvPicPr>
          <p:cNvPr id="4" name="3 Imagen" descr="D:\2. Yanet EScalona\6. Registrar Marca\1. Yanet EScalona\2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7" b="41596"/>
          <a:stretch/>
        </p:blipFill>
        <p:spPr bwMode="auto">
          <a:xfrm>
            <a:off x="0" y="378234"/>
            <a:ext cx="1774190" cy="316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 de texto 1"/>
          <p:cNvSpPr txBox="1"/>
          <p:nvPr/>
        </p:nvSpPr>
        <p:spPr>
          <a:xfrm>
            <a:off x="5023485" y="6375891"/>
            <a:ext cx="4120515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www.controlseguridadyalegría.com</a:t>
            </a:r>
            <a:endParaRPr lang="es-CO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5 Llamada rectangular"/>
          <p:cNvSpPr/>
          <p:nvPr/>
        </p:nvSpPr>
        <p:spPr>
          <a:xfrm>
            <a:off x="1120374" y="1556792"/>
            <a:ext cx="6909842" cy="3857662"/>
          </a:xfrm>
          <a:prstGeom prst="wedgeRectCallout">
            <a:avLst>
              <a:gd name="adj1" fmla="val -6981"/>
              <a:gd name="adj2" fmla="val 63376"/>
            </a:avLst>
          </a:prstGeom>
          <a:pattFill prst="shingle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i="1" u="sng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¿Qué son los Impuestos</a:t>
            </a:r>
            <a:r>
              <a:rPr lang="es-MX" i="1" u="sng" dirty="0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?  Te lo explicaré en una Historia:</a:t>
            </a:r>
            <a:endParaRPr lang="es-CO" sz="10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200" i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Existe el </a:t>
            </a:r>
            <a:r>
              <a:rPr lang="es-MX" sz="1200" i="1" u="sng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Bien social</a:t>
            </a:r>
            <a:r>
              <a:rPr lang="es-MX" sz="1200" i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endParaRPr lang="es-CO" sz="10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200" i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y </a:t>
            </a:r>
            <a:endParaRPr lang="es-CO" sz="10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200" i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El </a:t>
            </a:r>
            <a:r>
              <a:rPr lang="es-MX" sz="1200" i="1" u="sng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Bien común</a:t>
            </a:r>
            <a:r>
              <a:rPr lang="es-MX" sz="1200" i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es-CO" sz="10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200" i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Imagínate: un niño en la escuela tiene varicela, lo llevan a su casa para que mejor descanse y se recupere, cuando sane regresará  la escuela.</a:t>
            </a:r>
            <a:endParaRPr lang="es-CO" sz="10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200" i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es-CO" sz="10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200" i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*</a:t>
            </a:r>
            <a:r>
              <a:rPr lang="es-MX" sz="1200" u="sng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El bien social:</a:t>
            </a:r>
            <a:r>
              <a:rPr lang="es-MX" sz="12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son todos los niños que si se enferman y se contagian de varicela, todos faltarían a clases y perdería la oportunidad de aprender y traería consecuencias graves a sus calificaciones.</a:t>
            </a:r>
            <a:endParaRPr lang="es-CO" sz="10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2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es-CO" sz="10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2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*</a:t>
            </a:r>
            <a:r>
              <a:rPr lang="es-MX" sz="1200" u="sng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El bien común:</a:t>
            </a:r>
            <a:r>
              <a:rPr lang="es-MX" sz="12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es el niño con varicela, que aunque tiene derecho a estudiar está afectando a los demás.</a:t>
            </a:r>
            <a:endParaRPr lang="es-CO" sz="10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200" i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es-CO" sz="10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200" i="1" u="sng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Los Impuestos son: el Bien social,</a:t>
            </a:r>
            <a:r>
              <a:rPr lang="es-MX" sz="1200" i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tú tienes derecho de ser empresario, y tener un negocio, igual que todos tienen ese derecho, pero sin afectarse unos a otros.</a:t>
            </a:r>
            <a:endParaRPr lang="es-CO" sz="10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200" i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Cuando no se pagan los impuestos afecta a la sociedad, pues con tu Empresa y el pago de tus Impuestos ayudas a la sociedad.</a:t>
            </a:r>
            <a:endParaRPr lang="es-CO" sz="10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200" i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es-CO" sz="10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200" i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Pagar tus Impuestos es como estar sano y  puede seguir en Funcionamiento tu Empresa</a:t>
            </a:r>
            <a:endParaRPr lang="es-CO" sz="1000" dirty="0">
              <a:effectLst/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MX" sz="1800" dirty="0">
                <a:solidFill>
                  <a:srgbClr val="000000"/>
                </a:solidFill>
                <a:effectLst/>
                <a:latin typeface="HelloEtchASketch"/>
                <a:ea typeface="Calibri"/>
                <a:cs typeface="Times New Roman"/>
              </a:rPr>
              <a:t> </a:t>
            </a:r>
            <a:endParaRPr lang="es-CO" sz="1100" dirty="0">
              <a:effectLst/>
              <a:ea typeface="Calibri"/>
              <a:cs typeface="Times New Roman"/>
            </a:endParaRPr>
          </a:p>
        </p:txBody>
      </p:sp>
      <p:pic>
        <p:nvPicPr>
          <p:cNvPr id="7" name="6 Imagen" descr="F:\2. Yanet EScalona\3. Contabilidades\4. Prospectos\idea-1873540_1280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6" t="23832" r="34823" b="24851"/>
          <a:stretch/>
        </p:blipFill>
        <p:spPr bwMode="auto">
          <a:xfrm>
            <a:off x="4142762" y="5517232"/>
            <a:ext cx="865065" cy="13032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611625" y="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Este material es sólo Informativo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172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94464"/>
            <a:ext cx="7848600" cy="617240"/>
          </a:xfrm>
        </p:spPr>
        <p:txBody>
          <a:bodyPr/>
          <a:lstStyle/>
          <a:p>
            <a:pPr algn="ctr"/>
            <a:r>
              <a:rPr lang="es-MX" sz="4400" cap="none" dirty="0" smtClean="0"/>
              <a:t>¿Que es el impuesto del ISR?</a:t>
            </a:r>
            <a:endParaRPr lang="es-CO" sz="4400" cap="non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59832" y="1484784"/>
            <a:ext cx="5968752" cy="4968552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s-MX" sz="4000" dirty="0" smtClean="0">
                <a:solidFill>
                  <a:schemeClr val="tx1"/>
                </a:solidFill>
              </a:rPr>
              <a:t>El</a:t>
            </a:r>
            <a:r>
              <a:rPr lang="es-MX" sz="4000" dirty="0">
                <a:solidFill>
                  <a:schemeClr val="tx1"/>
                </a:solidFill>
              </a:rPr>
              <a:t> </a:t>
            </a:r>
            <a:r>
              <a:rPr lang="es-MX" sz="4000" b="1" dirty="0">
                <a:solidFill>
                  <a:schemeClr val="tx1"/>
                </a:solidFill>
              </a:rPr>
              <a:t>ISR </a:t>
            </a:r>
            <a:r>
              <a:rPr lang="es-MX" sz="4000" dirty="0">
                <a:solidFill>
                  <a:schemeClr val="tx1"/>
                </a:solidFill>
              </a:rPr>
              <a:t>es el </a:t>
            </a:r>
            <a:r>
              <a:rPr lang="es-MX" sz="4000" b="1" dirty="0">
                <a:solidFill>
                  <a:schemeClr val="tx1"/>
                </a:solidFill>
              </a:rPr>
              <a:t>Impuesto Sobre la Renta</a:t>
            </a:r>
            <a:r>
              <a:rPr lang="es-MX" sz="4000" dirty="0">
                <a:solidFill>
                  <a:schemeClr val="tx1"/>
                </a:solidFill>
              </a:rPr>
              <a:t>,(La palabra Renta en Economía significa Ingresos)  y se aplica a los ingresos y bienes adquiridos para comprobar de dónde proviene el dinero. </a:t>
            </a:r>
            <a:endParaRPr lang="es-MX" sz="4000" dirty="0" smtClean="0">
              <a:solidFill>
                <a:schemeClr val="tx1"/>
              </a:solidFill>
            </a:endParaRPr>
          </a:p>
          <a:p>
            <a:pPr algn="just"/>
            <a:endParaRPr lang="es-CO" sz="4000" dirty="0">
              <a:solidFill>
                <a:schemeClr val="tx1"/>
              </a:solidFill>
            </a:endParaRPr>
          </a:p>
          <a:p>
            <a:pPr algn="just"/>
            <a:r>
              <a:rPr lang="es-MX" sz="4000" dirty="0">
                <a:solidFill>
                  <a:schemeClr val="tx1"/>
                </a:solidFill>
              </a:rPr>
              <a:t>Lo que está exento de este impuesto son las herencias y donaciones </a:t>
            </a:r>
            <a:r>
              <a:rPr lang="es-MX" sz="4000" dirty="0" smtClean="0">
                <a:solidFill>
                  <a:schemeClr val="tx1"/>
                </a:solidFill>
              </a:rPr>
              <a:t>realizadas.</a:t>
            </a:r>
          </a:p>
          <a:p>
            <a:pPr algn="just"/>
            <a:endParaRPr lang="es-CO" sz="4000" dirty="0">
              <a:solidFill>
                <a:schemeClr val="tx1"/>
              </a:solidFill>
            </a:endParaRPr>
          </a:p>
          <a:p>
            <a:pPr algn="just"/>
            <a:r>
              <a:rPr lang="es-MX" sz="4000" dirty="0">
                <a:solidFill>
                  <a:schemeClr val="tx1"/>
                </a:solidFill>
              </a:rPr>
              <a:t>El ISR es diferente, ya que la tasa varía y no es estándar como el IVA. Para las personas físicas la tasa puede variar desde 1.9% al 30%, mientras que para todas las personas morales es del 30%. </a:t>
            </a:r>
            <a:endParaRPr lang="es-MX" sz="4000" dirty="0" smtClean="0">
              <a:solidFill>
                <a:schemeClr val="tx1"/>
              </a:solidFill>
            </a:endParaRPr>
          </a:p>
          <a:p>
            <a:pPr algn="just"/>
            <a:endParaRPr lang="es-CO" sz="4000" dirty="0">
              <a:solidFill>
                <a:schemeClr val="tx1"/>
              </a:solidFill>
            </a:endParaRPr>
          </a:p>
          <a:p>
            <a:pPr algn="just"/>
            <a:r>
              <a:rPr lang="es-MX" sz="4000" dirty="0">
                <a:solidFill>
                  <a:schemeClr val="tx1"/>
                </a:solidFill>
              </a:rPr>
              <a:t>Todo depende de los ingresos y </a:t>
            </a:r>
            <a:r>
              <a:rPr lang="es-MX" sz="4000" dirty="0" smtClean="0">
                <a:solidFill>
                  <a:schemeClr val="tx1"/>
                </a:solidFill>
              </a:rPr>
              <a:t>Gastos </a:t>
            </a:r>
            <a:r>
              <a:rPr lang="es-MX" sz="4000" dirty="0">
                <a:solidFill>
                  <a:schemeClr val="tx1"/>
                </a:solidFill>
              </a:rPr>
              <a:t>que se declaren. Es muy importante saber cuáles son </a:t>
            </a:r>
            <a:r>
              <a:rPr lang="es-MX" sz="4000" dirty="0" smtClean="0">
                <a:solidFill>
                  <a:schemeClr val="tx1"/>
                </a:solidFill>
              </a:rPr>
              <a:t>los gastos autorizados, </a:t>
            </a:r>
            <a:r>
              <a:rPr lang="es-MX" sz="4000" dirty="0">
                <a:solidFill>
                  <a:schemeClr val="tx1"/>
                </a:solidFill>
              </a:rPr>
              <a:t>pues </a:t>
            </a:r>
            <a:r>
              <a:rPr lang="es-MX" sz="4000" dirty="0" smtClean="0">
                <a:solidFill>
                  <a:schemeClr val="tx1"/>
                </a:solidFill>
              </a:rPr>
              <a:t>así no </a:t>
            </a:r>
            <a:r>
              <a:rPr lang="es-MX" sz="4000" dirty="0">
                <a:solidFill>
                  <a:schemeClr val="tx1"/>
                </a:solidFill>
              </a:rPr>
              <a:t>se tendría que pagar un porcentaje muy alto de ISR.</a:t>
            </a:r>
            <a:endParaRPr lang="es-CO" sz="4000" dirty="0">
              <a:solidFill>
                <a:schemeClr val="tx1"/>
              </a:solidFill>
            </a:endParaRPr>
          </a:p>
          <a:p>
            <a:pPr algn="just"/>
            <a:r>
              <a:rPr lang="es-MX" sz="4000" dirty="0">
                <a:solidFill>
                  <a:schemeClr val="tx1"/>
                </a:solidFill>
              </a:rPr>
              <a:t>Saber todo lo que implica pagar el ISR puede ser complicado, por eso es importante estar bien informado  y asesorado para saber cómo proceder ante este impuesto. </a:t>
            </a:r>
            <a:endParaRPr lang="es-MX" sz="4000" dirty="0" smtClean="0">
              <a:solidFill>
                <a:schemeClr val="tx1"/>
              </a:solidFill>
            </a:endParaRPr>
          </a:p>
          <a:p>
            <a:pPr algn="just"/>
            <a:r>
              <a:rPr lang="es-MX" sz="4000" dirty="0" smtClean="0">
                <a:solidFill>
                  <a:schemeClr val="tx1"/>
                </a:solidFill>
              </a:rPr>
              <a:t>No </a:t>
            </a:r>
            <a:r>
              <a:rPr lang="es-MX" sz="4000" dirty="0">
                <a:solidFill>
                  <a:schemeClr val="tx1"/>
                </a:solidFill>
              </a:rPr>
              <a:t>se debe dejar pasar, ya que si se hace puede traer consigo muchos problemas y es mejor tener todo en regla para evitar algún malentendido fiscal que se pueda complicar.</a:t>
            </a:r>
            <a:endParaRPr lang="es-CO" sz="4000" dirty="0">
              <a:solidFill>
                <a:schemeClr val="tx1"/>
              </a:solidFill>
            </a:endParaRPr>
          </a:p>
          <a:p>
            <a:endParaRPr lang="es-CO" dirty="0"/>
          </a:p>
        </p:txBody>
      </p:sp>
      <p:pic>
        <p:nvPicPr>
          <p:cNvPr id="4" name="3 Imagen" descr="D:\2. Yanet EScalona\6. Registrar Marca\1. Yanet EScalona\2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7" b="41596"/>
          <a:stretch/>
        </p:blipFill>
        <p:spPr bwMode="auto">
          <a:xfrm>
            <a:off x="0" y="378234"/>
            <a:ext cx="1774190" cy="316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 de texto 1"/>
          <p:cNvSpPr txBox="1"/>
          <p:nvPr/>
        </p:nvSpPr>
        <p:spPr>
          <a:xfrm>
            <a:off x="5023485" y="6375891"/>
            <a:ext cx="4120515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www.controlseguridadyalegría.com</a:t>
            </a:r>
            <a:endParaRPr lang="es-CO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6" name="5 Imagen" descr="F:\2. Yanet EScalona\3. Contabilidades\4. Prospectos\Tu resumen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5" t="4379"/>
          <a:stretch/>
        </p:blipFill>
        <p:spPr bwMode="auto">
          <a:xfrm>
            <a:off x="181463" y="2060848"/>
            <a:ext cx="2662345" cy="28803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611625" y="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Este material es sólo Informativo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172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848600" cy="805929"/>
          </a:xfrm>
        </p:spPr>
        <p:txBody>
          <a:bodyPr/>
          <a:lstStyle/>
          <a:p>
            <a:r>
              <a:rPr lang="es-MX" sz="3600" dirty="0" smtClean="0"/>
              <a:t>¿Que </a:t>
            </a:r>
            <a:r>
              <a:rPr lang="es-MX" sz="3600" dirty="0"/>
              <a:t>es el Impuesto del IVA</a:t>
            </a:r>
            <a:r>
              <a:rPr lang="es-MX" sz="3600" dirty="0" smtClean="0"/>
              <a:t>?</a:t>
            </a:r>
            <a:endParaRPr lang="es-CO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2011" y="1196752"/>
            <a:ext cx="6627326" cy="1752600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Es un Impuesto </a:t>
            </a:r>
            <a:r>
              <a:rPr lang="es-MX" sz="2000" dirty="0" smtClean="0"/>
              <a:t>porcentual (un pequeño porcentaje), </a:t>
            </a:r>
            <a:r>
              <a:rPr lang="es-MX" sz="2000" dirty="0"/>
              <a:t>que se cobra a los consumidores, </a:t>
            </a:r>
            <a:r>
              <a:rPr lang="es-MX" sz="2000" dirty="0" smtClean="0"/>
              <a:t>extra </a:t>
            </a:r>
            <a:r>
              <a:rPr lang="es-MX" sz="2000" dirty="0"/>
              <a:t>al valor de los </a:t>
            </a:r>
            <a:r>
              <a:rPr lang="es-MX" sz="2000" dirty="0" smtClean="0"/>
              <a:t>productos </a:t>
            </a:r>
            <a:r>
              <a:rPr lang="es-MX" sz="2000" dirty="0"/>
              <a:t>o servicio que hay en el mercado y dicho </a:t>
            </a:r>
            <a:r>
              <a:rPr lang="es-MX" sz="2000" dirty="0" smtClean="0"/>
              <a:t>porcentaje extra es del Fisco (No todo), para eso asesórese con su contador.</a:t>
            </a:r>
            <a:endParaRPr lang="es-CO" sz="2000" dirty="0"/>
          </a:p>
          <a:p>
            <a:endParaRPr lang="es-CO" dirty="0"/>
          </a:p>
        </p:txBody>
      </p:sp>
      <p:pic>
        <p:nvPicPr>
          <p:cNvPr id="4" name="3 Imagen" descr="D:\2. Yanet EScalona\6. Registrar Marca\1. Yanet EScalona\2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7" b="41596"/>
          <a:stretch/>
        </p:blipFill>
        <p:spPr bwMode="auto">
          <a:xfrm>
            <a:off x="0" y="378234"/>
            <a:ext cx="1774190" cy="316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 de texto 1"/>
          <p:cNvSpPr txBox="1"/>
          <p:nvPr/>
        </p:nvSpPr>
        <p:spPr>
          <a:xfrm>
            <a:off x="5023485" y="6375891"/>
            <a:ext cx="4120515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www.controlseguridadyalegría.com</a:t>
            </a:r>
            <a:endParaRPr lang="es-CO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6" name="5 Imagen" descr="F:\2. Yanet EScalona\3. Contabilidades\4. Prospectos\Sabias q...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0" t="6059" r="19617"/>
          <a:stretch/>
        </p:blipFill>
        <p:spPr bwMode="auto">
          <a:xfrm>
            <a:off x="251520" y="3068960"/>
            <a:ext cx="2153285" cy="29635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6 Pergamino vertical"/>
          <p:cNvSpPr/>
          <p:nvPr/>
        </p:nvSpPr>
        <p:spPr>
          <a:xfrm>
            <a:off x="5868144" y="2780928"/>
            <a:ext cx="3028950" cy="3105150"/>
          </a:xfrm>
          <a:prstGeom prst="verticalScroll">
            <a:avLst>
              <a:gd name="adj" fmla="val 87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>
                <a:solidFill>
                  <a:srgbClr val="000000"/>
                </a:solidFill>
                <a:effectLst/>
                <a:latin typeface="HelloEtchASketch"/>
                <a:ea typeface="Calibri"/>
                <a:cs typeface="Times New Roman"/>
              </a:rPr>
              <a:t>Existen otros tipos de Impuestos, que varía según la Empresa, el Giro, el número de Empleados, entre otras características</a:t>
            </a:r>
            <a:r>
              <a:rPr lang="es-MX" sz="1800">
                <a:effectLst/>
                <a:latin typeface="HelloEtchASketch"/>
                <a:ea typeface="Calibri"/>
                <a:cs typeface="Times New Roman"/>
              </a:rPr>
              <a:t>.</a:t>
            </a:r>
            <a:endParaRPr lang="es-CO" sz="110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>
                <a:effectLst/>
                <a:ea typeface="Calibri"/>
                <a:cs typeface="Times New Roman"/>
              </a:rPr>
              <a:t> </a:t>
            </a:r>
            <a:endParaRPr lang="es-CO" sz="1100">
              <a:effectLst/>
              <a:ea typeface="Calibri"/>
              <a:cs typeface="Times New Roman"/>
            </a:endParaRPr>
          </a:p>
        </p:txBody>
      </p:sp>
      <p:sp>
        <p:nvSpPr>
          <p:cNvPr id="8" name="7 Proceso alternativo"/>
          <p:cNvSpPr/>
          <p:nvPr/>
        </p:nvSpPr>
        <p:spPr>
          <a:xfrm>
            <a:off x="2627784" y="3068961"/>
            <a:ext cx="2808312" cy="201622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Cambria"/>
                <a:ea typeface="Calibri"/>
                <a:cs typeface="Cambria"/>
              </a:rPr>
              <a:t>¿</a:t>
            </a:r>
            <a:r>
              <a:rPr lang="es-MX" sz="1600" dirty="0">
                <a:solidFill>
                  <a:srgbClr val="000000"/>
                </a:solidFill>
                <a:effectLst/>
                <a:latin typeface="DatBox"/>
                <a:ea typeface="Calibri"/>
                <a:cs typeface="Times New Roman"/>
              </a:rPr>
              <a:t>Qu</a:t>
            </a:r>
            <a:r>
              <a:rPr lang="es-MX" sz="1600" dirty="0">
                <a:solidFill>
                  <a:srgbClr val="000000"/>
                </a:solidFill>
                <a:effectLst/>
                <a:latin typeface="Cambria"/>
                <a:ea typeface="Calibri"/>
                <a:cs typeface="Cambria"/>
              </a:rPr>
              <a:t>é</a:t>
            </a:r>
            <a:r>
              <a:rPr lang="es-MX" sz="1600" dirty="0">
                <a:solidFill>
                  <a:srgbClr val="000000"/>
                </a:solidFill>
                <a:effectLst/>
                <a:latin typeface="DatBox"/>
                <a:ea typeface="Calibri"/>
                <a:cs typeface="Times New Roman"/>
              </a:rPr>
              <a:t> pasa si hago caso omiso  a las Autoridades  y no Cumplo  como  empresa con  mi  compromiso  de la  contabilidad  e impuestos?</a:t>
            </a:r>
            <a:endParaRPr lang="es-CO" sz="105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effectLst/>
                <a:ea typeface="Calibri"/>
                <a:cs typeface="Times New Roman"/>
              </a:rPr>
              <a:t> </a:t>
            </a:r>
            <a:endParaRPr lang="es-CO" sz="1100" dirty="0">
              <a:effectLst/>
              <a:ea typeface="Calibri"/>
              <a:cs typeface="Times New Roman"/>
            </a:endParaRPr>
          </a:p>
        </p:txBody>
      </p:sp>
      <p:sp>
        <p:nvSpPr>
          <p:cNvPr id="9" name="8 Llamada con línea 3 (borde y barra de énfasis)"/>
          <p:cNvSpPr/>
          <p:nvPr/>
        </p:nvSpPr>
        <p:spPr>
          <a:xfrm>
            <a:off x="2987824" y="5185583"/>
            <a:ext cx="1847850" cy="1428750"/>
          </a:xfrm>
          <a:prstGeom prst="accentBorderCallout3">
            <a:avLst>
              <a:gd name="adj1" fmla="val 18750"/>
              <a:gd name="adj2" fmla="val -8333"/>
              <a:gd name="adj3" fmla="val 13741"/>
              <a:gd name="adj4" fmla="val -31459"/>
              <a:gd name="adj5" fmla="val 112000"/>
              <a:gd name="adj6" fmla="val -22853"/>
              <a:gd name="adj7" fmla="val -2794"/>
              <a:gd name="adj8" fmla="val -178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400">
                <a:solidFill>
                  <a:srgbClr val="000000"/>
                </a:solidFill>
                <a:effectLst/>
                <a:latin typeface="El Sancho Rancho"/>
                <a:ea typeface="Calibri"/>
                <a:cs typeface="Times New Roman"/>
              </a:rPr>
              <a:t>*Multas</a:t>
            </a:r>
            <a:endParaRPr lang="es-CO" sz="110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400">
                <a:solidFill>
                  <a:srgbClr val="000000"/>
                </a:solidFill>
                <a:effectLst/>
                <a:latin typeface="El Sancho Rancho"/>
                <a:ea typeface="Calibri"/>
                <a:cs typeface="Times New Roman"/>
              </a:rPr>
              <a:t>*Embargos precautorios</a:t>
            </a:r>
            <a:endParaRPr lang="es-CO" sz="1100">
              <a:effectLst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400">
                <a:solidFill>
                  <a:srgbClr val="000000"/>
                </a:solidFill>
                <a:effectLst/>
                <a:latin typeface="El Sancho Rancho"/>
                <a:ea typeface="Calibri"/>
                <a:cs typeface="Times New Roman"/>
              </a:rPr>
              <a:t>*Auditorias</a:t>
            </a:r>
            <a:endParaRPr lang="es-CO" sz="1100">
              <a:effectLst/>
              <a:ea typeface="Calibri"/>
              <a:cs typeface="Times New Roman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611625" y="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Este material es sólo Informativo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939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347864" y="836712"/>
            <a:ext cx="5040288" cy="2088232"/>
          </a:xfrm>
        </p:spPr>
        <p:txBody>
          <a:bodyPr/>
          <a:lstStyle/>
          <a:p>
            <a:pPr algn="ctr"/>
            <a:r>
              <a:rPr lang="es-ES" sz="2800" cap="none" dirty="0" smtClean="0"/>
              <a:t>Hay fechas límites para realiza el pago de los impuestos, varía por tipo de régimen, y/o tipo de impuesto.</a:t>
            </a:r>
            <a:endParaRPr lang="es-CO" sz="2800" cap="non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2102" y="3578912"/>
            <a:ext cx="4823622" cy="2370367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 detengas el Crecimiento de tu Empresa, paga tus Impuestos y trabajas de la mano con la autoridad.</a:t>
            </a:r>
            <a:endParaRPr lang="es-CO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Imagen" descr="D:\2. Yanet EScalona\6. Registrar Marca\1. Yanet EScalona\2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7" b="41596"/>
          <a:stretch/>
        </p:blipFill>
        <p:spPr bwMode="auto">
          <a:xfrm>
            <a:off x="0" y="378234"/>
            <a:ext cx="1774190" cy="316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 de texto 1"/>
          <p:cNvSpPr txBox="1"/>
          <p:nvPr/>
        </p:nvSpPr>
        <p:spPr>
          <a:xfrm>
            <a:off x="5023485" y="6375891"/>
            <a:ext cx="4120515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www.controlseguridadyalegría.com</a:t>
            </a:r>
            <a:endParaRPr lang="es-CO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6" name="5 Imagen" descr="F:\2. Yanet EScalona\3. Contabilidades\4. Prospectos\El tiempo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2" t="10215" r="9135"/>
          <a:stretch/>
        </p:blipFill>
        <p:spPr bwMode="auto">
          <a:xfrm>
            <a:off x="1354769" y="836712"/>
            <a:ext cx="1955165" cy="22523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E:\2. Yanet EScalona\4. Detras de camaras\Mejoras 23 03 17\Contabilidad A B C\2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73016"/>
            <a:ext cx="3528392" cy="198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9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D:\2. Yanet EScalona\6. Registrar Marca\1. Yanet EScalona\2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7" b="41596"/>
          <a:stretch/>
        </p:blipFill>
        <p:spPr bwMode="auto">
          <a:xfrm>
            <a:off x="0" y="378234"/>
            <a:ext cx="1774190" cy="316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 de texto 1"/>
          <p:cNvSpPr txBox="1"/>
          <p:nvPr/>
        </p:nvSpPr>
        <p:spPr>
          <a:xfrm>
            <a:off x="5023485" y="6375891"/>
            <a:ext cx="4120515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www.controlseguridadyalegría.com</a:t>
            </a:r>
            <a:endParaRPr lang="es-CO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611625" y="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Este material es sólo Informativo</a:t>
            </a:r>
            <a:endParaRPr lang="es-CO" dirty="0"/>
          </a:p>
        </p:txBody>
      </p:sp>
      <p:sp>
        <p:nvSpPr>
          <p:cNvPr id="7" name="8 Cuadro de texto"/>
          <p:cNvSpPr txBox="1"/>
          <p:nvPr/>
        </p:nvSpPr>
        <p:spPr>
          <a:xfrm>
            <a:off x="1759437" y="536349"/>
            <a:ext cx="6177280" cy="282064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600" b="1" dirty="0">
                <a:ln w="15773" cap="flat" cmpd="sng" algn="ctr">
                  <a:gradFill>
                    <a:gsLst>
                      <a:gs pos="25000">
                        <a:srgbClr val="0E5290"/>
                      </a:gs>
                      <a:gs pos="80000">
                        <a:srgbClr val="7CB8FF"/>
                      </a:gs>
                    </a:gsLst>
                    <a:lin ang="5400000" scaled="0"/>
                  </a:gradFill>
                  <a:prstDash val="solid"/>
                  <a:round/>
                </a:ln>
                <a:solidFill>
                  <a:srgbClr val="FFFFFF"/>
                </a:solidFill>
                <a:effectLst>
                  <a:outerShdw blurRad="41275" dist="12700" dir="12000000" algn="tl">
                    <a:srgbClr val="000000">
                      <a:alpha val="40000"/>
                    </a:srgbClr>
                  </a:outerShdw>
                </a:effectLst>
                <a:latin typeface="Snap ITC"/>
                <a:ea typeface="Calibri"/>
                <a:cs typeface="Times New Roman"/>
              </a:rPr>
              <a:t>¿Sabías que </a:t>
            </a:r>
            <a:endParaRPr lang="es-ES_tradnl" sz="2600" b="1" dirty="0" smtClean="0">
              <a:ln w="15773" cap="flat" cmpd="sng" algn="ctr">
                <a:gradFill>
                  <a:gsLst>
                    <a:gs pos="25000">
                      <a:srgbClr val="0E5290"/>
                    </a:gs>
                    <a:gs pos="80000">
                      <a:srgbClr val="7CB8FF"/>
                    </a:gs>
                  </a:gsLst>
                  <a:lin ang="5400000" scaled="0"/>
                </a:gradFill>
                <a:prstDash val="solid"/>
                <a:round/>
              </a:ln>
              <a:solidFill>
                <a:srgbClr val="FFFFFF"/>
              </a:solidFill>
              <a:effectLst>
                <a:outerShdw blurRad="41275" dist="12700" dir="12000000" algn="tl">
                  <a:srgbClr val="000000">
                    <a:alpha val="40000"/>
                  </a:srgbClr>
                </a:outerShdw>
              </a:effectLst>
              <a:latin typeface="Snap ITC"/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600" b="1" dirty="0" smtClean="0">
                <a:ln w="15773" cap="flat" cmpd="sng" algn="ctr">
                  <a:gradFill>
                    <a:gsLst>
                      <a:gs pos="25000">
                        <a:srgbClr val="0E5290"/>
                      </a:gs>
                      <a:gs pos="80000">
                        <a:srgbClr val="7CB8FF"/>
                      </a:gs>
                    </a:gsLst>
                    <a:lin ang="5400000" scaled="0"/>
                  </a:gradFill>
                  <a:prstDash val="solid"/>
                  <a:round/>
                </a:ln>
                <a:solidFill>
                  <a:srgbClr val="FFFFFF"/>
                </a:solidFill>
                <a:effectLst>
                  <a:outerShdw blurRad="41275" dist="12700" dir="12000000" algn="tl">
                    <a:srgbClr val="000000">
                      <a:alpha val="40000"/>
                    </a:srgbClr>
                  </a:outerShdw>
                </a:effectLst>
                <a:latin typeface="Snap ITC"/>
                <a:ea typeface="Calibri"/>
                <a:cs typeface="Times New Roman"/>
              </a:rPr>
              <a:t>El </a:t>
            </a:r>
            <a:r>
              <a:rPr lang="es-ES_tradnl" sz="2600" b="1" dirty="0">
                <a:ln w="15773" cap="flat" cmpd="sng" algn="ctr">
                  <a:gradFill>
                    <a:gsLst>
                      <a:gs pos="25000">
                        <a:srgbClr val="0E5290"/>
                      </a:gs>
                      <a:gs pos="80000">
                        <a:srgbClr val="7CB8FF"/>
                      </a:gs>
                    </a:gsLst>
                    <a:lin ang="5400000" scaled="0"/>
                  </a:gradFill>
                  <a:prstDash val="solid"/>
                  <a:round/>
                </a:ln>
                <a:solidFill>
                  <a:srgbClr val="FFFFFF"/>
                </a:solidFill>
                <a:effectLst>
                  <a:outerShdw blurRad="41275" dist="12700" dir="12000000" algn="tl">
                    <a:srgbClr val="000000">
                      <a:alpha val="40000"/>
                    </a:srgbClr>
                  </a:outerShdw>
                </a:effectLst>
                <a:latin typeface="Snap ITC"/>
                <a:ea typeface="Calibri"/>
                <a:cs typeface="Times New Roman"/>
              </a:rPr>
              <a:t>Motivo principal por el cual fracasan las Empresas Familiares es porque Olvidan contratar los seguros necesarios?</a:t>
            </a:r>
            <a:endParaRPr lang="es-CO" sz="1100" dirty="0">
              <a:effectLst/>
              <a:ea typeface="Calibri"/>
              <a:cs typeface="Times New Roman"/>
            </a:endParaRPr>
          </a:p>
        </p:txBody>
      </p:sp>
      <p:pic>
        <p:nvPicPr>
          <p:cNvPr id="8" name="7 Imagen" descr="https://permanenciasvoluntarias.files.wordpress.com/2015/09/3-razones-del-fracaso-de-su-empresa-home.png?w=784&amp;h=901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38"/>
          <a:stretch/>
        </p:blipFill>
        <p:spPr bwMode="auto">
          <a:xfrm>
            <a:off x="3203848" y="3501008"/>
            <a:ext cx="2808312" cy="2912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953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</TotalTime>
  <Words>649</Words>
  <Application>Microsoft Office PowerPoint</Application>
  <PresentationFormat>Presentación en pantalla (4:3)</PresentationFormat>
  <Paragraphs>103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Claridad</vt:lpstr>
      <vt:lpstr>Contabilidad ABC</vt:lpstr>
      <vt:lpstr>¿Que es Una Empresa?</vt:lpstr>
      <vt:lpstr>Que no puede faltara para formar la contabilidad electrónica</vt:lpstr>
      <vt:lpstr>¿Sabes que Significa un Gasto Deducible?  ¿A ti en que te ayuda o afecta? </vt:lpstr>
      <vt:lpstr>¿Qué hace el Contador con los Documentos de tu Empresa?  Genera el cálculo para tus impuestos</vt:lpstr>
      <vt:lpstr>¿Que es el impuesto del ISR?</vt:lpstr>
      <vt:lpstr>¿Que es el Impuesto del IVA?</vt:lpstr>
      <vt:lpstr>Hay fechas límites para realiza el pago de los impuestos, varía por tipo de régimen, y/o tipo de impuesto.</vt:lpstr>
      <vt:lpstr>Presentación de PowerPoint</vt:lpstr>
      <vt:lpstr>Presentación de PowerPoint</vt:lpstr>
      <vt:lpstr>Gracias por considerar esta idea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 ABC</dc:title>
  <dc:creator>user</dc:creator>
  <cp:lastModifiedBy>user</cp:lastModifiedBy>
  <cp:revision>17</cp:revision>
  <dcterms:created xsi:type="dcterms:W3CDTF">2017-03-25T03:10:24Z</dcterms:created>
  <dcterms:modified xsi:type="dcterms:W3CDTF">2017-03-25T03:53:08Z</dcterms:modified>
</cp:coreProperties>
</file>