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63" r:id="rId4"/>
    <p:sldId id="264" r:id="rId5"/>
    <p:sldId id="257" r:id="rId6"/>
    <p:sldId id="258"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5E33"/>
    <a:srgbClr val="CC6600"/>
    <a:srgbClr val="F496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3" autoAdjust="0"/>
    <p:restoredTop sz="94660"/>
  </p:normalViewPr>
  <p:slideViewPr>
    <p:cSldViewPr snapToGrid="0">
      <p:cViewPr varScale="1">
        <p:scale>
          <a:sx n="76" d="100"/>
          <a:sy n="76" d="100"/>
        </p:scale>
        <p:origin x="-90" y="-8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MX"/>
          </a:p>
        </p:txBody>
      </p:sp>
      <p:sp>
        <p:nvSpPr>
          <p:cNvPr id="4" name="Marcador de fecha 3"/>
          <p:cNvSpPr>
            <a:spLocks noGrp="1"/>
          </p:cNvSpPr>
          <p:nvPr>
            <p:ph type="dt" sz="half" idx="10"/>
          </p:nvPr>
        </p:nvSpPr>
        <p:spPr/>
        <p:txBody>
          <a:bodyPr/>
          <a:lstStyle/>
          <a:p>
            <a:fld id="{57FAFBEE-01B0-418E-BD1B-217BACFB1348}" type="datetimeFigureOut">
              <a:rPr lang="es-MX" smtClean="0"/>
              <a:t>24/03/2017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763BB02-2D38-42F8-8314-11BC7687781E}" type="slidenum">
              <a:rPr lang="es-MX" smtClean="0"/>
              <a:t>‹Nº›</a:t>
            </a:fld>
            <a:endParaRPr lang="es-MX"/>
          </a:p>
        </p:txBody>
      </p:sp>
    </p:spTree>
    <p:extLst>
      <p:ext uri="{BB962C8B-B14F-4D97-AF65-F5344CB8AC3E}">
        <p14:creationId xmlns:p14="http://schemas.microsoft.com/office/powerpoint/2010/main" val="569965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57FAFBEE-01B0-418E-BD1B-217BACFB1348}" type="datetimeFigureOut">
              <a:rPr lang="es-MX" smtClean="0"/>
              <a:t>24/03/2017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763BB02-2D38-42F8-8314-11BC7687781E}" type="slidenum">
              <a:rPr lang="es-MX" smtClean="0"/>
              <a:t>‹Nº›</a:t>
            </a:fld>
            <a:endParaRPr lang="es-MX"/>
          </a:p>
        </p:txBody>
      </p:sp>
    </p:spTree>
    <p:extLst>
      <p:ext uri="{BB962C8B-B14F-4D97-AF65-F5344CB8AC3E}">
        <p14:creationId xmlns:p14="http://schemas.microsoft.com/office/powerpoint/2010/main" val="1643824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57FAFBEE-01B0-418E-BD1B-217BACFB1348}" type="datetimeFigureOut">
              <a:rPr lang="es-MX" smtClean="0"/>
              <a:t>24/03/2017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763BB02-2D38-42F8-8314-11BC7687781E}" type="slidenum">
              <a:rPr lang="es-MX" smtClean="0"/>
              <a:t>‹Nº›</a:t>
            </a:fld>
            <a:endParaRPr lang="es-MX"/>
          </a:p>
        </p:txBody>
      </p:sp>
    </p:spTree>
    <p:extLst>
      <p:ext uri="{BB962C8B-B14F-4D97-AF65-F5344CB8AC3E}">
        <p14:creationId xmlns:p14="http://schemas.microsoft.com/office/powerpoint/2010/main" val="3663537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57FAFBEE-01B0-418E-BD1B-217BACFB1348}" type="datetimeFigureOut">
              <a:rPr lang="es-MX" smtClean="0"/>
              <a:t>24/03/2017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763BB02-2D38-42F8-8314-11BC7687781E}" type="slidenum">
              <a:rPr lang="es-MX" smtClean="0"/>
              <a:t>‹Nº›</a:t>
            </a:fld>
            <a:endParaRPr lang="es-MX"/>
          </a:p>
        </p:txBody>
      </p:sp>
    </p:spTree>
    <p:extLst>
      <p:ext uri="{BB962C8B-B14F-4D97-AF65-F5344CB8AC3E}">
        <p14:creationId xmlns:p14="http://schemas.microsoft.com/office/powerpoint/2010/main" val="2431081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57FAFBEE-01B0-418E-BD1B-217BACFB1348}" type="datetimeFigureOut">
              <a:rPr lang="es-MX" smtClean="0"/>
              <a:t>24/03/2017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763BB02-2D38-42F8-8314-11BC7687781E}" type="slidenum">
              <a:rPr lang="es-MX" smtClean="0"/>
              <a:t>‹Nº›</a:t>
            </a:fld>
            <a:endParaRPr lang="es-MX"/>
          </a:p>
        </p:txBody>
      </p:sp>
    </p:spTree>
    <p:extLst>
      <p:ext uri="{BB962C8B-B14F-4D97-AF65-F5344CB8AC3E}">
        <p14:creationId xmlns:p14="http://schemas.microsoft.com/office/powerpoint/2010/main" val="403319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p:cNvSpPr>
            <a:spLocks noGrp="1"/>
          </p:cNvSpPr>
          <p:nvPr>
            <p:ph type="dt" sz="half" idx="10"/>
          </p:nvPr>
        </p:nvSpPr>
        <p:spPr/>
        <p:txBody>
          <a:bodyPr/>
          <a:lstStyle/>
          <a:p>
            <a:fld id="{57FAFBEE-01B0-418E-BD1B-217BACFB1348}" type="datetimeFigureOut">
              <a:rPr lang="es-MX" smtClean="0"/>
              <a:t>24/03/2017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7763BB02-2D38-42F8-8314-11BC7687781E}" type="slidenum">
              <a:rPr lang="es-MX" smtClean="0"/>
              <a:t>‹Nº›</a:t>
            </a:fld>
            <a:endParaRPr lang="es-MX"/>
          </a:p>
        </p:txBody>
      </p:sp>
    </p:spTree>
    <p:extLst>
      <p:ext uri="{BB962C8B-B14F-4D97-AF65-F5344CB8AC3E}">
        <p14:creationId xmlns:p14="http://schemas.microsoft.com/office/powerpoint/2010/main" val="2024828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p:cNvSpPr>
            <a:spLocks noGrp="1"/>
          </p:cNvSpPr>
          <p:nvPr>
            <p:ph type="dt" sz="half" idx="10"/>
          </p:nvPr>
        </p:nvSpPr>
        <p:spPr/>
        <p:txBody>
          <a:bodyPr/>
          <a:lstStyle/>
          <a:p>
            <a:fld id="{57FAFBEE-01B0-418E-BD1B-217BACFB1348}" type="datetimeFigureOut">
              <a:rPr lang="es-MX" smtClean="0"/>
              <a:t>24/03/2017</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7763BB02-2D38-42F8-8314-11BC7687781E}" type="slidenum">
              <a:rPr lang="es-MX" smtClean="0"/>
              <a:t>‹Nº›</a:t>
            </a:fld>
            <a:endParaRPr lang="es-MX"/>
          </a:p>
        </p:txBody>
      </p:sp>
    </p:spTree>
    <p:extLst>
      <p:ext uri="{BB962C8B-B14F-4D97-AF65-F5344CB8AC3E}">
        <p14:creationId xmlns:p14="http://schemas.microsoft.com/office/powerpoint/2010/main" val="830496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fecha 2"/>
          <p:cNvSpPr>
            <a:spLocks noGrp="1"/>
          </p:cNvSpPr>
          <p:nvPr>
            <p:ph type="dt" sz="half" idx="10"/>
          </p:nvPr>
        </p:nvSpPr>
        <p:spPr/>
        <p:txBody>
          <a:bodyPr/>
          <a:lstStyle/>
          <a:p>
            <a:fld id="{57FAFBEE-01B0-418E-BD1B-217BACFB1348}" type="datetimeFigureOut">
              <a:rPr lang="es-MX" smtClean="0"/>
              <a:t>24/03/2017</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7763BB02-2D38-42F8-8314-11BC7687781E}" type="slidenum">
              <a:rPr lang="es-MX" smtClean="0"/>
              <a:t>‹Nº›</a:t>
            </a:fld>
            <a:endParaRPr lang="es-MX"/>
          </a:p>
        </p:txBody>
      </p:sp>
    </p:spTree>
    <p:extLst>
      <p:ext uri="{BB962C8B-B14F-4D97-AF65-F5344CB8AC3E}">
        <p14:creationId xmlns:p14="http://schemas.microsoft.com/office/powerpoint/2010/main" val="1036699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7FAFBEE-01B0-418E-BD1B-217BACFB1348}" type="datetimeFigureOut">
              <a:rPr lang="es-MX" smtClean="0"/>
              <a:t>24/03/2017</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7763BB02-2D38-42F8-8314-11BC7687781E}" type="slidenum">
              <a:rPr lang="es-MX" smtClean="0"/>
              <a:t>‹Nº›</a:t>
            </a:fld>
            <a:endParaRPr lang="es-MX"/>
          </a:p>
        </p:txBody>
      </p:sp>
    </p:spTree>
    <p:extLst>
      <p:ext uri="{BB962C8B-B14F-4D97-AF65-F5344CB8AC3E}">
        <p14:creationId xmlns:p14="http://schemas.microsoft.com/office/powerpoint/2010/main" val="4286323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57FAFBEE-01B0-418E-BD1B-217BACFB1348}" type="datetimeFigureOut">
              <a:rPr lang="es-MX" smtClean="0"/>
              <a:t>24/03/2017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7763BB02-2D38-42F8-8314-11BC7687781E}" type="slidenum">
              <a:rPr lang="es-MX" smtClean="0"/>
              <a:t>‹Nº›</a:t>
            </a:fld>
            <a:endParaRPr lang="es-MX"/>
          </a:p>
        </p:txBody>
      </p:sp>
    </p:spTree>
    <p:extLst>
      <p:ext uri="{BB962C8B-B14F-4D97-AF65-F5344CB8AC3E}">
        <p14:creationId xmlns:p14="http://schemas.microsoft.com/office/powerpoint/2010/main" val="2505650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57FAFBEE-01B0-418E-BD1B-217BACFB1348}" type="datetimeFigureOut">
              <a:rPr lang="es-MX" smtClean="0"/>
              <a:t>24/03/2017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7763BB02-2D38-42F8-8314-11BC7687781E}" type="slidenum">
              <a:rPr lang="es-MX" smtClean="0"/>
              <a:t>‹Nº›</a:t>
            </a:fld>
            <a:endParaRPr lang="es-MX"/>
          </a:p>
        </p:txBody>
      </p:sp>
    </p:spTree>
    <p:extLst>
      <p:ext uri="{BB962C8B-B14F-4D97-AF65-F5344CB8AC3E}">
        <p14:creationId xmlns:p14="http://schemas.microsoft.com/office/powerpoint/2010/main" val="123381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FAFBEE-01B0-418E-BD1B-217BACFB1348}" type="datetimeFigureOut">
              <a:rPr lang="es-MX" smtClean="0"/>
              <a:t>24/03/2017</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63BB02-2D38-42F8-8314-11BC7687781E}" type="slidenum">
              <a:rPr lang="es-MX" smtClean="0"/>
              <a:t>‹Nº›</a:t>
            </a:fld>
            <a:endParaRPr lang="es-MX"/>
          </a:p>
        </p:txBody>
      </p:sp>
    </p:spTree>
    <p:extLst>
      <p:ext uri="{BB962C8B-B14F-4D97-AF65-F5344CB8AC3E}">
        <p14:creationId xmlns:p14="http://schemas.microsoft.com/office/powerpoint/2010/main" val="3833203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2792622" y="2281609"/>
            <a:ext cx="2530940" cy="18895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_tradnl" sz="2400" dirty="0" smtClean="0"/>
              <a:t>Novela Acción/ Curso Proyecto de vida:</a:t>
            </a:r>
            <a:br>
              <a:rPr lang="es-ES_tradnl" sz="2400" dirty="0" smtClean="0"/>
            </a:br>
            <a:r>
              <a:rPr lang="es-ES_tradnl" sz="2400" dirty="0" smtClean="0"/>
              <a:t>«Apuéstate Tú</a:t>
            </a:r>
            <a:r>
              <a:rPr lang="es-ES_tradnl" sz="2800" dirty="0" smtClean="0"/>
              <a:t>»</a:t>
            </a:r>
            <a:endParaRPr lang="es-CO" sz="2800" dirty="0"/>
          </a:p>
        </p:txBody>
      </p:sp>
      <p:sp>
        <p:nvSpPr>
          <p:cNvPr id="2" name="1 Título"/>
          <p:cNvSpPr>
            <a:spLocks noGrp="1"/>
          </p:cNvSpPr>
          <p:nvPr>
            <p:ph type="title"/>
          </p:nvPr>
        </p:nvSpPr>
        <p:spPr>
          <a:xfrm>
            <a:off x="1966246" y="1"/>
            <a:ext cx="2780777" cy="1889560"/>
          </a:xfrm>
        </p:spPr>
        <p:txBody>
          <a:bodyPr>
            <a:noAutofit/>
          </a:bodyPr>
          <a:lstStyle/>
          <a:p>
            <a:pPr algn="ctr"/>
            <a:r>
              <a:rPr lang="es-ES_tradnl" sz="2000" dirty="0"/>
              <a:t>Curso </a:t>
            </a:r>
            <a:r>
              <a:rPr lang="es-ES_tradnl" sz="2000" dirty="0" smtClean="0"/>
              <a:t>Autoestima:</a:t>
            </a:r>
            <a:br>
              <a:rPr lang="es-ES_tradnl" sz="2000" dirty="0" smtClean="0"/>
            </a:br>
            <a:r>
              <a:rPr lang="es-ES_tradnl" sz="2000" dirty="0" smtClean="0"/>
              <a:t>«Muñeca Fea</a:t>
            </a:r>
            <a:r>
              <a:rPr lang="es-ES_tradnl" sz="2000" dirty="0"/>
              <a:t>» Novela Romántica 1ª </a:t>
            </a:r>
            <a:r>
              <a:rPr lang="es-ES_tradnl" sz="2000" dirty="0" smtClean="0"/>
              <a:t>Temporada </a:t>
            </a:r>
            <a:endParaRPr lang="es-CO" sz="2000" dirty="0"/>
          </a:p>
        </p:txBody>
      </p:sp>
      <p:sp>
        <p:nvSpPr>
          <p:cNvPr id="3" name="2 Marcador de contenido"/>
          <p:cNvSpPr>
            <a:spLocks noGrp="1"/>
          </p:cNvSpPr>
          <p:nvPr>
            <p:ph idx="1"/>
          </p:nvPr>
        </p:nvSpPr>
        <p:spPr>
          <a:xfrm>
            <a:off x="4484318" y="2"/>
            <a:ext cx="7402883" cy="2104371"/>
          </a:xfrm>
          <a:ln>
            <a:solidFill>
              <a:schemeClr val="accent1"/>
            </a:solidFill>
          </a:ln>
        </p:spPr>
        <p:txBody>
          <a:bodyPr>
            <a:noAutofit/>
          </a:bodyPr>
          <a:lstStyle/>
          <a:p>
            <a:pPr marL="0" indent="0">
              <a:buNone/>
            </a:pPr>
            <a:r>
              <a:rPr lang="es-MX" sz="1400" dirty="0" smtClean="0"/>
              <a:t>Para la pequeña que vive en casa o en tu corazón</a:t>
            </a:r>
          </a:p>
          <a:p>
            <a:pPr marL="0" indent="0">
              <a:buNone/>
            </a:pPr>
            <a:r>
              <a:rPr lang="es-MX" sz="1400" dirty="0" smtClean="0"/>
              <a:t>¿Sabías </a:t>
            </a:r>
            <a:r>
              <a:rPr lang="es-MX" sz="1400" dirty="0"/>
              <a:t>que el amor contigo misma es un motor que te impulsa a realizarte o te hunde en la desdicha?</a:t>
            </a:r>
            <a:endParaRPr lang="es-CO" sz="1400" dirty="0"/>
          </a:p>
          <a:p>
            <a:pPr marL="0" indent="0">
              <a:buNone/>
            </a:pPr>
            <a:r>
              <a:rPr lang="es-MX" sz="1400" dirty="0"/>
              <a:t>¿Tienes miedo a ser juzgada?</a:t>
            </a:r>
            <a:endParaRPr lang="es-CO" sz="1400" dirty="0"/>
          </a:p>
          <a:p>
            <a:pPr marL="0" indent="0">
              <a:buNone/>
            </a:pPr>
            <a:r>
              <a:rPr lang="es-MX" sz="1400" dirty="0"/>
              <a:t>Permíteme mostrarte como llega el amor a tu corazón, conocerás lo valiosa que eres, y cuanto puedes ayudar y hacer feliz a personas que te necesitan, con el solo hecho de que tú vivas plenamente. </a:t>
            </a:r>
            <a:endParaRPr lang="es-MX" sz="1400" dirty="0" smtClean="0"/>
          </a:p>
          <a:p>
            <a:r>
              <a:rPr lang="es-MX" sz="1400" dirty="0">
                <a:solidFill>
                  <a:srgbClr val="FF0000"/>
                </a:solidFill>
              </a:rPr>
              <a:t>Quiero saber más</a:t>
            </a:r>
            <a:r>
              <a:rPr lang="es-MX" sz="1400" dirty="0" smtClean="0">
                <a:solidFill>
                  <a:srgbClr val="FF0000"/>
                </a:solidFill>
              </a:rPr>
              <a:t>…</a:t>
            </a:r>
            <a:r>
              <a:rPr lang="es-CO" sz="1400" dirty="0"/>
              <a:t> </a:t>
            </a:r>
            <a:r>
              <a:rPr lang="es-CO" sz="1400" dirty="0" smtClean="0">
                <a:solidFill>
                  <a:srgbClr val="7030A0"/>
                </a:solidFill>
              </a:rPr>
              <a:t>(ojo: Al dar clic aquí llevará a una página nueva. </a:t>
            </a:r>
            <a:r>
              <a:rPr lang="es-CO" sz="1400" dirty="0" err="1" smtClean="0">
                <a:solidFill>
                  <a:srgbClr val="7030A0"/>
                </a:solidFill>
              </a:rPr>
              <a:t>Diap</a:t>
            </a:r>
            <a:r>
              <a:rPr lang="es-CO" sz="1400" dirty="0" smtClean="0">
                <a:solidFill>
                  <a:srgbClr val="7030A0"/>
                </a:solidFill>
              </a:rPr>
              <a:t>. 2 y 4</a:t>
            </a:r>
            <a:r>
              <a:rPr lang="es-CO" sz="1600" dirty="0" smtClean="0">
                <a:solidFill>
                  <a:srgbClr val="7030A0"/>
                </a:solidFill>
              </a:rPr>
              <a:t>)</a:t>
            </a:r>
            <a:endParaRPr lang="es-CO" sz="1600" dirty="0">
              <a:solidFill>
                <a:srgbClr val="7030A0"/>
              </a:solidFill>
            </a:endParaRPr>
          </a:p>
        </p:txBody>
      </p:sp>
      <p:pic>
        <p:nvPicPr>
          <p:cNvPr id="4" name="Imagen 3" descr="C:\Users\Cristi\Desktop\CCI11012017.jpg"/>
          <p:cNvPicPr/>
          <p:nvPr/>
        </p:nvPicPr>
        <p:blipFill rotWithShape="1">
          <a:blip r:embed="rId2" cstate="print">
            <a:duotone>
              <a:schemeClr val="accent2">
                <a:shade val="45000"/>
                <a:satMod val="135000"/>
              </a:schemeClr>
              <a:prstClr val="white"/>
            </a:duotone>
            <a:extLst>
              <a:ext uri="{28A0092B-C50C-407E-A947-70E740481C1C}">
                <a14:useLocalDpi xmlns:a14="http://schemas.microsoft.com/office/drawing/2010/main" val="0"/>
              </a:ext>
            </a:extLst>
          </a:blip>
          <a:srcRect l="13327" r="11834" b="16052"/>
          <a:stretch/>
        </p:blipFill>
        <p:spPr bwMode="auto">
          <a:xfrm>
            <a:off x="154954" y="1"/>
            <a:ext cx="1899315" cy="2580361"/>
          </a:xfrm>
          <a:prstGeom prst="rect">
            <a:avLst/>
          </a:prstGeom>
          <a:noFill/>
          <a:ln>
            <a:noFill/>
          </a:ln>
          <a:extLst>
            <a:ext uri="{53640926-AAD7-44D8-BBD7-CCE9431645EC}">
              <a14:shadowObscured xmlns:a14="http://schemas.microsoft.com/office/drawing/2010/main"/>
            </a:ext>
          </a:extLst>
        </p:spPr>
      </p:pic>
      <p:sp>
        <p:nvSpPr>
          <p:cNvPr id="7" name="Título 1"/>
          <p:cNvSpPr txBox="1">
            <a:spLocks/>
          </p:cNvSpPr>
          <p:nvPr/>
        </p:nvSpPr>
        <p:spPr>
          <a:xfrm>
            <a:off x="5110618" y="2481090"/>
            <a:ext cx="6964471" cy="1490598"/>
          </a:xfrm>
          <a:prstGeom prst="rect">
            <a:avLst/>
          </a:prstGeom>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1600" dirty="0"/>
              <a:t>Tu creerías que las oportunidades vienen disfrazadas de inconformidades?</a:t>
            </a:r>
          </a:p>
          <a:p>
            <a:r>
              <a:rPr lang="es-MX" sz="1600" dirty="0"/>
              <a:t>Si lograras convertir tus quejas en oportunidades, que cambiaría, que beneficios obtendrías?</a:t>
            </a:r>
          </a:p>
          <a:p>
            <a:r>
              <a:rPr lang="es-MX" sz="1600" dirty="0" smtClean="0"/>
              <a:t>Y por donde iniciar?</a:t>
            </a:r>
          </a:p>
          <a:p>
            <a:r>
              <a:rPr lang="es-MX" sz="1600" dirty="0" smtClean="0"/>
              <a:t>Que tienen en común un tigre, un ave, un árbol, y una ballena?</a:t>
            </a:r>
          </a:p>
          <a:p>
            <a:pPr algn="ctr"/>
            <a:r>
              <a:rPr lang="es-MX" sz="1400" dirty="0" smtClean="0">
                <a:solidFill>
                  <a:srgbClr val="FF0000"/>
                </a:solidFill>
              </a:rPr>
              <a:t>Quiero saber más…</a:t>
            </a:r>
            <a:r>
              <a:rPr lang="es-CO" sz="1400" dirty="0" smtClean="0"/>
              <a:t> </a:t>
            </a:r>
            <a:r>
              <a:rPr lang="es-CO" sz="1400" dirty="0" smtClean="0">
                <a:solidFill>
                  <a:srgbClr val="7030A0"/>
                </a:solidFill>
              </a:rPr>
              <a:t>(ojo: Al dar clic aquí llevará a una página nueva. </a:t>
            </a:r>
            <a:r>
              <a:rPr lang="es-CO" sz="1400" dirty="0" err="1" smtClean="0">
                <a:solidFill>
                  <a:srgbClr val="7030A0"/>
                </a:solidFill>
              </a:rPr>
              <a:t>Diap</a:t>
            </a:r>
            <a:r>
              <a:rPr lang="es-CO" sz="1400" dirty="0" smtClean="0">
                <a:solidFill>
                  <a:srgbClr val="7030A0"/>
                </a:solidFill>
              </a:rPr>
              <a:t>. 5)</a:t>
            </a:r>
          </a:p>
          <a:p>
            <a:pPr algn="ctr"/>
            <a:endParaRPr lang="es-MX" sz="2000" dirty="0"/>
          </a:p>
        </p:txBody>
      </p:sp>
      <p:sp>
        <p:nvSpPr>
          <p:cNvPr id="10" name="Subtítulo 2"/>
          <p:cNvSpPr txBox="1">
            <a:spLocks/>
          </p:cNvSpPr>
          <p:nvPr/>
        </p:nvSpPr>
        <p:spPr>
          <a:xfrm>
            <a:off x="5636712" y="4045907"/>
            <a:ext cx="6271049" cy="1691014"/>
          </a:xfrm>
          <a:prstGeom prst="rect">
            <a:avLst/>
          </a:prstGeom>
          <a:ln>
            <a:solidFill>
              <a:schemeClr val="accent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dirty="0" smtClean="0"/>
              <a:t>Si abriste esta opción seguramente tienes una sonrisa, y me alegra muchísimo.</a:t>
            </a:r>
          </a:p>
          <a:p>
            <a:pPr marL="0" indent="0">
              <a:buNone/>
            </a:pPr>
            <a:r>
              <a:rPr lang="es-MX" dirty="0" smtClean="0"/>
              <a:t>Este taller te ayudará a lograr esos milagros que anhelas en tu hogar.</a:t>
            </a:r>
          </a:p>
          <a:p>
            <a:r>
              <a:rPr lang="es-MX" dirty="0" smtClean="0">
                <a:solidFill>
                  <a:srgbClr val="FF0000"/>
                </a:solidFill>
              </a:rPr>
              <a:t>Quiero saber más… </a:t>
            </a:r>
            <a:r>
              <a:rPr lang="es-CO" dirty="0">
                <a:solidFill>
                  <a:srgbClr val="7030A0"/>
                </a:solidFill>
              </a:rPr>
              <a:t>(ojo: Al dar clic aquí llevará a una página nueva. </a:t>
            </a:r>
            <a:r>
              <a:rPr lang="es-CO" dirty="0" err="1">
                <a:solidFill>
                  <a:srgbClr val="7030A0"/>
                </a:solidFill>
              </a:rPr>
              <a:t>Diap</a:t>
            </a:r>
            <a:r>
              <a:rPr lang="es-CO" dirty="0">
                <a:solidFill>
                  <a:srgbClr val="7030A0"/>
                </a:solidFill>
              </a:rPr>
              <a:t>. </a:t>
            </a:r>
            <a:r>
              <a:rPr lang="es-CO" dirty="0" smtClean="0">
                <a:solidFill>
                  <a:srgbClr val="7030A0"/>
                </a:solidFill>
              </a:rPr>
              <a:t>6)</a:t>
            </a:r>
            <a:endParaRPr lang="es-CO" dirty="0">
              <a:solidFill>
                <a:srgbClr val="7030A0"/>
              </a:solidFill>
            </a:endParaRPr>
          </a:p>
        </p:txBody>
      </p:sp>
      <p:sp>
        <p:nvSpPr>
          <p:cNvPr id="11" name="10 CuadroTexto"/>
          <p:cNvSpPr txBox="1"/>
          <p:nvPr/>
        </p:nvSpPr>
        <p:spPr>
          <a:xfrm>
            <a:off x="2642310" y="4271374"/>
            <a:ext cx="3243560" cy="830997"/>
          </a:xfrm>
          <a:prstGeom prst="rect">
            <a:avLst/>
          </a:prstGeom>
          <a:noFill/>
        </p:spPr>
        <p:txBody>
          <a:bodyPr wrap="square" rtlCol="0">
            <a:spAutoFit/>
          </a:bodyPr>
          <a:lstStyle/>
          <a:p>
            <a:pPr algn="ctr"/>
            <a:r>
              <a:rPr lang="es-ES_tradnl" sz="2400" b="1" dirty="0" smtClean="0"/>
              <a:t>Ama de Casa (+) Dinero = Milagros</a:t>
            </a:r>
            <a:endParaRPr lang="es-CO" sz="2400" b="1" dirty="0"/>
          </a:p>
        </p:txBody>
      </p:sp>
      <p:pic>
        <p:nvPicPr>
          <p:cNvPr id="6" name="Imagen 4"/>
          <p:cNvPicPr>
            <a:picLocks noChangeAspect="1"/>
          </p:cNvPicPr>
          <p:nvPr/>
        </p:nvPicPr>
        <p:blipFill rotWithShape="1">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b="4861"/>
          <a:stretch/>
        </p:blipFill>
        <p:spPr>
          <a:xfrm>
            <a:off x="100907" y="2505206"/>
            <a:ext cx="2867079" cy="1565753"/>
          </a:xfrm>
          <a:prstGeom prst="rect">
            <a:avLst/>
          </a:prstGeom>
        </p:spPr>
      </p:pic>
      <p:sp>
        <p:nvSpPr>
          <p:cNvPr id="12" name="11 Rectángulo"/>
          <p:cNvSpPr/>
          <p:nvPr/>
        </p:nvSpPr>
        <p:spPr>
          <a:xfrm>
            <a:off x="1330080" y="1270552"/>
            <a:ext cx="9913864" cy="34163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Ojo: Esta Diapositiva </a:t>
            </a:r>
            <a:r>
              <a:rPr lang="es-ES" sz="5400" b="1" cap="none"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muesta</a:t>
            </a:r>
            <a:r>
              <a:rPr lang="es-E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el modo de presentación de los cursos que quiero. (Claro sin este texto  </a:t>
            </a:r>
            <a:r>
              <a:rPr lang="es-E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sym typeface="Wingdings" pitchFamily="2" charset="2"/>
              </a:rPr>
              <a:t> </a:t>
            </a:r>
            <a:r>
              <a:rPr lang="es-E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endParaRPr lang="es-E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3" name="12 Rectángulo"/>
          <p:cNvSpPr/>
          <p:nvPr/>
        </p:nvSpPr>
        <p:spPr>
          <a:xfrm>
            <a:off x="0" y="4385881"/>
            <a:ext cx="3108041" cy="64633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s-E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Próximamente</a:t>
            </a:r>
            <a:endParaRPr lang="es-E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4" name="13 Rectángulo"/>
          <p:cNvSpPr/>
          <p:nvPr/>
        </p:nvSpPr>
        <p:spPr>
          <a:xfrm>
            <a:off x="0" y="6066209"/>
            <a:ext cx="3108041" cy="64633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s-E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Próximamente</a:t>
            </a:r>
            <a:endParaRPr lang="es-E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5" name="14 CuadroTexto"/>
          <p:cNvSpPr txBox="1"/>
          <p:nvPr/>
        </p:nvSpPr>
        <p:spPr>
          <a:xfrm>
            <a:off x="2542101" y="5862598"/>
            <a:ext cx="3243560" cy="830997"/>
          </a:xfrm>
          <a:prstGeom prst="rect">
            <a:avLst/>
          </a:prstGeom>
          <a:noFill/>
        </p:spPr>
        <p:txBody>
          <a:bodyPr wrap="square" rtlCol="0">
            <a:spAutoFit/>
          </a:bodyPr>
          <a:lstStyle/>
          <a:p>
            <a:pPr algn="ctr"/>
            <a:r>
              <a:rPr lang="es-ES_tradnl" sz="2400" b="1" dirty="0" smtClean="0"/>
              <a:t>Yo contra todos o todos contra mi</a:t>
            </a:r>
            <a:endParaRPr lang="es-CO" sz="2400" b="1" dirty="0"/>
          </a:p>
        </p:txBody>
      </p:sp>
      <p:sp>
        <p:nvSpPr>
          <p:cNvPr id="16" name="Subtítulo 2"/>
          <p:cNvSpPr txBox="1">
            <a:spLocks/>
          </p:cNvSpPr>
          <p:nvPr/>
        </p:nvSpPr>
        <p:spPr>
          <a:xfrm>
            <a:off x="5523978" y="5862598"/>
            <a:ext cx="6668022" cy="983631"/>
          </a:xfrm>
          <a:prstGeom prst="rect">
            <a:avLst/>
          </a:prstGeom>
          <a:ln>
            <a:solidFill>
              <a:schemeClr val="accent1"/>
            </a:solidFill>
          </a:ln>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_tradnl" dirty="0" smtClean="0"/>
              <a:t>Tienes un problema: «lo que dices ofende a muchas personas, pero no es tu intención ofenderlas o lastimar sus sentimientos»</a:t>
            </a:r>
          </a:p>
          <a:p>
            <a:r>
              <a:rPr lang="es-ES_tradnl" dirty="0" smtClean="0"/>
              <a:t>Quiero compartir contigo este proceso especial, que te ayudará como ayudó a otras chichas en tu situación.</a:t>
            </a:r>
          </a:p>
          <a:p>
            <a:r>
              <a:rPr lang="es-MX" dirty="0">
                <a:solidFill>
                  <a:srgbClr val="FF0000"/>
                </a:solidFill>
              </a:rPr>
              <a:t>Quiero saber más… </a:t>
            </a:r>
            <a:r>
              <a:rPr lang="es-CO" dirty="0">
                <a:solidFill>
                  <a:srgbClr val="7030A0"/>
                </a:solidFill>
              </a:rPr>
              <a:t>(ojo: Al dar clic aquí llevará a una página nueva. </a:t>
            </a:r>
            <a:r>
              <a:rPr lang="es-CO" dirty="0" err="1">
                <a:solidFill>
                  <a:srgbClr val="7030A0"/>
                </a:solidFill>
              </a:rPr>
              <a:t>Diap</a:t>
            </a:r>
            <a:r>
              <a:rPr lang="es-CO" dirty="0">
                <a:solidFill>
                  <a:srgbClr val="7030A0"/>
                </a:solidFill>
              </a:rPr>
              <a:t>. 6</a:t>
            </a:r>
            <a:endParaRPr lang="es-MX" dirty="0"/>
          </a:p>
        </p:txBody>
      </p:sp>
    </p:spTree>
    <p:extLst>
      <p:ext uri="{BB962C8B-B14F-4D97-AF65-F5344CB8AC3E}">
        <p14:creationId xmlns:p14="http://schemas.microsoft.com/office/powerpoint/2010/main" val="1519403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Esquina doblada"/>
          <p:cNvSpPr/>
          <p:nvPr/>
        </p:nvSpPr>
        <p:spPr>
          <a:xfrm>
            <a:off x="10688877" y="463463"/>
            <a:ext cx="1503123" cy="1628384"/>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smtClean="0"/>
              <a:t>Necesito </a:t>
            </a:r>
            <a:r>
              <a:rPr lang="es-MX" dirty="0"/>
              <a:t>salir, o dejarme morir es la otra opción</a:t>
            </a:r>
            <a:endParaRPr lang="es-CO" dirty="0"/>
          </a:p>
        </p:txBody>
      </p:sp>
      <p:pic>
        <p:nvPicPr>
          <p:cNvPr id="5" name="Imagen 3" descr="C:\Users\Cristi\Desktop\CCI11012017.jpg"/>
          <p:cNvPicPr/>
          <p:nvPr/>
        </p:nvPicPr>
        <p:blipFill rotWithShape="1">
          <a:blip r:embed="rId2" cstate="print">
            <a:duotone>
              <a:schemeClr val="accent2">
                <a:shade val="45000"/>
                <a:satMod val="135000"/>
              </a:schemeClr>
              <a:prstClr val="white"/>
            </a:duotone>
            <a:extLst>
              <a:ext uri="{28A0092B-C50C-407E-A947-70E740481C1C}">
                <a14:useLocalDpi xmlns:a14="http://schemas.microsoft.com/office/drawing/2010/main" val="0"/>
              </a:ext>
            </a:extLst>
          </a:blip>
          <a:srcRect l="13327" r="11834" b="16052"/>
          <a:stretch/>
        </p:blipFill>
        <p:spPr bwMode="auto">
          <a:xfrm>
            <a:off x="0" y="12527"/>
            <a:ext cx="3356975" cy="4496843"/>
          </a:xfrm>
          <a:prstGeom prst="rect">
            <a:avLst/>
          </a:prstGeom>
          <a:noFill/>
          <a:ln>
            <a:noFill/>
          </a:ln>
          <a:extLst>
            <a:ext uri="{53640926-AAD7-44D8-BBD7-CCE9431645EC}">
              <a14:shadowObscured xmlns:a14="http://schemas.microsoft.com/office/drawing/2010/main"/>
            </a:ext>
          </a:extLst>
        </p:spPr>
      </p:pic>
      <p:sp>
        <p:nvSpPr>
          <p:cNvPr id="10" name="2 Marcador de contenido"/>
          <p:cNvSpPr txBox="1">
            <a:spLocks/>
          </p:cNvSpPr>
          <p:nvPr/>
        </p:nvSpPr>
        <p:spPr>
          <a:xfrm>
            <a:off x="2242159" y="72753"/>
            <a:ext cx="8584503" cy="662867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dirty="0" smtClean="0"/>
              <a:t>Estoy en una cueva, tengo frío, veo como los arboles de afuera se mueven de derecha a izquierda todo indica que está agradable, pero yo no lo creo, y mejor me quedo aquí, pero… ¡y si mi sentir y pensar me engañan! Que puede pasar, quiero salir, quiero disfrutar esas brizas, pero… ¿y si hay un depredador afuera? Necesito llevar algo que me proteja, algo que me alimente, y  algo que me ayude a alcanzar las cosas, un apoyo, vestimenta de piel para cubrirme del frio. </a:t>
            </a:r>
            <a:endParaRPr lang="es-CO" dirty="0" smtClean="0"/>
          </a:p>
          <a:p>
            <a:r>
              <a:rPr lang="es-MX" dirty="0" smtClean="0"/>
              <a:t>No, mejor No, son muchas las cosas con las que tengo que cargar, será pesado, y peligroso, pero… cuanto tiempo estaré afuera, aquí no tengo nada para vivir tranquilamente o sobrevivir, necesito salir, o dejarme morir es la otra opción, pero en mí hay una fuerza que me empuja a buscar, me siento sola, pero a pesar de lo que he pasado aún tengo fuerzas para intentarlo…</a:t>
            </a:r>
            <a:endParaRPr lang="es-CO" dirty="0" smtClean="0"/>
          </a:p>
          <a:p>
            <a:r>
              <a:rPr lang="es-MX" dirty="0" smtClean="0"/>
              <a:t>Esta realidad ¿Te parece conocida? </a:t>
            </a:r>
            <a:endParaRPr lang="es-CO" dirty="0" smtClean="0"/>
          </a:p>
          <a:p>
            <a:r>
              <a:rPr lang="es-MX" dirty="0" smtClean="0"/>
              <a:t>Tal vez no sea una cueva pero puede ser un cuarto físico o sentimental, un lugar donde te sientes segura, físicamente o sentimentalmente, reprimiéndote, pero ¿por cuánto tiempo? Tranquila, salir o quedarte ahí es tu decisión, sólo tú decides que hacer y cuando hacerlo.</a:t>
            </a:r>
            <a:endParaRPr lang="es-CO" dirty="0" smtClean="0"/>
          </a:p>
          <a:p>
            <a:r>
              <a:rPr lang="es-MX" dirty="0" smtClean="0"/>
              <a:t>Por el tiempo que estás ahí, permíteme platicarte la Historia de Alguien que estuvo en esa cueva en la que ahora estás, ¿quieres saber qué le pasó? </a:t>
            </a:r>
            <a:endParaRPr lang="es-CO" dirty="0" smtClean="0"/>
          </a:p>
          <a:p>
            <a:r>
              <a:rPr lang="es-MX" dirty="0" smtClean="0"/>
              <a:t>Si es así, por favor continua leyendo</a:t>
            </a:r>
            <a:endParaRPr lang="es-CO" dirty="0" smtClean="0"/>
          </a:p>
          <a:p>
            <a:endParaRPr lang="es-CO" dirty="0"/>
          </a:p>
        </p:txBody>
      </p:sp>
      <p:sp>
        <p:nvSpPr>
          <p:cNvPr id="12" name="11 Esquina doblada"/>
          <p:cNvSpPr/>
          <p:nvPr/>
        </p:nvSpPr>
        <p:spPr>
          <a:xfrm>
            <a:off x="10688876" y="2630466"/>
            <a:ext cx="1503123" cy="1878904"/>
          </a:xfrm>
          <a:prstGeom prst="foldedCorne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dirty="0">
                <a:solidFill>
                  <a:schemeClr val="bg1"/>
                </a:solidFill>
              </a:rPr>
              <a:t>Tal vez no sea una cueva pero puede ser un cuarto físico o sentimental</a:t>
            </a:r>
            <a:endParaRPr lang="es-CO" dirty="0">
              <a:solidFill>
                <a:schemeClr val="bg1"/>
              </a:solidFill>
            </a:endParaRPr>
          </a:p>
        </p:txBody>
      </p:sp>
    </p:spTree>
    <p:extLst>
      <p:ext uri="{BB962C8B-B14F-4D97-AF65-F5344CB8AC3E}">
        <p14:creationId xmlns:p14="http://schemas.microsoft.com/office/powerpoint/2010/main" val="26450194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127342" y="132979"/>
            <a:ext cx="8805797" cy="6725019"/>
          </a:xfrm>
        </p:spPr>
        <p:txBody>
          <a:bodyPr>
            <a:normAutofit fontScale="70000" lnSpcReduction="20000"/>
          </a:bodyPr>
          <a:lstStyle/>
          <a:p>
            <a:pPr marL="0" indent="0">
              <a:buNone/>
            </a:pPr>
            <a:r>
              <a:rPr lang="es-MX" b="1" dirty="0"/>
              <a:t>E</a:t>
            </a:r>
            <a:r>
              <a:rPr lang="es-MX" dirty="0"/>
              <a:t>sta aventura será sólo por 7 etapas, las cuales tendrán un intervalo de 10 días cada una, algunas etapas están en 2 partes por cuestión de los retos,  y  te ayudaran realmente si te eres fiel, te ayudará si tú te das la importancia y la atención que mereces, no depende de nadie más, tienes en ti la libertad de elegir y reaccionar.</a:t>
            </a:r>
            <a:endParaRPr lang="es-CO" dirty="0"/>
          </a:p>
          <a:p>
            <a:pPr marL="0" indent="0">
              <a:buNone/>
            </a:pPr>
            <a:r>
              <a:rPr lang="es-MX" b="1" dirty="0"/>
              <a:t>S</a:t>
            </a:r>
            <a:r>
              <a:rPr lang="es-MX" dirty="0"/>
              <a:t>i tú decides continuar, debes tener paciencia contigo misma, respetar tus tiempos, sanar tus heridas con amor, y sobre todo amar.</a:t>
            </a:r>
            <a:endParaRPr lang="es-CO" dirty="0"/>
          </a:p>
          <a:p>
            <a:pPr marL="0" indent="0">
              <a:buNone/>
            </a:pPr>
            <a:r>
              <a:rPr lang="es-MX" b="1" dirty="0"/>
              <a:t>Q</a:t>
            </a:r>
            <a:r>
              <a:rPr lang="es-MX" dirty="0"/>
              <a:t>uieres saber ¿cómo le aremos?  Con mucho gusto te lo platico; Esta es la Historia de una chica, a la que le llaman Muñeca,  su nombre es Syra, una Joven como tú,  intenta vivir o sobre vivir a pesar de muchas circunstancias.</a:t>
            </a:r>
            <a:endParaRPr lang="es-CO" dirty="0"/>
          </a:p>
          <a:p>
            <a:pPr marL="0" indent="0">
              <a:buNone/>
            </a:pPr>
            <a:r>
              <a:rPr lang="es-MX" dirty="0"/>
              <a:t> </a:t>
            </a:r>
            <a:r>
              <a:rPr lang="es-MX" b="1" dirty="0"/>
              <a:t>E</a:t>
            </a:r>
            <a:r>
              <a:rPr lang="es-MX" dirty="0"/>
              <a:t>n el transcurso de la Historia, harás pausas para reflexionar y tendrás un reto que cumplir, los retos serán acumulativos, lo que significa que el primer reto lo harás desde el principio hasta el fin, el segundo reto acompañará al primero hasta el fin, el tercer reto acompañará a primero y al segundo y así sucesivamente al final habrás cumplido todos los retos.</a:t>
            </a:r>
            <a:endParaRPr lang="es-CO" dirty="0"/>
          </a:p>
          <a:p>
            <a:pPr marL="0" indent="0">
              <a:buNone/>
            </a:pPr>
            <a:r>
              <a:rPr lang="es-MX" dirty="0"/>
              <a:t>	</a:t>
            </a:r>
            <a:r>
              <a:rPr lang="es-MX" b="1" dirty="0"/>
              <a:t>E</a:t>
            </a:r>
            <a:r>
              <a:rPr lang="es-MX" dirty="0"/>
              <a:t>stos retos llevan una metodología, un proceso, en cada uno lo importante eres tú y cómo los haces. Tranquila, estás a salvo, las “muñecas” que han vivido este proceso incluida yo misma, al principio me resistí, dudé, fracasé, pero… me di cuenta que la única que se perjudicaba era yo. Si tienes que llorar pues llora, si lo dejas, de ti depende aprender esta lección de vida, </a:t>
            </a:r>
            <a:r>
              <a:rPr lang="es-MX" u="sng" dirty="0"/>
              <a:t>“</a:t>
            </a:r>
            <a:r>
              <a:rPr lang="es-MX" u="sng" dirty="0" smtClean="0"/>
              <a:t>Concluir hasta el final  </a:t>
            </a:r>
            <a:r>
              <a:rPr lang="es-MX" u="sng" dirty="0"/>
              <a:t>lo que </a:t>
            </a:r>
            <a:r>
              <a:rPr lang="es-MX" u="sng" dirty="0" smtClean="0"/>
              <a:t>empiezas”.</a:t>
            </a:r>
            <a:r>
              <a:rPr lang="es-MX" dirty="0" smtClean="0"/>
              <a:t> </a:t>
            </a:r>
            <a:endParaRPr lang="es-CO" dirty="0"/>
          </a:p>
          <a:p>
            <a:pPr marL="0" indent="0">
              <a:buNone/>
            </a:pPr>
            <a:r>
              <a:rPr lang="es-MX" b="1" dirty="0"/>
              <a:t>C</a:t>
            </a:r>
            <a:r>
              <a:rPr lang="es-MX" dirty="0"/>
              <a:t>uando empecé a disfrutar mi vida, cumpliendo  cada Reto por amor al amor que hay en mí, fue increíble lo dichosa y plena que me sentí a partir de ese momento que hice todo por amor, creí que esa felicidad era inmerecida pero, realmente esa felicidad me la merezco, y quiero que tú la tomes, la hagas tuya, es un proceso, tranquila.</a:t>
            </a:r>
            <a:endParaRPr lang="es-CO" dirty="0"/>
          </a:p>
          <a:p>
            <a:pPr marL="0" indent="0">
              <a:buNone/>
            </a:pPr>
            <a:r>
              <a:rPr lang="es-MX" b="1" dirty="0"/>
              <a:t>A</a:t>
            </a:r>
            <a:r>
              <a:rPr lang="es-MX" dirty="0"/>
              <a:t>sí que Vamos a Empezar, ¿Estás lista? </a:t>
            </a:r>
            <a:endParaRPr lang="es-CO" dirty="0"/>
          </a:p>
        </p:txBody>
      </p:sp>
      <p:sp>
        <p:nvSpPr>
          <p:cNvPr id="10" name="9 Esquina doblada"/>
          <p:cNvSpPr/>
          <p:nvPr/>
        </p:nvSpPr>
        <p:spPr>
          <a:xfrm>
            <a:off x="10125205" y="1565753"/>
            <a:ext cx="1503123" cy="1628384"/>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smtClean="0"/>
              <a:t>Fidelidad es Concluir hasta el final lo que empiezas</a:t>
            </a:r>
            <a:endParaRPr lang="es-CO" dirty="0"/>
          </a:p>
        </p:txBody>
      </p:sp>
      <p:pic>
        <p:nvPicPr>
          <p:cNvPr id="11" name="Imagen 5"/>
          <p:cNvPicPr>
            <a:picLocks noChangeAspect="1"/>
          </p:cNvPicPr>
          <p:nvPr/>
        </p:nvPicPr>
        <p:blipFill rotWithShape="1">
          <a:blip r:embed="rId2" cstate="print">
            <a:extLst>
              <a:ext uri="{28A0092B-C50C-407E-A947-70E740481C1C}">
                <a14:useLocalDpi xmlns:a14="http://schemas.microsoft.com/office/drawing/2010/main" val="0"/>
              </a:ext>
            </a:extLst>
          </a:blip>
          <a:srcRect t="38742" b="38365"/>
          <a:stretch/>
        </p:blipFill>
        <p:spPr>
          <a:xfrm>
            <a:off x="8767325" y="6073986"/>
            <a:ext cx="3424675" cy="784013"/>
          </a:xfrm>
          <a:prstGeom prst="rect">
            <a:avLst/>
          </a:prstGeom>
          <a:ln>
            <a:noFill/>
          </a:ln>
          <a:effectLst>
            <a:softEdge rad="112500"/>
          </a:effectLst>
        </p:spPr>
      </p:pic>
    </p:spTree>
    <p:extLst>
      <p:ext uri="{BB962C8B-B14F-4D97-AF65-F5344CB8AC3E}">
        <p14:creationId xmlns:p14="http://schemas.microsoft.com/office/powerpoint/2010/main" val="361352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34853" y="438412"/>
            <a:ext cx="7333097" cy="3457183"/>
          </a:xfrm>
        </p:spPr>
        <p:txBody>
          <a:bodyPr>
            <a:normAutofit fontScale="77500" lnSpcReduction="20000"/>
          </a:bodyPr>
          <a:lstStyle/>
          <a:p>
            <a:pPr marL="0" indent="0" algn="ctr">
              <a:buNone/>
            </a:pPr>
            <a:r>
              <a:rPr lang="es-ES_tradnl" b="1" dirty="0" smtClean="0"/>
              <a:t>Puedes Inscribirte y recibirás los primeros 3 capítulos completos Gratis,  completamente Gratis,  emociónate viviendo esta historia. No es sólo un libro que describe lo que es la autoestima o diccionario que te resuelve las dudas de las palabras técnicas,</a:t>
            </a:r>
          </a:p>
          <a:p>
            <a:pPr marL="0" indent="0" algn="ctr">
              <a:buNone/>
            </a:pPr>
            <a:r>
              <a:rPr lang="es-ES_tradnl" b="1" dirty="0" smtClean="0"/>
              <a:t>Es una novela que alza la voz y nos representa a muchas mujeres, Vívelo </a:t>
            </a:r>
            <a:r>
              <a:rPr lang="es-ES_tradnl" b="1" dirty="0"/>
              <a:t>con la pequeña que vive en casa o en tu corazón, usa esta novela como momento de platica </a:t>
            </a:r>
            <a:r>
              <a:rPr lang="es-ES_tradnl" b="1" dirty="0" smtClean="0"/>
              <a:t>entre esa chica y tu, </a:t>
            </a:r>
            <a:r>
              <a:rPr lang="es-ES_tradnl" b="1" dirty="0"/>
              <a:t>y conocerás lo que </a:t>
            </a:r>
            <a:r>
              <a:rPr lang="es-ES_tradnl" b="1" dirty="0" smtClean="0"/>
              <a:t>esa </a:t>
            </a:r>
            <a:r>
              <a:rPr lang="es-ES_tradnl" b="1" dirty="0"/>
              <a:t>pequeña está viviendo y podrás ayudarla. </a:t>
            </a:r>
            <a:endParaRPr lang="es-ES_tradnl" b="1" dirty="0" smtClean="0"/>
          </a:p>
          <a:p>
            <a:pPr marL="0" indent="0" algn="ctr">
              <a:buNone/>
            </a:pPr>
            <a:r>
              <a:rPr lang="es-ES_tradnl" b="1" dirty="0" smtClean="0"/>
              <a:t>Los precios están en Dólares, será un gusto poder compartir contigo esta experiencia que recordaras de manera especial. </a:t>
            </a:r>
            <a:endParaRPr lang="es-CO" dirty="0"/>
          </a:p>
        </p:txBody>
      </p:sp>
      <p:sp>
        <p:nvSpPr>
          <p:cNvPr id="4" name="Marcador de contenido 2"/>
          <p:cNvSpPr txBox="1">
            <a:spLocks/>
          </p:cNvSpPr>
          <p:nvPr/>
        </p:nvSpPr>
        <p:spPr>
          <a:xfrm>
            <a:off x="576199" y="3895595"/>
            <a:ext cx="10622072" cy="1438415"/>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3200" dirty="0">
                <a:latin typeface="Times New Roman" pitchFamily="18" charset="0"/>
                <a:cs typeface="Times New Roman" pitchFamily="18" charset="0"/>
              </a:rPr>
              <a:t>¡</a:t>
            </a:r>
            <a:r>
              <a:rPr lang="es-MX" sz="3200" dirty="0" smtClean="0">
                <a:latin typeface="Times New Roman" pitchFamily="18" charset="0"/>
                <a:cs typeface="Times New Roman" pitchFamily="18" charset="0"/>
              </a:rPr>
              <a:t>Atrévete a ser fiel a ti!</a:t>
            </a:r>
          </a:p>
          <a:p>
            <a:r>
              <a:rPr lang="es-MX" sz="3200" dirty="0" smtClean="0">
                <a:latin typeface="Times New Roman" pitchFamily="18" charset="0"/>
                <a:cs typeface="Times New Roman" pitchFamily="18" charset="0"/>
              </a:rPr>
              <a:t>¡Atrévete a amarte!</a:t>
            </a:r>
          </a:p>
          <a:p>
            <a:r>
              <a:rPr lang="es-MX" sz="3200" dirty="0" smtClean="0">
                <a:latin typeface="Times New Roman" pitchFamily="18" charset="0"/>
                <a:cs typeface="Times New Roman" pitchFamily="18" charset="0"/>
              </a:rPr>
              <a:t> ¿Tienes el valor de proteger lo tierno y hermoso que </a:t>
            </a:r>
            <a:r>
              <a:rPr lang="es-MX" sz="3200" dirty="0">
                <a:latin typeface="Times New Roman" pitchFamily="18" charset="0"/>
                <a:cs typeface="Times New Roman" pitchFamily="18" charset="0"/>
              </a:rPr>
              <a:t>vive contigo </a:t>
            </a:r>
            <a:r>
              <a:rPr lang="es-MX" sz="3200" dirty="0" smtClean="0">
                <a:latin typeface="Times New Roman" pitchFamily="18" charset="0"/>
                <a:cs typeface="Times New Roman" pitchFamily="18" charset="0"/>
              </a:rPr>
              <a:t>y hay en ti?</a:t>
            </a:r>
          </a:p>
          <a:p>
            <a:endParaRPr lang="es-MX" dirty="0" smtClean="0">
              <a:solidFill>
                <a:srgbClr val="F4966C"/>
              </a:solidFill>
            </a:endParaRPr>
          </a:p>
          <a:p>
            <a:endParaRPr lang="es-MX" dirty="0">
              <a:solidFill>
                <a:srgbClr val="F4966C"/>
              </a:solidFill>
            </a:endParaRPr>
          </a:p>
        </p:txBody>
      </p:sp>
      <p:sp>
        <p:nvSpPr>
          <p:cNvPr id="5" name="4 Rectángulo"/>
          <p:cNvSpPr/>
          <p:nvPr/>
        </p:nvSpPr>
        <p:spPr>
          <a:xfrm>
            <a:off x="2179528" y="5457079"/>
            <a:ext cx="6162805" cy="12338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_tradnl" dirty="0" smtClean="0"/>
              <a:t>Curso Inicia el 14 de Abril 2017</a:t>
            </a:r>
            <a:endParaRPr lang="es-ES_tradnl" dirty="0"/>
          </a:p>
          <a:p>
            <a:pPr algn="ctr"/>
            <a:r>
              <a:rPr lang="es-ES_tradnl" dirty="0" smtClean="0"/>
              <a:t>Inversión personal 133 Dólares</a:t>
            </a:r>
          </a:p>
          <a:p>
            <a:pPr algn="ctr"/>
            <a:r>
              <a:rPr lang="es-ES_tradnl" dirty="0" smtClean="0"/>
              <a:t>Inversión por Pago anticipado 106 Dólares</a:t>
            </a:r>
          </a:p>
          <a:p>
            <a:pPr algn="ctr"/>
            <a:r>
              <a:rPr lang="es-ES_tradnl" dirty="0" smtClean="0"/>
              <a:t>Pagar por </a:t>
            </a:r>
            <a:r>
              <a:rPr lang="es-ES_tradnl" dirty="0" err="1" smtClean="0"/>
              <a:t>paypal</a:t>
            </a:r>
            <a:r>
              <a:rPr lang="es-ES_tradnl" dirty="0" smtClean="0"/>
              <a:t> </a:t>
            </a:r>
            <a:endParaRPr lang="es-CO" dirty="0"/>
          </a:p>
        </p:txBody>
      </p:sp>
      <p:pic>
        <p:nvPicPr>
          <p:cNvPr id="11" name="Imagen 5"/>
          <p:cNvPicPr>
            <a:picLocks noChangeAspect="1"/>
          </p:cNvPicPr>
          <p:nvPr/>
        </p:nvPicPr>
        <p:blipFill rotWithShape="1">
          <a:blip r:embed="rId2" cstate="print">
            <a:extLst>
              <a:ext uri="{28A0092B-C50C-407E-A947-70E740481C1C}">
                <a14:useLocalDpi xmlns:a14="http://schemas.microsoft.com/office/drawing/2010/main" val="0"/>
              </a:ext>
            </a:extLst>
          </a:blip>
          <a:srcRect t="38742" b="38365"/>
          <a:stretch/>
        </p:blipFill>
        <p:spPr>
          <a:xfrm>
            <a:off x="8767325" y="6073986"/>
            <a:ext cx="3424675" cy="784013"/>
          </a:xfrm>
          <a:prstGeom prst="rect">
            <a:avLst/>
          </a:prstGeom>
          <a:ln>
            <a:noFill/>
          </a:ln>
          <a:effectLst>
            <a:softEdge rad="112500"/>
          </a:effectLst>
        </p:spPr>
      </p:pic>
      <p:sp>
        <p:nvSpPr>
          <p:cNvPr id="6" name="5 CuadroTexto"/>
          <p:cNvSpPr txBox="1"/>
          <p:nvPr/>
        </p:nvSpPr>
        <p:spPr>
          <a:xfrm>
            <a:off x="9443133" y="1462955"/>
            <a:ext cx="2073057" cy="2862322"/>
          </a:xfrm>
          <a:prstGeom prst="rect">
            <a:avLst/>
          </a:prstGeom>
          <a:solidFill>
            <a:schemeClr val="bg2">
              <a:lumMod val="75000"/>
            </a:schemeClr>
          </a:solidFill>
        </p:spPr>
        <p:txBody>
          <a:bodyPr wrap="square" rtlCol="0">
            <a:spAutoFit/>
          </a:bodyPr>
          <a:lstStyle/>
          <a:p>
            <a:pPr algn="ctr"/>
            <a:r>
              <a:rPr lang="es-ES_tradnl" b="1" dirty="0">
                <a:solidFill>
                  <a:srgbClr val="FB5E33"/>
                </a:solidFill>
              </a:rPr>
              <a:t>Parte de lo que pagas por esta novela </a:t>
            </a:r>
            <a:r>
              <a:rPr lang="es-ES_tradnl" b="1" dirty="0" smtClean="0">
                <a:solidFill>
                  <a:srgbClr val="FB5E33"/>
                </a:solidFill>
              </a:rPr>
              <a:t>será </a:t>
            </a:r>
            <a:r>
              <a:rPr lang="es-ES_tradnl" b="1" dirty="0">
                <a:solidFill>
                  <a:srgbClr val="FB5E33"/>
                </a:solidFill>
              </a:rPr>
              <a:t>usado para seguir apoyando a un grupo de Jóvenes para la educación con Valores</a:t>
            </a:r>
            <a:r>
              <a:rPr lang="es-ES_tradnl" b="1" dirty="0" smtClean="0">
                <a:solidFill>
                  <a:srgbClr val="FB5E33"/>
                </a:solidFill>
              </a:rPr>
              <a:t>.</a:t>
            </a:r>
          </a:p>
          <a:p>
            <a:pPr algn="ctr"/>
            <a:r>
              <a:rPr lang="es-ES_tradnl" b="1" dirty="0" smtClean="0">
                <a:solidFill>
                  <a:srgbClr val="FB5E33"/>
                </a:solidFill>
              </a:rPr>
              <a:t>Gracias por apoyar a hacerlo posible.</a:t>
            </a:r>
            <a:endParaRPr lang="es-CO" dirty="0">
              <a:solidFill>
                <a:srgbClr val="FB5E33"/>
              </a:solidFill>
            </a:endParaRPr>
          </a:p>
        </p:txBody>
      </p:sp>
    </p:spTree>
    <p:extLst>
      <p:ext uri="{BB962C8B-B14F-4D97-AF65-F5344CB8AC3E}">
        <p14:creationId xmlns:p14="http://schemas.microsoft.com/office/powerpoint/2010/main" val="1365470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807901" y="0"/>
            <a:ext cx="6384099" cy="573915"/>
          </a:xfrm>
        </p:spPr>
        <p:txBody>
          <a:bodyPr>
            <a:normAutofit/>
          </a:bodyPr>
          <a:lstStyle/>
          <a:p>
            <a:r>
              <a:rPr lang="es-MX" sz="2200" dirty="0">
                <a:latin typeface="Arial Black" panose="020B0A04020102020204" pitchFamily="34" charset="0"/>
              </a:rPr>
              <a:t>Curso 2:  Apuéstate Tú</a:t>
            </a:r>
          </a:p>
        </p:txBody>
      </p:sp>
      <p:sp>
        <p:nvSpPr>
          <p:cNvPr id="3" name="Subtítulo 2"/>
          <p:cNvSpPr>
            <a:spLocks noGrp="1"/>
          </p:cNvSpPr>
          <p:nvPr>
            <p:ph type="subTitle" idx="1"/>
          </p:nvPr>
        </p:nvSpPr>
        <p:spPr>
          <a:xfrm>
            <a:off x="676406" y="3131507"/>
            <a:ext cx="11182670" cy="2668044"/>
          </a:xfrm>
        </p:spPr>
        <p:txBody>
          <a:bodyPr>
            <a:normAutofit fontScale="70000" lnSpcReduction="20000"/>
          </a:bodyPr>
          <a:lstStyle/>
          <a:p>
            <a:r>
              <a:rPr lang="es-MX" dirty="0" smtClean="0"/>
              <a:t>Lo que tienen en común un Tigre, un ave, un árbol y una ballena es que saben el lugar que les corresponde, conocen sus necesidades, sus fortalezas, sus habilidades y saben que son únicamente valiosos.</a:t>
            </a:r>
          </a:p>
          <a:p>
            <a:r>
              <a:rPr lang="es-MX" dirty="0"/>
              <a:t>Decirlo no lo hace </a:t>
            </a:r>
            <a:r>
              <a:rPr lang="es-MX" dirty="0" smtClean="0"/>
              <a:t>verdad.</a:t>
            </a:r>
          </a:p>
          <a:p>
            <a:r>
              <a:rPr lang="es-MX" dirty="0" smtClean="0"/>
              <a:t>Sal  a cazar tus oportunidades, conoce ese gran desconocido “tu”, arriésgate a creer en ti. Quiero compartir contigo un proceso de 6 retos y 1 propuesta de planeación, que tiene para ti un desafío, el reto es contigo mismo.</a:t>
            </a:r>
          </a:p>
          <a:p>
            <a:r>
              <a:rPr lang="es-MX" dirty="0" smtClean="0"/>
              <a:t>No basta saber la meta, es necesario tener la fuerza para alcanzarla,</a:t>
            </a:r>
          </a:p>
          <a:p>
            <a:endParaRPr lang="es-MX" sz="1400" dirty="0" smtClean="0"/>
          </a:p>
          <a:p>
            <a:r>
              <a:rPr lang="es-MX" sz="3600" dirty="0">
                <a:latin typeface="Another Wet Shabby" panose="02000503000000020003" pitchFamily="2" charset="0"/>
              </a:rPr>
              <a:t>Arriésgate a ser </a:t>
            </a:r>
            <a:r>
              <a:rPr lang="es-MX" sz="3600" dirty="0" smtClean="0">
                <a:latin typeface="Another Wet Shabby" panose="02000503000000020003" pitchFamily="2" charset="0"/>
              </a:rPr>
              <a:t>una mejor versión de ti ¿Que </a:t>
            </a:r>
            <a:r>
              <a:rPr lang="es-MX" sz="3600" dirty="0">
                <a:latin typeface="Another Wet Shabby" panose="02000503000000020003" pitchFamily="2" charset="0"/>
              </a:rPr>
              <a:t>es lo peor que te puede pasar? </a:t>
            </a:r>
          </a:p>
          <a:p>
            <a:r>
              <a:rPr lang="es-MX" sz="3600" dirty="0">
                <a:latin typeface="Another Wet Shabby" panose="02000503000000020003" pitchFamily="2" charset="0"/>
              </a:rPr>
              <a:t>Que sigas igual</a:t>
            </a:r>
            <a:r>
              <a:rPr lang="es-MX" sz="3600" dirty="0" smtClean="0">
                <a:latin typeface="Another Wet Shabby" panose="02000503000000020003" pitchFamily="2" charset="0"/>
              </a:rPr>
              <a:t>...</a:t>
            </a:r>
            <a:endParaRPr lang="es-MX" sz="3600" dirty="0"/>
          </a:p>
        </p:txBody>
      </p:sp>
      <p:pic>
        <p:nvPicPr>
          <p:cNvPr id="4" name="Imagen 4"/>
          <p:cNvPicPr>
            <a:picLocks noChangeAspect="1"/>
          </p:cNvPicPr>
          <p:nvPr/>
        </p:nvPicPr>
        <p:blipFill rotWithShape="1">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b="4861"/>
          <a:stretch/>
        </p:blipFill>
        <p:spPr>
          <a:xfrm>
            <a:off x="1253681" y="170053"/>
            <a:ext cx="5422772" cy="2961454"/>
          </a:xfrm>
          <a:prstGeom prst="rect">
            <a:avLst/>
          </a:prstGeom>
        </p:spPr>
      </p:pic>
      <p:sp>
        <p:nvSpPr>
          <p:cNvPr id="5" name="4 Esquina doblada"/>
          <p:cNvSpPr/>
          <p:nvPr/>
        </p:nvSpPr>
        <p:spPr>
          <a:xfrm>
            <a:off x="8379911" y="977030"/>
            <a:ext cx="3269293" cy="2154477"/>
          </a:xfrm>
          <a:prstGeom prst="foldedCorner">
            <a:avLst/>
          </a:prstGeom>
        </p:spPr>
        <p:style>
          <a:lnRef idx="2">
            <a:schemeClr val="accent6"/>
          </a:lnRef>
          <a:fillRef idx="1">
            <a:schemeClr val="lt1"/>
          </a:fillRef>
          <a:effectRef idx="0">
            <a:schemeClr val="accent6"/>
          </a:effectRef>
          <a:fontRef idx="minor">
            <a:schemeClr val="dk1"/>
          </a:fontRef>
        </p:style>
        <p:txBody>
          <a:bodyPr rtlCol="0" anchor="ctr"/>
          <a:lstStyle/>
          <a:p>
            <a:r>
              <a:rPr lang="es-MX" sz="3200" dirty="0">
                <a:latin typeface="Another Wet Shabby" panose="02000503000000020003" pitchFamily="2" charset="0"/>
              </a:rPr>
              <a:t>Arriésgate a ser mejor ¿Que es lo peor que te puede pasar? </a:t>
            </a:r>
          </a:p>
          <a:p>
            <a:r>
              <a:rPr lang="es-MX" sz="3200" dirty="0">
                <a:latin typeface="Another Wet Shabby" panose="02000503000000020003" pitchFamily="2" charset="0"/>
              </a:rPr>
              <a:t>Que sigas igual...</a:t>
            </a:r>
            <a:endParaRPr lang="es-MX" sz="3200" dirty="0"/>
          </a:p>
        </p:txBody>
      </p:sp>
      <p:pic>
        <p:nvPicPr>
          <p:cNvPr id="6" name="Imagen 5"/>
          <p:cNvPicPr>
            <a:picLocks noChangeAspect="1"/>
          </p:cNvPicPr>
          <p:nvPr/>
        </p:nvPicPr>
        <p:blipFill rotWithShape="1">
          <a:blip r:embed="rId3" cstate="print">
            <a:extLst>
              <a:ext uri="{28A0092B-C50C-407E-A947-70E740481C1C}">
                <a14:useLocalDpi xmlns:a14="http://schemas.microsoft.com/office/drawing/2010/main" val="0"/>
              </a:ext>
            </a:extLst>
          </a:blip>
          <a:srcRect t="38742" b="38365"/>
          <a:stretch/>
        </p:blipFill>
        <p:spPr>
          <a:xfrm>
            <a:off x="9326606" y="6250488"/>
            <a:ext cx="2653695" cy="607512"/>
          </a:xfrm>
          <a:prstGeom prst="rect">
            <a:avLst/>
          </a:prstGeom>
          <a:ln>
            <a:noFill/>
          </a:ln>
          <a:effectLst>
            <a:softEdge rad="112500"/>
          </a:effectLst>
        </p:spPr>
      </p:pic>
      <p:sp>
        <p:nvSpPr>
          <p:cNvPr id="7" name="6 Rectángulo"/>
          <p:cNvSpPr/>
          <p:nvPr/>
        </p:nvSpPr>
        <p:spPr>
          <a:xfrm>
            <a:off x="2655518" y="5633581"/>
            <a:ext cx="6162805" cy="12338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_tradnl" dirty="0" smtClean="0"/>
              <a:t>Curso Inicia el 18 de Mayo 2017</a:t>
            </a:r>
            <a:endParaRPr lang="es-ES_tradnl" dirty="0"/>
          </a:p>
          <a:p>
            <a:pPr algn="ctr"/>
            <a:r>
              <a:rPr lang="es-ES_tradnl" dirty="0" smtClean="0"/>
              <a:t>Inversión personal 124 Dólares</a:t>
            </a:r>
          </a:p>
          <a:p>
            <a:pPr algn="ctr"/>
            <a:r>
              <a:rPr lang="es-ES_tradnl" dirty="0" smtClean="0"/>
              <a:t>Inversión por Pago anticipado 70 Dólares</a:t>
            </a:r>
          </a:p>
          <a:p>
            <a:pPr algn="ctr"/>
            <a:r>
              <a:rPr lang="es-ES_tradnl" dirty="0" smtClean="0"/>
              <a:t>Pagar por </a:t>
            </a:r>
            <a:r>
              <a:rPr lang="es-ES_tradnl" dirty="0" err="1" smtClean="0"/>
              <a:t>paypal</a:t>
            </a:r>
            <a:r>
              <a:rPr lang="es-ES_tradnl" dirty="0" smtClean="0"/>
              <a:t> </a:t>
            </a:r>
            <a:endParaRPr lang="es-CO" dirty="0"/>
          </a:p>
        </p:txBody>
      </p:sp>
    </p:spTree>
    <p:extLst>
      <p:ext uri="{BB962C8B-B14F-4D97-AF65-F5344CB8AC3E}">
        <p14:creationId xmlns:p14="http://schemas.microsoft.com/office/powerpoint/2010/main" val="41934395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622104" y="0"/>
            <a:ext cx="7569896" cy="503641"/>
          </a:xfrm>
        </p:spPr>
        <p:txBody>
          <a:bodyPr>
            <a:noAutofit/>
          </a:bodyPr>
          <a:lstStyle/>
          <a:p>
            <a:r>
              <a:rPr lang="es-MX" sz="2800" b="1" dirty="0">
                <a:effectLst>
                  <a:outerShdw blurRad="38100" dist="38100" dir="2700000" algn="tl">
                    <a:srgbClr val="000000">
                      <a:alpha val="43137"/>
                    </a:srgbClr>
                  </a:outerShdw>
                </a:effectLst>
                <a:latin typeface="FangSong" panose="02010609060101010101" pitchFamily="49" charset="-122"/>
                <a:ea typeface="FangSong" panose="02010609060101010101" pitchFamily="49" charset="-122"/>
              </a:rPr>
              <a:t>Curso </a:t>
            </a:r>
            <a:r>
              <a:rPr lang="es-MX" sz="2800" b="1" dirty="0" smtClean="0">
                <a:effectLst>
                  <a:outerShdw blurRad="38100" dist="38100" dir="2700000" algn="tl">
                    <a:srgbClr val="000000">
                      <a:alpha val="43137"/>
                    </a:srgbClr>
                  </a:outerShdw>
                </a:effectLst>
                <a:latin typeface="FangSong" panose="02010609060101010101" pitchFamily="49" charset="-122"/>
                <a:ea typeface="FangSong" panose="02010609060101010101" pitchFamily="49" charset="-122"/>
              </a:rPr>
              <a:t>3: Ama de Casa(+)Dinero=milagros</a:t>
            </a:r>
            <a:endParaRPr lang="es-MX" sz="2800" b="1" dirty="0">
              <a:effectLst>
                <a:outerShdw blurRad="38100" dist="38100" dir="2700000" algn="tl">
                  <a:srgbClr val="000000">
                    <a:alpha val="43137"/>
                  </a:srgbClr>
                </a:outerShdw>
              </a:effectLst>
              <a:latin typeface="FangSong" panose="02010609060101010101" pitchFamily="49" charset="-122"/>
              <a:ea typeface="FangSong" panose="02010609060101010101" pitchFamily="49" charset="-122"/>
            </a:endParaRPr>
          </a:p>
        </p:txBody>
      </p:sp>
      <p:sp>
        <p:nvSpPr>
          <p:cNvPr id="3" name="Subtítulo 2"/>
          <p:cNvSpPr>
            <a:spLocks noGrp="1"/>
          </p:cNvSpPr>
          <p:nvPr>
            <p:ph type="subTitle" idx="1"/>
          </p:nvPr>
        </p:nvSpPr>
        <p:spPr>
          <a:xfrm>
            <a:off x="4609578" y="563673"/>
            <a:ext cx="7289629" cy="2677309"/>
          </a:xfrm>
        </p:spPr>
        <p:txBody>
          <a:bodyPr>
            <a:normAutofit/>
          </a:bodyPr>
          <a:lstStyle/>
          <a:p>
            <a:r>
              <a:rPr lang="es-MX"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Quiero compartir contigo 4 estrategias y 3 </a:t>
            </a:r>
            <a:r>
              <a:rPr lang="es-MX"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opciones </a:t>
            </a:r>
            <a:r>
              <a:rPr lang="es-MX"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para </a:t>
            </a:r>
            <a:r>
              <a:rPr lang="es-MX"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ayudarte a mejorar el control del dinero en tu Hogar.</a:t>
            </a:r>
            <a:endParaRPr lang="es-MX"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r>
              <a:rPr lang="es-MX"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Imagínate y reflexiona porqué estás en la posición económica actual.</a:t>
            </a:r>
          </a:p>
          <a:p>
            <a:r>
              <a:rPr lang="es-E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El reto: una lucha que se desata en cada mañana ¿lo enfrentas o te </a:t>
            </a:r>
            <a:r>
              <a:rPr lang="es-E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resistes?</a:t>
            </a:r>
            <a:endParaRPr lang="es-MX" dirty="0"/>
          </a:p>
        </p:txBody>
      </p:sp>
      <p:pic>
        <p:nvPicPr>
          <p:cNvPr id="4" name="Imagen 3"/>
          <p:cNvPicPr>
            <a:picLocks noChangeAspect="1"/>
          </p:cNvPicPr>
          <p:nvPr/>
        </p:nvPicPr>
        <p:blipFill rotWithShape="1">
          <a:blip r:embed="rId2" cstate="print">
            <a:extLst>
              <a:ext uri="{28A0092B-C50C-407E-A947-70E740481C1C}">
                <a14:useLocalDpi xmlns:a14="http://schemas.microsoft.com/office/drawing/2010/main" val="0"/>
              </a:ext>
            </a:extLst>
          </a:blip>
          <a:srcRect t="38742" b="38365"/>
          <a:stretch/>
        </p:blipFill>
        <p:spPr>
          <a:xfrm>
            <a:off x="6948751" y="6195904"/>
            <a:ext cx="3317033" cy="759371"/>
          </a:xfrm>
          <a:prstGeom prst="rect">
            <a:avLst/>
          </a:prstGeom>
          <a:ln>
            <a:noFill/>
          </a:ln>
          <a:effectLst>
            <a:softEdge rad="112500"/>
          </a:effectLst>
        </p:spPr>
      </p:pic>
      <p:sp>
        <p:nvSpPr>
          <p:cNvPr id="7" name="6 Rectángulo"/>
          <p:cNvSpPr/>
          <p:nvPr/>
        </p:nvSpPr>
        <p:spPr>
          <a:xfrm rot="19463335">
            <a:off x="-177862" y="2686984"/>
            <a:ext cx="5485265" cy="110799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s-ES" sz="6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Próximamente</a:t>
            </a:r>
            <a:endParaRPr lang="es-ES" sz="6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8" name="Título 1"/>
          <p:cNvSpPr txBox="1">
            <a:spLocks/>
          </p:cNvSpPr>
          <p:nvPr/>
        </p:nvSpPr>
        <p:spPr>
          <a:xfrm>
            <a:off x="3651337" y="3356696"/>
            <a:ext cx="8540663" cy="50364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2800" b="1" dirty="0" smtClean="0">
                <a:effectLst>
                  <a:outerShdw blurRad="38100" dist="38100" dir="2700000" algn="tl">
                    <a:srgbClr val="000000">
                      <a:alpha val="43137"/>
                    </a:srgbClr>
                  </a:outerShdw>
                </a:effectLst>
                <a:latin typeface="FangSong" panose="02010609060101010101" pitchFamily="49" charset="-122"/>
                <a:ea typeface="FangSong" panose="02010609060101010101" pitchFamily="49" charset="-122"/>
              </a:rPr>
              <a:t>Curso 4:  ¿Yo contra todos o Todos contra mi?</a:t>
            </a:r>
            <a:endParaRPr lang="es-MX" sz="2800" b="1" dirty="0">
              <a:effectLst>
                <a:outerShdw blurRad="38100" dist="38100" dir="2700000" algn="tl">
                  <a:srgbClr val="000000">
                    <a:alpha val="43137"/>
                  </a:srgbClr>
                </a:outerShdw>
              </a:effectLst>
              <a:latin typeface="FangSong" panose="02010609060101010101" pitchFamily="49" charset="-122"/>
              <a:ea typeface="FangSong" panose="02010609060101010101" pitchFamily="49" charset="-122"/>
            </a:endParaRPr>
          </a:p>
        </p:txBody>
      </p:sp>
      <p:sp>
        <p:nvSpPr>
          <p:cNvPr id="9" name="Subtítulo 2"/>
          <p:cNvSpPr txBox="1">
            <a:spLocks/>
          </p:cNvSpPr>
          <p:nvPr/>
        </p:nvSpPr>
        <p:spPr>
          <a:xfrm>
            <a:off x="4790999" y="4100472"/>
            <a:ext cx="7110293" cy="19746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_tradnl"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Taller especial en Colaboración de una Gran Profesionista,  dispuesta ayudarte.</a:t>
            </a:r>
            <a:endParaRPr lang="es-MX"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775783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714</TotalTime>
  <Words>1316</Words>
  <Application>Microsoft Office PowerPoint</Application>
  <PresentationFormat>Personalizado</PresentationFormat>
  <Paragraphs>72</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Tema de Office</vt:lpstr>
      <vt:lpstr>Curso Autoestima: «Muñeca Fea» Novela Romántica 1ª Temporada </vt:lpstr>
      <vt:lpstr>Presentación de PowerPoint</vt:lpstr>
      <vt:lpstr>Presentación de PowerPoint</vt:lpstr>
      <vt:lpstr>Presentación de PowerPoint</vt:lpstr>
      <vt:lpstr>Curso 2:  Apuéstate Tú</vt:lpstr>
      <vt:lpstr>Curso 3: Ama de Casa(+)Dinero=milagros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1: Pobre muñeca fea</dc:title>
  <dc:creator>Vaio</dc:creator>
  <cp:lastModifiedBy>user</cp:lastModifiedBy>
  <cp:revision>180</cp:revision>
  <dcterms:created xsi:type="dcterms:W3CDTF">2016-12-30T18:40:55Z</dcterms:created>
  <dcterms:modified xsi:type="dcterms:W3CDTF">2017-03-25T00:33:05Z</dcterms:modified>
</cp:coreProperties>
</file>