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34" r:id="rId3"/>
    <p:sldId id="351" r:id="rId4"/>
    <p:sldId id="337" r:id="rId5"/>
    <p:sldId id="353" r:id="rId6"/>
    <p:sldId id="352" r:id="rId7"/>
    <p:sldId id="343" r:id="rId8"/>
    <p:sldId id="348" r:id="rId9"/>
    <p:sldId id="349" r:id="rId10"/>
    <p:sldId id="35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arias" initials="GF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9" autoAdjust="0"/>
    <p:restoredTop sz="94660"/>
  </p:normalViewPr>
  <p:slideViewPr>
    <p:cSldViewPr>
      <p:cViewPr>
        <p:scale>
          <a:sx n="66" d="100"/>
          <a:sy n="66" d="100"/>
        </p:scale>
        <p:origin x="-138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89BBB-FAED-4706-84A9-A12B53D6B961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A9317-8467-4542-9568-29E1362AB9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E8E3-0104-431A-B65E-E137BFC2DACC}" type="datetimeFigureOut">
              <a:rPr lang="es-AR" smtClean="0"/>
              <a:pPr/>
              <a:t>9/5/2018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AEBF-E3B1-40D0-B0AD-C6765A1A192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4" descr="Tapa PP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Subtítulo 2"/>
          <p:cNvSpPr>
            <a:spLocks noGrp="1"/>
          </p:cNvSpPr>
          <p:nvPr>
            <p:ph type="subTitle" idx="1"/>
          </p:nvPr>
        </p:nvSpPr>
        <p:spPr>
          <a:xfrm>
            <a:off x="323528" y="2564904"/>
            <a:ext cx="7992888" cy="2736304"/>
          </a:xfrm>
        </p:spPr>
        <p:txBody>
          <a:bodyPr>
            <a:normAutofit fontScale="77500" lnSpcReduction="20000"/>
          </a:bodyPr>
          <a:lstStyle/>
          <a:p>
            <a:pPr algn="r" eaLnBrk="1" hangingPunct="1"/>
            <a:r>
              <a:rPr lang="es-ES_tradnl" sz="3000" b="1" dirty="0" smtClean="0">
                <a:solidFill>
                  <a:schemeClr val="bg1"/>
                </a:solidFill>
                <a:latin typeface="Arial" charset="0"/>
              </a:rPr>
              <a:t>Transformación Digital de</a:t>
            </a:r>
            <a:r>
              <a:rPr lang="es-ES_tradnl" sz="2000" b="1" dirty="0" smtClean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r" eaLnBrk="1" hangingPunct="1"/>
            <a:endParaRPr lang="es-ES_tradnl" sz="2000" b="1" dirty="0" smtClean="0">
              <a:solidFill>
                <a:schemeClr val="bg1"/>
              </a:solidFill>
              <a:latin typeface="Arial" charset="0"/>
            </a:endParaRPr>
          </a:p>
          <a:p>
            <a:pPr algn="r" eaLnBrk="1" hangingPunct="1"/>
            <a:r>
              <a:rPr lang="es-ES_tradnl" sz="2000" b="1" dirty="0" smtClean="0">
                <a:solidFill>
                  <a:schemeClr val="bg1"/>
                </a:solidFill>
                <a:latin typeface="Arial" charset="0"/>
              </a:rPr>
              <a:t>Permisos de Trabajo, Stop Works, </a:t>
            </a:r>
          </a:p>
          <a:p>
            <a:pPr algn="r" eaLnBrk="1" hangingPunct="1"/>
            <a:endParaRPr lang="es-ES_tradnl" sz="2000" b="1" dirty="0" smtClean="0">
              <a:solidFill>
                <a:schemeClr val="bg1"/>
              </a:solidFill>
              <a:latin typeface="Arial" charset="0"/>
            </a:endParaRPr>
          </a:p>
          <a:p>
            <a:pPr algn="r" eaLnBrk="1" hangingPunct="1"/>
            <a:r>
              <a:rPr lang="es-ES_tradnl" sz="2000" b="1" smtClean="0">
                <a:solidFill>
                  <a:schemeClr val="bg1"/>
                </a:solidFill>
                <a:latin typeface="Arial" charset="0"/>
              </a:rPr>
              <a:t>Tarjetas </a:t>
            </a:r>
            <a:r>
              <a:rPr lang="es-ES_tradnl" sz="2000" b="1" dirty="0" smtClean="0">
                <a:solidFill>
                  <a:schemeClr val="bg1"/>
                </a:solidFill>
                <a:latin typeface="Arial" charset="0"/>
              </a:rPr>
              <a:t>de Registro de </a:t>
            </a:r>
            <a:r>
              <a:rPr lang="es-ES_tradnl" sz="2000" b="1" smtClean="0">
                <a:solidFill>
                  <a:schemeClr val="bg1"/>
                </a:solidFill>
                <a:latin typeface="Arial" charset="0"/>
              </a:rPr>
              <a:t>Desvíos y </a:t>
            </a:r>
            <a:r>
              <a:rPr lang="es-ES_tradnl" sz="2000" b="1" dirty="0" smtClean="0">
                <a:solidFill>
                  <a:schemeClr val="bg1"/>
                </a:solidFill>
                <a:latin typeface="Arial" charset="0"/>
              </a:rPr>
              <a:t>Auditoria de Tareas</a:t>
            </a:r>
            <a:endParaRPr lang="es-ES_tradnl" sz="2000" b="1" dirty="0" smtClean="0">
              <a:solidFill>
                <a:schemeClr val="bg1"/>
              </a:solidFill>
              <a:latin typeface="Arial" charset="0"/>
            </a:endParaRPr>
          </a:p>
          <a:p>
            <a:pPr algn="r" eaLnBrk="1" hangingPunct="1"/>
            <a:endParaRPr lang="es-ES_tradnl" sz="2000" b="1" dirty="0" smtClean="0">
              <a:solidFill>
                <a:schemeClr val="bg1"/>
              </a:solidFill>
              <a:latin typeface="Arial" charset="0"/>
            </a:endParaRPr>
          </a:p>
          <a:p>
            <a:pPr algn="r" eaLnBrk="1" hangingPunct="1"/>
            <a:r>
              <a:rPr lang="es-ES_tradnl" sz="2000" b="1" dirty="0" smtClean="0">
                <a:solidFill>
                  <a:schemeClr val="bg1"/>
                </a:solidFill>
                <a:latin typeface="Arial" charset="0"/>
              </a:rPr>
              <a:t>			</a:t>
            </a:r>
          </a:p>
          <a:p>
            <a:pPr eaLnBrk="1" hangingPunct="1"/>
            <a:endParaRPr lang="es-ES_tradnl" sz="1600" b="1" dirty="0" smtClean="0">
              <a:solidFill>
                <a:schemeClr val="bg1"/>
              </a:solidFill>
              <a:latin typeface="Arial" charset="0"/>
            </a:endParaRPr>
          </a:p>
          <a:p>
            <a:pPr eaLnBrk="1" hangingPunct="1"/>
            <a:endParaRPr lang="es-ES_tradnl" sz="1600" b="1" dirty="0" smtClean="0">
              <a:solidFill>
                <a:schemeClr val="bg1"/>
              </a:solidFill>
              <a:latin typeface="Arial" charset="0"/>
            </a:endParaRPr>
          </a:p>
          <a:p>
            <a:pPr eaLnBrk="1" hangingPunct="1"/>
            <a:endParaRPr lang="es-ES_tradnl" sz="1600" b="1" dirty="0" smtClean="0">
              <a:solidFill>
                <a:schemeClr val="bg1"/>
              </a:solidFill>
              <a:latin typeface="Arial" charset="0"/>
            </a:endParaRPr>
          </a:p>
          <a:p>
            <a:pPr algn="r" eaLnBrk="1" hangingPunct="1"/>
            <a:r>
              <a:rPr lang="es-ES_tradnl" sz="1600" b="1" dirty="0" smtClean="0">
                <a:solidFill>
                  <a:schemeClr val="bg1"/>
                </a:solidFill>
                <a:latin typeface="Arial" charset="0"/>
              </a:rPr>
              <a:t>Mayo 2018</a:t>
            </a:r>
          </a:p>
          <a:p>
            <a:pPr algn="r" eaLnBrk="1" hangingPunct="1"/>
            <a:endParaRPr lang="es-ES_tradnl" sz="16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2" name="Subtítulo 2"/>
          <p:cNvSpPr txBox="1">
            <a:spLocks/>
          </p:cNvSpPr>
          <p:nvPr/>
        </p:nvSpPr>
        <p:spPr bwMode="auto">
          <a:xfrm>
            <a:off x="4038600" y="4724400"/>
            <a:ext cx="381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Font typeface="Arial" charset="0"/>
              <a:buNone/>
            </a:pPr>
            <a:endParaRPr lang="es-ES_tradnl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CuadroTexto"/>
          <p:cNvSpPr txBox="1"/>
          <p:nvPr/>
        </p:nvSpPr>
        <p:spPr>
          <a:xfrm>
            <a:off x="683568" y="155679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dirty="0"/>
          </a:p>
        </p:txBody>
      </p:sp>
      <p:pic>
        <p:nvPicPr>
          <p:cNvPr id="2050" name="Picture 2" descr="Resultado de imagen para muchas graci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060848"/>
            <a:ext cx="6120680" cy="3427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uadroTexto 4"/>
          <p:cNvSpPr txBox="1">
            <a:spLocks noChangeArrowheads="1"/>
          </p:cNvSpPr>
          <p:nvPr/>
        </p:nvSpPr>
        <p:spPr bwMode="auto">
          <a:xfrm>
            <a:off x="683568" y="1124744"/>
            <a:ext cx="774266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2060"/>
                </a:solidFill>
              </a:rPr>
              <a:t> </a:t>
            </a:r>
          </a:p>
          <a:p>
            <a:pPr algn="just">
              <a:buFont typeface="Arial" pitchFamily="34" charset="0"/>
              <a:buChar char="•"/>
            </a:pPr>
            <a:r>
              <a:rPr lang="es-AR" sz="2400" b="1" dirty="0" smtClean="0">
                <a:solidFill>
                  <a:srgbClr val="002060"/>
                </a:solidFill>
              </a:rPr>
              <a:t> Sistematizar procesos de seguridad a los fines de hacer más eficiente todo el circuito de carga de información, seguimiento de los eventos y generación de reportes</a:t>
            </a:r>
            <a:endParaRPr lang="es-AR" sz="2400" b="1" dirty="0" smtClean="0">
              <a:solidFill>
                <a:srgbClr val="002060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s-AR" sz="2400" b="1" dirty="0" smtClean="0">
              <a:solidFill>
                <a:srgbClr val="00206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s-AR" sz="2400" b="1" dirty="0" smtClean="0">
                <a:solidFill>
                  <a:srgbClr val="002060"/>
                </a:solidFill>
              </a:rPr>
              <a:t> Disponer de información </a:t>
            </a:r>
            <a:r>
              <a:rPr lang="es-AR" sz="2400" b="1" dirty="0" err="1" smtClean="0">
                <a:solidFill>
                  <a:srgbClr val="002060"/>
                </a:solidFill>
              </a:rPr>
              <a:t>on</a:t>
            </a:r>
            <a:r>
              <a:rPr lang="es-AR" sz="2400" b="1" dirty="0" smtClean="0">
                <a:solidFill>
                  <a:srgbClr val="002060"/>
                </a:solidFill>
              </a:rPr>
              <a:t> line de los lugares donde están asignados los Permisos de Trabajo y Stop </a:t>
            </a:r>
            <a:r>
              <a:rPr lang="es-AR" sz="2400" b="1" dirty="0" err="1" smtClean="0">
                <a:solidFill>
                  <a:srgbClr val="002060"/>
                </a:solidFill>
              </a:rPr>
              <a:t>Work</a:t>
            </a:r>
            <a:r>
              <a:rPr lang="es-AR" sz="2400" b="1" dirty="0" smtClean="0">
                <a:solidFill>
                  <a:srgbClr val="002060"/>
                </a:solidFill>
              </a:rPr>
              <a:t>, con clara visibilidad de los que tengan más riesgos</a:t>
            </a:r>
            <a:endParaRPr lang="es-AR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CuadroTexto 4"/>
          <p:cNvSpPr txBox="1">
            <a:spLocks noChangeArrowheads="1"/>
          </p:cNvSpPr>
          <p:nvPr/>
        </p:nvSpPr>
        <p:spPr bwMode="auto">
          <a:xfrm>
            <a:off x="395536" y="332656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rgbClr val="17375E"/>
                </a:solidFill>
              </a:rPr>
              <a:t>Objetivos </a:t>
            </a:r>
            <a:endParaRPr lang="es-ES_tradnl" sz="2400" dirty="0">
              <a:solidFill>
                <a:srgbClr val="1737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uadroTexto 4"/>
          <p:cNvSpPr txBox="1">
            <a:spLocks noChangeArrowheads="1"/>
          </p:cNvSpPr>
          <p:nvPr/>
        </p:nvSpPr>
        <p:spPr bwMode="auto">
          <a:xfrm>
            <a:off x="683568" y="1124744"/>
            <a:ext cx="7742664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2060"/>
                </a:solidFill>
              </a:rPr>
              <a:t> </a:t>
            </a:r>
          </a:p>
          <a:p>
            <a:pPr algn="just"/>
            <a:r>
              <a:rPr lang="es-AR" sz="3200" b="1" dirty="0" smtClean="0">
                <a:solidFill>
                  <a:srgbClr val="002060"/>
                </a:solidFill>
              </a:rPr>
              <a:t>El Alcance del Proyecto es a </a:t>
            </a:r>
            <a:r>
              <a:rPr lang="es-AR" sz="3200" b="1" u="sng" dirty="0" smtClean="0">
                <a:solidFill>
                  <a:srgbClr val="002060"/>
                </a:solidFill>
              </a:rPr>
              <a:t>toda la Organización de </a:t>
            </a:r>
            <a:r>
              <a:rPr lang="es-AR" sz="3200" b="1" u="sng" dirty="0" smtClean="0">
                <a:solidFill>
                  <a:srgbClr val="002060"/>
                </a:solidFill>
              </a:rPr>
              <a:t>T6 </a:t>
            </a:r>
            <a:r>
              <a:rPr lang="es-AR" sz="3200" b="1" dirty="0" smtClean="0">
                <a:solidFill>
                  <a:srgbClr val="002060"/>
                </a:solidFill>
              </a:rPr>
              <a:t>en los siguientes procesos:</a:t>
            </a:r>
            <a:endParaRPr lang="es-AR" sz="3200" b="1" dirty="0" smtClean="0">
              <a:solidFill>
                <a:srgbClr val="002060"/>
              </a:solidFill>
            </a:endParaRPr>
          </a:p>
          <a:p>
            <a:pPr algn="just"/>
            <a:endParaRPr lang="es-AR" sz="3200" b="1" u="sng" dirty="0" smtClean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s-AR" sz="3200" b="1" dirty="0" smtClean="0">
                <a:solidFill>
                  <a:srgbClr val="002060"/>
                </a:solidFill>
              </a:rPr>
              <a:t> Permisos de Trabajo</a:t>
            </a:r>
          </a:p>
          <a:p>
            <a:pPr algn="just">
              <a:buFont typeface="Wingdings" pitchFamily="2" charset="2"/>
              <a:buChar char="ü"/>
            </a:pPr>
            <a:r>
              <a:rPr lang="es-AR" sz="3200" b="1" dirty="0" smtClean="0">
                <a:solidFill>
                  <a:srgbClr val="002060"/>
                </a:solidFill>
              </a:rPr>
              <a:t> Stop Works</a:t>
            </a:r>
          </a:p>
          <a:p>
            <a:pPr algn="just">
              <a:buFont typeface="Wingdings" pitchFamily="2" charset="2"/>
              <a:buChar char="ü"/>
            </a:pPr>
            <a:r>
              <a:rPr lang="es-AR" sz="3200" b="1" dirty="0" smtClean="0">
                <a:solidFill>
                  <a:srgbClr val="002060"/>
                </a:solidFill>
              </a:rPr>
              <a:t> Tarjetas de Registro de Desvíos</a:t>
            </a:r>
          </a:p>
          <a:p>
            <a:pPr algn="just">
              <a:buFont typeface="Wingdings" pitchFamily="2" charset="2"/>
              <a:buChar char="ü"/>
            </a:pPr>
            <a:r>
              <a:rPr lang="es-AR" sz="3200" b="1" dirty="0" smtClean="0">
                <a:solidFill>
                  <a:srgbClr val="002060"/>
                </a:solidFill>
              </a:rPr>
              <a:t> Auditoria de Tareas</a:t>
            </a:r>
            <a:endParaRPr lang="es-AR" sz="3200" b="1" dirty="0" smtClean="0">
              <a:solidFill>
                <a:srgbClr val="002060"/>
              </a:solidFill>
            </a:endParaRPr>
          </a:p>
          <a:p>
            <a:pPr algn="just"/>
            <a:endParaRPr lang="es-AR" sz="2000" u="sng" dirty="0">
              <a:solidFill>
                <a:srgbClr val="002060"/>
              </a:solidFill>
            </a:endParaRPr>
          </a:p>
        </p:txBody>
      </p:sp>
      <p:sp>
        <p:nvSpPr>
          <p:cNvPr id="4" name="CuadroTexto 4"/>
          <p:cNvSpPr txBox="1">
            <a:spLocks noChangeArrowheads="1"/>
          </p:cNvSpPr>
          <p:nvPr/>
        </p:nvSpPr>
        <p:spPr bwMode="auto">
          <a:xfrm>
            <a:off x="395536" y="332656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rgbClr val="17375E"/>
                </a:solidFill>
              </a:rPr>
              <a:t>Alcance del Proyecto </a:t>
            </a:r>
            <a:endParaRPr lang="es-ES_tradnl" sz="2400" dirty="0">
              <a:solidFill>
                <a:srgbClr val="1737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4"/>
          <p:cNvSpPr txBox="1">
            <a:spLocks noChangeArrowheads="1"/>
          </p:cNvSpPr>
          <p:nvPr/>
        </p:nvSpPr>
        <p:spPr bwMode="auto">
          <a:xfrm>
            <a:off x="395536" y="332656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rgbClr val="17375E"/>
                </a:solidFill>
              </a:rPr>
              <a:t>Claves de Éxito del Proyecto </a:t>
            </a:r>
            <a:endParaRPr lang="es-ES_tradnl" sz="2400" dirty="0">
              <a:solidFill>
                <a:srgbClr val="17375E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988840"/>
            <a:ext cx="2637416" cy="2252517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3347864" y="1556792"/>
            <a:ext cx="54006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0" lvl="8" algn="just"/>
            <a:endParaRPr lang="es-ES_tradnl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s-ES_tradnl" sz="2000" dirty="0" smtClean="0"/>
              <a:t> </a:t>
            </a:r>
            <a:r>
              <a:rPr lang="es-AR" dirty="0" smtClean="0"/>
              <a:t>Generación de los formularios en los lugares donde ocurren los trabajos o eventos </a:t>
            </a:r>
            <a:endParaRPr lang="es-AR" dirty="0" smtClean="0"/>
          </a:p>
          <a:p>
            <a:pPr algn="just">
              <a:buFont typeface="Wingdings" pitchFamily="2" charset="2"/>
              <a:buChar char="Ø"/>
            </a:pPr>
            <a:endParaRPr lang="es-AR" dirty="0" smtClean="0"/>
          </a:p>
          <a:p>
            <a:pPr algn="just">
              <a:buFont typeface="Wingdings" pitchFamily="2" charset="2"/>
              <a:buChar char="Ø"/>
            </a:pPr>
            <a:r>
              <a:rPr lang="es-AR" dirty="0" smtClean="0"/>
              <a:t> </a:t>
            </a:r>
            <a:r>
              <a:rPr lang="es-AR" dirty="0" smtClean="0"/>
              <a:t>Reducción de los tiempos de búsqueda de informaci</a:t>
            </a:r>
            <a:r>
              <a:rPr lang="es-AR" dirty="0" smtClean="0"/>
              <a:t>ón</a:t>
            </a:r>
            <a:endParaRPr lang="es-AR" dirty="0" smtClean="0"/>
          </a:p>
          <a:p>
            <a:pPr algn="just"/>
            <a:endParaRPr lang="es-AR" dirty="0" smtClean="0"/>
          </a:p>
          <a:p>
            <a:pPr algn="just">
              <a:buFont typeface="Wingdings" pitchFamily="2" charset="2"/>
              <a:buChar char="Ø"/>
            </a:pPr>
            <a:r>
              <a:rPr lang="es-AR" dirty="0" smtClean="0"/>
              <a:t> Automatizar </a:t>
            </a:r>
            <a:r>
              <a:rPr lang="es-AR" dirty="0" smtClean="0"/>
              <a:t>los reportes </a:t>
            </a:r>
            <a:r>
              <a:rPr lang="es-AR" dirty="0" smtClean="0"/>
              <a:t>de gestión </a:t>
            </a:r>
          </a:p>
          <a:p>
            <a:pPr algn="just">
              <a:buFont typeface="Wingdings" pitchFamily="2" charset="2"/>
              <a:buChar char="Ø"/>
            </a:pPr>
            <a:endParaRPr lang="es-AR" dirty="0" smtClean="0"/>
          </a:p>
          <a:p>
            <a:pPr algn="just">
              <a:buFont typeface="Wingdings" pitchFamily="2" charset="2"/>
              <a:buChar char="Ø"/>
            </a:pPr>
            <a:r>
              <a:rPr lang="es-AR" dirty="0" smtClean="0"/>
              <a:t> </a:t>
            </a:r>
            <a:r>
              <a:rPr lang="es-AR" dirty="0" smtClean="0"/>
              <a:t> Monitoreo en línea de los Permisos de Trabajo en Caliente y en Altura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4"/>
          <p:cNvSpPr txBox="1">
            <a:spLocks noChangeArrowheads="1"/>
          </p:cNvSpPr>
          <p:nvPr/>
        </p:nvSpPr>
        <p:spPr bwMode="auto">
          <a:xfrm>
            <a:off x="395536" y="332656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rgbClr val="17375E"/>
                </a:solidFill>
              </a:rPr>
              <a:t>Riesgos del Proyecto </a:t>
            </a:r>
            <a:endParaRPr lang="es-ES_tradnl" sz="2400" dirty="0">
              <a:solidFill>
                <a:srgbClr val="17375E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2636912"/>
            <a:ext cx="2637416" cy="2252517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3275856" y="2348880"/>
            <a:ext cx="540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0" lvl="8" algn="just"/>
            <a:endParaRPr lang="es-ES_tradnl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s-ES_tradnl" sz="2000" dirty="0" smtClean="0"/>
              <a:t> </a:t>
            </a:r>
            <a:r>
              <a:rPr lang="es-ES_tradnl" sz="2000" dirty="0" smtClean="0"/>
              <a:t>Gestión </a:t>
            </a:r>
            <a:r>
              <a:rPr lang="es-ES_tradnl" sz="2000" dirty="0" smtClean="0"/>
              <a:t>de cambio operacional</a:t>
            </a:r>
          </a:p>
          <a:p>
            <a:pPr algn="just">
              <a:buFont typeface="Wingdings" pitchFamily="2" charset="2"/>
              <a:buChar char="Ø"/>
            </a:pPr>
            <a:endParaRPr lang="es-ES_tradnl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s-AR" dirty="0" smtClean="0"/>
              <a:t> </a:t>
            </a:r>
            <a:r>
              <a:rPr lang="es-AR" sz="2000" dirty="0" smtClean="0"/>
              <a:t>Integración de la tecnología </a:t>
            </a:r>
            <a:r>
              <a:rPr lang="es-AR" sz="2000" dirty="0" smtClean="0"/>
              <a:t>(SAP)</a:t>
            </a:r>
            <a:endParaRPr lang="es-AR" sz="2000" dirty="0" smtClean="0"/>
          </a:p>
          <a:p>
            <a:pPr algn="just">
              <a:buFont typeface="Wingdings" pitchFamily="2" charset="2"/>
              <a:buChar char="Ø"/>
            </a:pPr>
            <a:endParaRPr lang="es-A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4"/>
          <p:cNvSpPr txBox="1">
            <a:spLocks noChangeArrowheads="1"/>
          </p:cNvSpPr>
          <p:nvPr/>
        </p:nvSpPr>
        <p:spPr bwMode="auto">
          <a:xfrm>
            <a:off x="395536" y="332656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rgbClr val="17375E"/>
                </a:solidFill>
              </a:rPr>
              <a:t>Tecnologías involucradas</a:t>
            </a:r>
            <a:endParaRPr lang="es-ES_tradnl" sz="2400" dirty="0">
              <a:solidFill>
                <a:srgbClr val="17375E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03848" y="1700808"/>
            <a:ext cx="5400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0" lvl="8" algn="just"/>
            <a:endParaRPr lang="es-ES_tradnl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s-AR" sz="2000" dirty="0" smtClean="0"/>
              <a:t> Sistema en la nube de la plataforma </a:t>
            </a:r>
            <a:r>
              <a:rPr lang="es-AR" sz="2000" dirty="0" err="1" smtClean="0"/>
              <a:t>Zoho</a:t>
            </a:r>
            <a:endParaRPr lang="es-AR" dirty="0" smtClean="0"/>
          </a:p>
          <a:p>
            <a:pPr algn="just">
              <a:buFont typeface="Wingdings" pitchFamily="2" charset="2"/>
              <a:buChar char="Ø"/>
            </a:pPr>
            <a:endParaRPr lang="es-AR" dirty="0" smtClean="0"/>
          </a:p>
          <a:p>
            <a:pPr algn="just">
              <a:buFont typeface="Wingdings" pitchFamily="2" charset="2"/>
              <a:buChar char="Ø"/>
            </a:pPr>
            <a:r>
              <a:rPr lang="es-AR" sz="2000" dirty="0" smtClean="0"/>
              <a:t> Aplicación soportada indistintamente en el escritorio, </a:t>
            </a:r>
            <a:r>
              <a:rPr lang="es-AR" sz="2000" dirty="0" err="1" smtClean="0"/>
              <a:t>tablet</a:t>
            </a:r>
            <a:r>
              <a:rPr lang="es-AR" sz="2000" dirty="0" smtClean="0"/>
              <a:t> y teléfonos celulares</a:t>
            </a:r>
          </a:p>
          <a:p>
            <a:pPr algn="just">
              <a:buFont typeface="Wingdings" pitchFamily="2" charset="2"/>
              <a:buChar char="Ø"/>
            </a:pPr>
            <a:endParaRPr lang="es-AR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s-AR" sz="2000" dirty="0" smtClean="0"/>
              <a:t> Integración con </a:t>
            </a:r>
            <a:r>
              <a:rPr lang="es-AR" sz="2000" dirty="0" err="1" smtClean="0"/>
              <a:t>Googlo</a:t>
            </a:r>
            <a:r>
              <a:rPr lang="es-AR" sz="2000" dirty="0" smtClean="0"/>
              <a:t> </a:t>
            </a:r>
            <a:r>
              <a:rPr lang="es-AR" sz="2000" dirty="0" err="1" smtClean="0"/>
              <a:t>Maps</a:t>
            </a:r>
            <a:endParaRPr lang="es-AR" sz="2000" dirty="0" smtClean="0"/>
          </a:p>
          <a:p>
            <a:pPr algn="just">
              <a:buFont typeface="Wingdings" pitchFamily="2" charset="2"/>
              <a:buChar char="Ø"/>
            </a:pPr>
            <a:endParaRPr lang="es-AR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s-AR" sz="2000" dirty="0" smtClean="0"/>
              <a:t> Integración SAP</a:t>
            </a:r>
            <a:endParaRPr lang="es-AR" sz="2000" dirty="0" smtClean="0"/>
          </a:p>
          <a:p>
            <a:pPr algn="just">
              <a:buFont typeface="Wingdings" pitchFamily="2" charset="2"/>
              <a:buChar char="Ø"/>
            </a:pPr>
            <a:endParaRPr lang="es-AR" dirty="0" smtClean="0"/>
          </a:p>
        </p:txBody>
      </p:sp>
      <p:sp>
        <p:nvSpPr>
          <p:cNvPr id="7170" name="AutoShape 2" descr="Resultado de imagen para imagenes tecnologicas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172" name="AutoShape 4" descr="Resultado de imagen para imagenes tecnologicas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174" name="AutoShape 6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" name="9 Imagen" descr="Innovaciones-tecnológicas-1080x67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7" y="2204864"/>
            <a:ext cx="2736305" cy="2139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4"/>
          <p:cNvSpPr txBox="1">
            <a:spLocks noChangeArrowheads="1"/>
          </p:cNvSpPr>
          <p:nvPr/>
        </p:nvSpPr>
        <p:spPr bwMode="auto">
          <a:xfrm>
            <a:off x="395536" y="332656"/>
            <a:ext cx="7344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000" dirty="0" smtClean="0">
                <a:solidFill>
                  <a:srgbClr val="17375E"/>
                </a:solidFill>
              </a:rPr>
              <a:t>Administración de Personal - Alternativas de mejoras en Terminal 6 </a:t>
            </a:r>
            <a:endParaRPr lang="es-ES_tradnl" sz="2000" dirty="0">
              <a:solidFill>
                <a:srgbClr val="17375E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39552" y="1772816"/>
            <a:ext cx="820046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6563" lvl="7" indent="-350838" algn="just"/>
            <a:r>
              <a:rPr lang="es-ES_tradnl" sz="2000" b="1" dirty="0" smtClean="0"/>
              <a:t>  </a:t>
            </a:r>
            <a:r>
              <a:rPr lang="es-ES_tradnl" sz="2400" b="1" dirty="0" smtClean="0"/>
              <a:t>Entregables:</a:t>
            </a:r>
            <a:r>
              <a:rPr lang="es-ES_tradnl" sz="2400" b="1" u="sng" dirty="0" smtClean="0"/>
              <a:t> </a:t>
            </a:r>
          </a:p>
          <a:p>
            <a:pPr marL="2743200" lvl="8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sz="2000" dirty="0" smtClean="0"/>
              <a:t> </a:t>
            </a:r>
            <a:r>
              <a:rPr lang="es-ES_tradnl" sz="2000" dirty="0" smtClean="0"/>
              <a:t>Sistema en plataforma de escritorio y </a:t>
            </a:r>
            <a:r>
              <a:rPr lang="es-ES_tradnl" sz="2000" dirty="0" err="1" smtClean="0"/>
              <a:t>mobile</a:t>
            </a:r>
            <a:endParaRPr lang="es-ES_tradnl" sz="2000" dirty="0"/>
          </a:p>
          <a:p>
            <a:pPr marL="2743200" lvl="8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sz="2000" dirty="0" smtClean="0"/>
              <a:t> Informes </a:t>
            </a:r>
            <a:r>
              <a:rPr lang="es-ES_tradnl" sz="2000" dirty="0" smtClean="0"/>
              <a:t>de gestión</a:t>
            </a:r>
            <a:endParaRPr lang="es-ES_tradnl" sz="2000" dirty="0"/>
          </a:p>
          <a:p>
            <a:pPr marL="2743200" lvl="8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sz="2000" dirty="0" smtClean="0"/>
              <a:t> </a:t>
            </a:r>
            <a:r>
              <a:rPr lang="es-ES_tradnl" sz="2000" dirty="0" smtClean="0"/>
              <a:t>Visibilidad de los Permisos de Trabajo en Google </a:t>
            </a:r>
            <a:r>
              <a:rPr lang="es-ES_tradnl" sz="2000" dirty="0" err="1" smtClean="0"/>
              <a:t>Maps</a:t>
            </a:r>
            <a:endParaRPr lang="es-ES_tradnl" sz="2000" dirty="0" smtClean="0"/>
          </a:p>
          <a:p>
            <a:pPr marL="2743200" lvl="8">
              <a:lnSpc>
                <a:spcPct val="150000"/>
              </a:lnSpc>
              <a:buFont typeface="Wingdings" pitchFamily="2" charset="2"/>
              <a:buChar char="ü"/>
            </a:pPr>
            <a:endParaRPr lang="es-ES_tradnl" sz="2000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539" y="1726357"/>
            <a:ext cx="2931485" cy="293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4"/>
          <p:cNvSpPr txBox="1">
            <a:spLocks noChangeArrowheads="1"/>
          </p:cNvSpPr>
          <p:nvPr/>
        </p:nvSpPr>
        <p:spPr bwMode="auto">
          <a:xfrm>
            <a:off x="395536" y="332656"/>
            <a:ext cx="7344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000" dirty="0" smtClean="0">
                <a:solidFill>
                  <a:srgbClr val="17375E"/>
                </a:solidFill>
              </a:rPr>
              <a:t>Presupuesto</a:t>
            </a:r>
            <a:endParaRPr lang="es-ES_tradnl" sz="2000" dirty="0">
              <a:solidFill>
                <a:srgbClr val="17375E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395536" y="1124744"/>
            <a:ext cx="8337381" cy="52565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971600" y="1844824"/>
          <a:ext cx="705678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9"/>
                <a:gridCol w="1800200"/>
                <a:gridCol w="1584177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Ítem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Frecuencia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U$s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Plataforma </a:t>
                      </a:r>
                      <a:r>
                        <a:rPr lang="es-AR" dirty="0" err="1" smtClean="0"/>
                        <a:t>Zoho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Anual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 smtClean="0"/>
                        <a:t>4.000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Integración Google </a:t>
                      </a:r>
                      <a:r>
                        <a:rPr lang="es-AR" dirty="0" err="1" smtClean="0"/>
                        <a:t>Maps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Anual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 smtClean="0"/>
                        <a:t>1.000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Desarrollo</a:t>
                      </a:r>
                      <a:r>
                        <a:rPr lang="es-AR" baseline="0" dirty="0" smtClean="0"/>
                        <a:t> Permisos de Trabajo y Stop </a:t>
                      </a:r>
                      <a:r>
                        <a:rPr lang="es-AR" baseline="0" dirty="0" err="1" smtClean="0"/>
                        <a:t>Work</a:t>
                      </a:r>
                      <a:r>
                        <a:rPr lang="es-AR" baseline="0" dirty="0" smtClean="0"/>
                        <a:t> (Fase 1)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Única</a:t>
                      </a:r>
                      <a:r>
                        <a:rPr lang="es-AR" baseline="0" dirty="0" smtClean="0"/>
                        <a:t> Vez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 smtClean="0"/>
                        <a:t>21.000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Desarrollo TRD y Auditoria de Tareas</a:t>
                      </a:r>
                      <a:r>
                        <a:rPr lang="es-AR" baseline="0" dirty="0" smtClean="0"/>
                        <a:t>  (Fase 2)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Única Vez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 smtClean="0"/>
                        <a:t>25.000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Integración SAP (Fase 2)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Única Vez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 smtClean="0"/>
                        <a:t>15.000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b="1" dirty="0" smtClean="0">
                          <a:solidFill>
                            <a:srgbClr val="00B050"/>
                          </a:solidFill>
                        </a:rPr>
                        <a:t>Presupuesto</a:t>
                      </a:r>
                      <a:r>
                        <a:rPr lang="es-AR" b="1" baseline="0" dirty="0" smtClean="0">
                          <a:solidFill>
                            <a:srgbClr val="00B050"/>
                          </a:solidFill>
                        </a:rPr>
                        <a:t> Fase 1</a:t>
                      </a:r>
                      <a:endParaRPr lang="es-A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b="1" dirty="0" smtClean="0">
                          <a:solidFill>
                            <a:srgbClr val="00B050"/>
                          </a:solidFill>
                        </a:rPr>
                        <a:t>26.000</a:t>
                      </a:r>
                      <a:endParaRPr lang="es-A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 smtClean="0">
                          <a:solidFill>
                            <a:srgbClr val="00B050"/>
                          </a:solidFill>
                        </a:rPr>
                        <a:t>Presupuesto</a:t>
                      </a:r>
                      <a:r>
                        <a:rPr lang="es-AR" b="1" baseline="0" dirty="0" smtClean="0">
                          <a:solidFill>
                            <a:srgbClr val="00B050"/>
                          </a:solidFill>
                        </a:rPr>
                        <a:t> Fase 2</a:t>
                      </a:r>
                      <a:endParaRPr lang="es-AR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b="1" dirty="0" smtClean="0">
                          <a:solidFill>
                            <a:srgbClr val="00B050"/>
                          </a:solidFill>
                        </a:rPr>
                        <a:t>40.000</a:t>
                      </a:r>
                      <a:endParaRPr lang="es-A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4"/>
          <p:cNvSpPr txBox="1">
            <a:spLocks noChangeArrowheads="1"/>
          </p:cNvSpPr>
          <p:nvPr/>
        </p:nvSpPr>
        <p:spPr bwMode="auto">
          <a:xfrm>
            <a:off x="395536" y="332656"/>
            <a:ext cx="7344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000" dirty="0" smtClean="0">
                <a:solidFill>
                  <a:srgbClr val="17375E"/>
                </a:solidFill>
              </a:rPr>
              <a:t>Justificación de la </a:t>
            </a:r>
            <a:r>
              <a:rPr lang="es-ES_tradnl" sz="2000" dirty="0" smtClean="0">
                <a:solidFill>
                  <a:srgbClr val="17375E"/>
                </a:solidFill>
              </a:rPr>
              <a:t>inversión</a:t>
            </a:r>
            <a:endParaRPr lang="es-ES_tradnl" sz="2000" dirty="0">
              <a:solidFill>
                <a:srgbClr val="17375E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1560" y="1340768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AR" dirty="0" smtClean="0"/>
              <a:t> Una </a:t>
            </a:r>
            <a:r>
              <a:rPr lang="es-AR" dirty="0" smtClean="0"/>
              <a:t>persona/año en toda la gestión de </a:t>
            </a:r>
            <a:r>
              <a:rPr lang="es-AR" dirty="0" smtClean="0"/>
              <a:t>generar, archivar, búsqueda y elaboración de  información. </a:t>
            </a:r>
          </a:p>
          <a:p>
            <a:pPr algn="just">
              <a:buFont typeface="Wingdings" pitchFamily="2" charset="2"/>
              <a:buChar char="Ø"/>
            </a:pPr>
            <a:endParaRPr lang="es-AR" dirty="0" smtClean="0"/>
          </a:p>
          <a:p>
            <a:pPr algn="just">
              <a:buFont typeface="Wingdings" pitchFamily="2" charset="2"/>
              <a:buChar char="Ø"/>
            </a:pPr>
            <a:endParaRPr lang="es-AR" dirty="0" smtClean="0"/>
          </a:p>
          <a:p>
            <a:pPr algn="just">
              <a:buFont typeface="Wingdings" pitchFamily="2" charset="2"/>
              <a:buChar char="Ø"/>
            </a:pPr>
            <a:r>
              <a:rPr lang="es-AR" dirty="0" smtClean="0"/>
              <a:t> Costo anual de formularios (</a:t>
            </a:r>
            <a:r>
              <a:rPr lang="es-AR" dirty="0" err="1" smtClean="0"/>
              <a:t>u$s</a:t>
            </a:r>
            <a:r>
              <a:rPr lang="es-AR" dirty="0" smtClean="0"/>
              <a:t> </a:t>
            </a:r>
            <a:r>
              <a:rPr lang="es-AR" dirty="0" smtClean="0"/>
              <a:t>2.000</a:t>
            </a:r>
            <a:r>
              <a:rPr lang="es-AR" dirty="0" smtClean="0"/>
              <a:t>.-)</a:t>
            </a:r>
          </a:p>
          <a:p>
            <a:pPr algn="just">
              <a:buFont typeface="Wingdings" pitchFamily="2" charset="2"/>
              <a:buChar char="Ø"/>
            </a:pPr>
            <a:endParaRPr lang="es-AR" dirty="0" smtClean="0"/>
          </a:p>
          <a:p>
            <a:pPr algn="just">
              <a:buFont typeface="Wingdings" pitchFamily="2" charset="2"/>
              <a:buChar char="Ø"/>
            </a:pPr>
            <a:endParaRPr lang="es-AR" dirty="0" smtClean="0"/>
          </a:p>
          <a:p>
            <a:pPr algn="just">
              <a:buFont typeface="Wingdings" pitchFamily="2" charset="2"/>
              <a:buChar char="Ø"/>
            </a:pPr>
            <a:r>
              <a:rPr lang="es-AR" dirty="0" smtClean="0"/>
              <a:t> Reducción del espacio de almacenamiento de papeles</a:t>
            </a:r>
            <a:endParaRPr lang="es-AR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4077072"/>
            <a:ext cx="7560840" cy="19082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Ahorro </a:t>
            </a:r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por año:	</a:t>
            </a:r>
            <a:r>
              <a:rPr lang="es-AR" sz="2000" b="1" dirty="0" err="1" smtClean="0">
                <a:solidFill>
                  <a:schemeClr val="accent3">
                    <a:lumMod val="50000"/>
                  </a:schemeClr>
                </a:solidFill>
              </a:rPr>
              <a:t>u$s</a:t>
            </a:r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40.000.- </a:t>
            </a:r>
            <a:endParaRPr lang="es-AR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			  </a:t>
            </a:r>
          </a:p>
          <a:p>
            <a:pPr algn="just"/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Repago </a:t>
            </a:r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del Proyecto: </a:t>
            </a:r>
            <a:endParaRPr lang="es-AR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algn="just"/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Primera Fase: Menor a 1 año.             </a:t>
            </a:r>
          </a:p>
          <a:p>
            <a:pPr lvl="2" algn="just"/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Segunda Fase </a:t>
            </a:r>
            <a:r>
              <a:rPr lang="es-AR" sz="2000" b="1" dirty="0" err="1" smtClean="0">
                <a:solidFill>
                  <a:schemeClr val="accent3">
                    <a:lumMod val="50000"/>
                  </a:schemeClr>
                </a:solidFill>
              </a:rPr>
              <a:t>incluída</a:t>
            </a:r>
            <a:r>
              <a:rPr lang="es-AR" sz="2000" b="1" dirty="0" smtClean="0">
                <a:solidFill>
                  <a:schemeClr val="accent3">
                    <a:lumMod val="50000"/>
                  </a:schemeClr>
                </a:solidFill>
              </a:rPr>
              <a:t>: 1.5 Años </a:t>
            </a:r>
            <a:endParaRPr lang="es-AR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253</Words>
  <Application>Microsoft Office PowerPoint</Application>
  <PresentationFormat>Presentación en pantalla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shorgiy</dc:creator>
  <cp:lastModifiedBy>efiorenz</cp:lastModifiedBy>
  <cp:revision>109</cp:revision>
  <dcterms:created xsi:type="dcterms:W3CDTF">2017-03-14T14:29:14Z</dcterms:created>
  <dcterms:modified xsi:type="dcterms:W3CDTF">2018-05-09T18:11:21Z</dcterms:modified>
</cp:coreProperties>
</file>