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7" r:id="rId3"/>
    <p:sldId id="288" r:id="rId4"/>
    <p:sldId id="289" r:id="rId5"/>
    <p:sldId id="257" r:id="rId6"/>
    <p:sldId id="292" r:id="rId7"/>
    <p:sldId id="291" r:id="rId8"/>
    <p:sldId id="293" r:id="rId9"/>
    <p:sldId id="294" r:id="rId10"/>
    <p:sldId id="295" r:id="rId11"/>
    <p:sldId id="258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4" r:id="rId20"/>
    <p:sldId id="303" r:id="rId21"/>
    <p:sldId id="305" r:id="rId22"/>
    <p:sldId id="306" r:id="rId23"/>
    <p:sldId id="307" r:id="rId24"/>
    <p:sldId id="308" r:id="rId25"/>
    <p:sldId id="309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354" autoAdjust="0"/>
  </p:normalViewPr>
  <p:slideViewPr>
    <p:cSldViewPr snapToGrid="0">
      <p:cViewPr varScale="1">
        <p:scale>
          <a:sx n="16" d="100"/>
          <a:sy n="16" d="100"/>
        </p:scale>
        <p:origin x="115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A740A1-34CA-8719-C8AD-B9C9DEFEF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D9C92-E7C0-666D-7993-ADB400E8DA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E4A8D-E7CD-4850-A61B-95FE03A0FC5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E96A0-B479-B060-08B6-3164F28BD4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Let's Coding &amp; Play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442D7-A9F9-857E-34DB-5E3E9F2FB9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6AF4E-2BD1-44EC-A99E-E9357377D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70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F214-5310-44DB-B6DC-2E96334AF64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Let's Coding &amp; Play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6535E-5749-4AAA-AF02-19E41EA8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72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AAF7A-1A02-581A-8DBB-AB578281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8D8CDB-A1EB-579A-8DA9-72BB9C374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186D2-B718-B414-17A0-0AA4C8FF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66ED-A186-4BFD-BCAE-D95B506D021D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682EE-C96F-15E1-1957-62165E3D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5C257-EE70-357B-44F3-64FD07A6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9B25B0-74BF-4A63-55A5-41CD20B0E0AD}"/>
              </a:ext>
            </a:extLst>
          </p:cNvPr>
          <p:cNvSpPr/>
          <p:nvPr userDrawn="1"/>
        </p:nvSpPr>
        <p:spPr>
          <a:xfrm rot="10800000">
            <a:off x="8967729" y="4370"/>
            <a:ext cx="3087698" cy="3424630"/>
          </a:xfrm>
          <a:prstGeom prst="roundRect">
            <a:avLst/>
          </a:prstGeom>
          <a:solidFill>
            <a:srgbClr val="F915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D10950-B10D-62E0-9563-597756015E4D}"/>
              </a:ext>
            </a:extLst>
          </p:cNvPr>
          <p:cNvSpPr/>
          <p:nvPr userDrawn="1"/>
        </p:nvSpPr>
        <p:spPr>
          <a:xfrm rot="12600000">
            <a:off x="7423873" y="-1707953"/>
            <a:ext cx="3087705" cy="34246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E0C7-0ECA-7D1F-705A-3141656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27822-774B-BE87-A29B-77B6D69E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B7E37-46DF-117E-7A51-A44BFDA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6FB-D15D-4FAA-9F50-54033E9A045B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254F-AA3A-6B56-72A1-D497FC46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D4E09-0737-F728-8FE7-CB551633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5305DC-2425-730A-156F-A9A4E849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490DC-9A83-5138-DC72-4671CB03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248-CB1C-8861-3407-0DC66FD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34D4-0AF2-4833-B443-0F98106F7270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C79A5-0D5F-A97C-288C-70029A6B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8A6A-333C-3DF6-00E1-B588D935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0A54-19E0-733E-629E-931DA641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49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0CD9F-0EA4-778A-2C73-B5EC10E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052"/>
            <a:ext cx="10515600" cy="525491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A181F-D12D-B447-9776-6262505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7D2BA-E7AF-3045-EA60-EDE7A9B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83F24-B8B0-2D26-5591-ED26226C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9F490-56AE-C8D1-E6DF-9AD95D1F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6BD70-982A-02B3-E57C-23F4FA70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4B0-115E-43F5-9221-C28C5FE7BB4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B1661-602C-4815-5088-0E39B899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52F5-FF4C-9D83-B56D-176079F1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FD527-4162-74C7-0D71-807E6BB7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38BBB-043A-AB69-DDD1-2D2D3B59E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B6B86-1FC7-08F4-D81C-6178EC9D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11591-DCF2-DC03-D9D9-91101076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02FF4286-C7AF-4732-8285-BE3DD7475F2D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30A47-DCB6-A691-1A40-5120DDE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F3160-8DE7-1934-F09B-14AC51F5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8C43EB55-28F5-490E-9FDB-6720141CD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9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0796-A245-550D-D1FD-125EDBF1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333FA-DF38-6545-5B61-28FB3B43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D8EFE-3962-45DA-4269-D377A8B17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2DAD8-692E-2D91-521D-8714744F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FBFFC1-1959-8483-7FE0-3F33DBDB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E2B3E-95E7-ED53-4E95-FF9411E7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24B-2A6D-4370-AD9C-6F982ACE6BB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7CFE8-F9D8-89BE-C139-11E44AD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0DDA4-54C0-8B1D-EFA4-F1F1A77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D987-4B7F-7C7C-853A-1DDD76C7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A5031-83B5-A828-48E1-D36C8E0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0850-747F-4DB8-83D3-0B0512DC7944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6A9AC-837E-580A-68E3-39B42B9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AF19E-5318-7294-7018-701E1F84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D0056-7954-369C-E830-6EDD0A7B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E24-FDCE-43D5-BE00-66C851ADF8FC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E48DFF-01AF-7DA8-3D71-3600EBA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04099-40C0-DD33-B01A-3B535E1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8F047-F633-9B19-04D7-FB7D751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9ABFC-295F-A363-9F0B-67D9834A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452DB-3F5B-2BE7-438A-81733716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7B09-1CDD-FDD6-8B97-A52A5C74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7DD-63CC-472A-8D1D-9653FD5CD4D1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DB0F0-3B6D-7953-7012-025F5B4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9FAC3-D0BE-952E-6EA7-6ABA51D2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2E9CB-B7BC-EB25-A1C6-6F7DB58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7F2A1B-87F7-848B-42B7-3BE2C543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E8A74-6174-705A-22A9-CFA01E2C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10989-769B-822F-86C2-406E102D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33A3-75B3-4649-8A7C-1151F3D360C3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85CD-4FA9-7140-AE67-E649F03D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DFDD1-3E64-3C14-8B71-3E2954A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0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14776-8F4C-80F4-C0AB-ECA93FCB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1E803-E0D2-E814-E310-FEFE9DCA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59359-3EC2-4C1B-A31D-E1ECE1820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291F3-F09E-4D1C-B924-77344A26734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F0F3B-5142-7461-6264-2BF36CCAF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0D1FB-C9D3-9416-219C-8D63C908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428" y="6721475"/>
            <a:ext cx="2743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121AD6F4-6E54-9876-435C-6D71DC96C416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corner">
            <a:avLst>
              <a:gd name="adj1" fmla="val 2017"/>
              <a:gd name="adj2" fmla="val 2522"/>
            </a:avLst>
          </a:prstGeom>
          <a:gradFill flip="none" rotWithShape="1">
            <a:gsLst>
              <a:gs pos="0">
                <a:srgbClr val="F915FF">
                  <a:alpha val="0"/>
                </a:srgbClr>
              </a:gs>
              <a:gs pos="40000">
                <a:srgbClr val="156082">
                  <a:alpha val="40000"/>
                </a:srgbClr>
              </a:gs>
              <a:gs pos="100000">
                <a:srgbClr val="15608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032822-341E-8CA6-600C-8ADFC7A700F0}"/>
              </a:ext>
            </a:extLst>
          </p:cNvPr>
          <p:cNvGrpSpPr/>
          <p:nvPr userDrawn="1"/>
        </p:nvGrpSpPr>
        <p:grpSpPr>
          <a:xfrm>
            <a:off x="288990" y="6292992"/>
            <a:ext cx="2347340" cy="491839"/>
            <a:chOff x="947963" y="6166454"/>
            <a:chExt cx="2576170" cy="56460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4896C96-2B40-7D65-E0DA-A43CF36925C1}"/>
                </a:ext>
              </a:extLst>
            </p:cNvPr>
            <p:cNvSpPr/>
            <p:nvPr userDrawn="1"/>
          </p:nvSpPr>
          <p:spPr>
            <a:xfrm>
              <a:off x="947963" y="6166454"/>
              <a:ext cx="326420" cy="326420"/>
            </a:xfrm>
            <a:prstGeom prst="roundRect">
              <a:avLst/>
            </a:prstGeom>
            <a:solidFill>
              <a:srgbClr val="F91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2309557-BC23-24D9-622F-F2F95CB55659}"/>
                </a:ext>
              </a:extLst>
            </p:cNvPr>
            <p:cNvSpPr/>
            <p:nvPr userDrawn="1"/>
          </p:nvSpPr>
          <p:spPr>
            <a:xfrm rot="1800000">
              <a:off x="1131261" y="6404634"/>
              <a:ext cx="326421" cy="326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1BA44C-E489-E349-7F02-6B75835B9C0E}"/>
                </a:ext>
              </a:extLst>
            </p:cNvPr>
            <p:cNvSpPr txBox="1"/>
            <p:nvPr userDrawn="1"/>
          </p:nvSpPr>
          <p:spPr>
            <a:xfrm>
              <a:off x="1274383" y="6225551"/>
              <a:ext cx="224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Let’s Coding &amp; Play</a:t>
              </a:r>
              <a:endParaRPr lang="ko-KR" altLang="en-US" sz="1400" dirty="0"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75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uriruriya.tistory.com/57" TargetMode="Externa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blog.org/2013/03/11/github-gener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framablog.org/2013/03/11/github-genera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xhere.com/en/photo/1556575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658673&amp;picture=artificial-intelligenc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seen64.net/2021/02/10/avoid-game-cancella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AD1EA-4577-0D9D-0002-40FA2D150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 맞춤형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학습 도우미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CC8DF-A317-99DC-BD16-ECF4B7B70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과 </a:t>
            </a:r>
            <a:r>
              <a:rPr lang="en-US" altLang="ko-KR" dirty="0" err="1"/>
              <a:t>Streamlit</a:t>
            </a:r>
            <a:r>
              <a:rPr lang="ko-KR" altLang="en-US" dirty="0"/>
              <a:t>를 활용한 실습 </a:t>
            </a:r>
          </a:p>
        </p:txBody>
      </p:sp>
    </p:spTree>
    <p:extLst>
      <p:ext uri="{BB962C8B-B14F-4D97-AF65-F5344CB8AC3E}">
        <p14:creationId xmlns:p14="http://schemas.microsoft.com/office/powerpoint/2010/main" val="17505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B7BAE-ACCE-0B09-E8A9-C382E2D6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BF055-1509-EA1D-3587-003F7E9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C3E770-66E7-BEB1-146E-0587149AFA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결과물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692E9FD8-4A0D-07D4-BF59-405EF2EF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204E6-6DD0-7EF5-EE26-78854E9A288B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525997-D79D-3BE7-7720-78A00529B72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0898C6-9BA5-2726-5FBA-FE51EDE4DE56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7D29C1-8FE7-3844-9D51-BECBFEE1664F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E008A05-CC8E-9229-F53D-55905F34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728" y="1044311"/>
            <a:ext cx="6430272" cy="58396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92632-168E-E143-9EBD-2AF41FCAF6C3}"/>
              </a:ext>
            </a:extLst>
          </p:cNvPr>
          <p:cNvSpPr txBox="1"/>
          <p:nvPr/>
        </p:nvSpPr>
        <p:spPr>
          <a:xfrm>
            <a:off x="1186701" y="3236959"/>
            <a:ext cx="3666036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u="sng" dirty="0">
                <a:latin typeface="+mj-ea"/>
                <a:ea typeface="+mj-ea"/>
              </a:rPr>
              <a:t>학습 기록 관리 및 통계 시각화</a:t>
            </a:r>
          </a:p>
        </p:txBody>
      </p:sp>
    </p:spTree>
    <p:extLst>
      <p:ext uri="{BB962C8B-B14F-4D97-AF65-F5344CB8AC3E}">
        <p14:creationId xmlns:p14="http://schemas.microsoft.com/office/powerpoint/2010/main" val="212896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2C4D3F-BB19-52AB-AC02-D80186F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C843C8-FD7F-9750-7319-528124962EFA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파이썬 가상환경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DCFE66B8-3853-8561-3F5D-43488EF6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25F1A1-80E3-64D5-23CA-FA6FFA52BAB6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73A2C62-C30D-E24C-4ABA-C215D617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86" y="1985394"/>
            <a:ext cx="7573432" cy="962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090799-507F-606A-3E1A-9DC5A3041371}"/>
              </a:ext>
            </a:extLst>
          </p:cNvPr>
          <p:cNvSpPr txBox="1"/>
          <p:nvPr/>
        </p:nvSpPr>
        <p:spPr>
          <a:xfrm>
            <a:off x="750385" y="1485577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1. </a:t>
            </a:r>
            <a:r>
              <a:rPr lang="ko-KR" altLang="en-US" sz="2000" dirty="0">
                <a:latin typeface="+mj-ea"/>
                <a:ea typeface="+mj-ea"/>
              </a:rPr>
              <a:t>가상환경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3E82A-BBB1-50DB-81C6-C09ED8982C2F}"/>
              </a:ext>
            </a:extLst>
          </p:cNvPr>
          <p:cNvSpPr txBox="1"/>
          <p:nvPr/>
        </p:nvSpPr>
        <p:spPr>
          <a:xfrm>
            <a:off x="750385" y="3031764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ko-KR" altLang="en-US" sz="2000" dirty="0">
                <a:latin typeface="+mj-ea"/>
                <a:ea typeface="+mj-ea"/>
              </a:rPr>
              <a:t>가상환경 활성화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182A19-88A4-9C27-7D64-1AB5B6236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85" y="3533704"/>
            <a:ext cx="8030696" cy="12003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2106AC-4568-91A6-751C-59DD84A119B1}"/>
              </a:ext>
            </a:extLst>
          </p:cNvPr>
          <p:cNvSpPr txBox="1"/>
          <p:nvPr/>
        </p:nvSpPr>
        <p:spPr>
          <a:xfrm>
            <a:off x="750385" y="4831521"/>
            <a:ext cx="3492751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3. </a:t>
            </a:r>
            <a:r>
              <a:rPr lang="ko-KR" altLang="en-US" sz="2000" dirty="0">
                <a:latin typeface="+mj-ea"/>
                <a:ea typeface="+mj-ea"/>
              </a:rPr>
              <a:t>가상환경 필요성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프로젝트별 독립적인 환경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패키지 충돌 방지</a:t>
            </a:r>
          </a:p>
        </p:txBody>
      </p:sp>
    </p:spTree>
    <p:extLst>
      <p:ext uri="{BB962C8B-B14F-4D97-AF65-F5344CB8AC3E}">
        <p14:creationId xmlns:p14="http://schemas.microsoft.com/office/powerpoint/2010/main" val="354046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45191-5ED4-B914-E1BF-784B61EA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10639E-6C1B-E819-708C-EDD5E19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762B4B-8A38-4262-F04A-E2CD86FFF896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필요한 패키지 설치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5909F8D4-6354-E8DD-5A06-67A60BADC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657A61-33EB-3E49-72A2-86D6D748D77D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39327-92A8-35B0-F82E-D97F82AF2FDC}"/>
              </a:ext>
            </a:extLst>
          </p:cNvPr>
          <p:cNvSpPr txBox="1"/>
          <p:nvPr/>
        </p:nvSpPr>
        <p:spPr>
          <a:xfrm>
            <a:off x="750386" y="918539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1. </a:t>
            </a:r>
            <a:r>
              <a:rPr lang="ko-KR" altLang="en-US" sz="2000" dirty="0">
                <a:latin typeface="+mj-ea"/>
                <a:ea typeface="+mj-ea"/>
              </a:rPr>
              <a:t>패키지 설치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AD8C44-3DFF-EDC2-7BB3-E1242B38FDE9}"/>
              </a:ext>
            </a:extLst>
          </p:cNvPr>
          <p:cNvSpPr txBox="1"/>
          <p:nvPr/>
        </p:nvSpPr>
        <p:spPr>
          <a:xfrm>
            <a:off x="750386" y="2175430"/>
            <a:ext cx="108079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pip install </a:t>
            </a:r>
            <a:r>
              <a:rPr lang="en-US" altLang="ko-KR" sz="2000" dirty="0" err="1">
                <a:latin typeface="+mj-ea"/>
                <a:ea typeface="+mj-ea"/>
              </a:rPr>
              <a:t>streamlit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openai</a:t>
            </a:r>
            <a:r>
              <a:rPr lang="en-US" altLang="ko-KR" sz="2000" dirty="0">
                <a:latin typeface="+mj-ea"/>
                <a:ea typeface="+mj-ea"/>
              </a:rPr>
              <a:t> python-</a:t>
            </a:r>
            <a:r>
              <a:rPr lang="en-US" altLang="ko-KR" sz="2000" dirty="0" err="1">
                <a:latin typeface="+mj-ea"/>
                <a:ea typeface="+mj-ea"/>
              </a:rPr>
              <a:t>dotenv</a:t>
            </a:r>
            <a:r>
              <a:rPr lang="en-US" altLang="ko-KR" sz="2000" dirty="0">
                <a:latin typeface="+mj-ea"/>
                <a:ea typeface="+mj-ea"/>
              </a:rPr>
              <a:t> requests pandas matplotlib PyPDF2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6D8AA-669E-55FA-2167-A4E7DAEB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459441"/>
            <a:ext cx="12192000" cy="844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65C5B-133D-442C-012A-B723D208FBAA}"/>
              </a:ext>
            </a:extLst>
          </p:cNvPr>
          <p:cNvSpPr txBox="1"/>
          <p:nvPr/>
        </p:nvSpPr>
        <p:spPr>
          <a:xfrm>
            <a:off x="750386" y="2718633"/>
            <a:ext cx="6096000" cy="33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각 패키지 역할</a:t>
            </a:r>
            <a:r>
              <a:rPr lang="en-US" altLang="ko-KR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streamlit</a:t>
            </a:r>
            <a:r>
              <a:rPr lang="en-US" altLang="ko-KR" dirty="0"/>
              <a:t>: </a:t>
            </a:r>
            <a:r>
              <a:rPr lang="ko-KR" altLang="en-US" dirty="0"/>
              <a:t>웹 인터페이스 구현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openai</a:t>
            </a:r>
            <a:r>
              <a:rPr lang="en-US" altLang="ko-KR" dirty="0"/>
              <a:t>: OpenAI API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python-</a:t>
            </a:r>
            <a:r>
              <a:rPr lang="en-US" altLang="ko-KR" dirty="0" err="1"/>
              <a:t>dotenv</a:t>
            </a:r>
            <a:r>
              <a:rPr lang="en-US" altLang="ko-KR" dirty="0"/>
              <a:t>: </a:t>
            </a:r>
            <a:r>
              <a:rPr lang="ko-KR" altLang="en-US" dirty="0"/>
              <a:t>환경 변수 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requests: HTTP </a:t>
            </a:r>
            <a:r>
              <a:rPr lang="ko-KR" altLang="en-US" dirty="0"/>
              <a:t>요청 처리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pandas: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matplotlib: 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PyPDF2 : PDF</a:t>
            </a:r>
            <a:r>
              <a:rPr lang="ko-KR" altLang="en-US" dirty="0"/>
              <a:t> 문서 처리</a:t>
            </a:r>
          </a:p>
        </p:txBody>
      </p:sp>
    </p:spTree>
    <p:extLst>
      <p:ext uri="{BB962C8B-B14F-4D97-AF65-F5344CB8AC3E}">
        <p14:creationId xmlns:p14="http://schemas.microsoft.com/office/powerpoint/2010/main" val="381458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E8ACB-5F26-C073-E3FE-BA98AF08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0222AA-28A6-9689-8290-CD20F8AF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0857767-E3EF-F693-D658-02B301E86074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필요한 패키지 설치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5E821132-C2FA-36F4-B76B-2843412A4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478D06-9042-37DF-0695-C0705D17AAEE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CC7292-E12E-9C83-71F0-E02DF55508C6}"/>
              </a:ext>
            </a:extLst>
          </p:cNvPr>
          <p:cNvSpPr txBox="1"/>
          <p:nvPr/>
        </p:nvSpPr>
        <p:spPr>
          <a:xfrm>
            <a:off x="750386" y="918539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ko-KR" altLang="en-US" sz="2000" dirty="0">
                <a:latin typeface="+mj-ea"/>
                <a:ea typeface="+mj-ea"/>
              </a:rPr>
              <a:t>패키지 목록 작성하기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76C40-BAE8-9441-847E-C5AB99C1920B}"/>
              </a:ext>
            </a:extLst>
          </p:cNvPr>
          <p:cNvSpPr txBox="1"/>
          <p:nvPr/>
        </p:nvSpPr>
        <p:spPr>
          <a:xfrm>
            <a:off x="750386" y="2175430"/>
            <a:ext cx="108079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pip freeze &gt; requirements.txt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A57C2-E312-BCBE-EF0B-5BFEDCA66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95" y="1418356"/>
            <a:ext cx="939296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1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D13BD-AADE-DFDC-1411-8A756233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72A351-6EC1-D3CC-1BD6-4E28E2F1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43223F-5E93-FF5E-2D74-0D9416A322E2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폴더구조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DAB26D3D-FEEF-C822-01A3-F6B8F1AA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6EBBD-F65E-E22A-029A-04C6E9607260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399273-B96E-5805-9B93-AFC29C0C1683}"/>
              </a:ext>
            </a:extLst>
          </p:cNvPr>
          <p:cNvSpPr txBox="1"/>
          <p:nvPr/>
        </p:nvSpPr>
        <p:spPr>
          <a:xfrm>
            <a:off x="441158" y="15655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aitutor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├── </a:t>
            </a:r>
            <a:r>
              <a:rPr lang="en-US" altLang="ko-KR" dirty="0" err="1"/>
              <a:t>myvenv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가상환경</a:t>
            </a:r>
            <a:endParaRPr lang="en-US" altLang="ko-KR" dirty="0"/>
          </a:p>
          <a:p>
            <a:r>
              <a:rPr lang="en-US" altLang="ko-KR" dirty="0"/>
              <a:t>├── .env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# API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키 저장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├── </a:t>
            </a:r>
            <a:r>
              <a:rPr lang="en-US" altLang="ko-KR" dirty="0"/>
              <a:t>app.py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메인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Streamlit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애플리케이션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├── </a:t>
            </a:r>
            <a:r>
              <a:rPr lang="en-US" altLang="ko-KR" dirty="0"/>
              <a:t>requirements.txt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의존성 패키지 목록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└── </a:t>
            </a:r>
            <a:r>
              <a:rPr lang="en-US" altLang="ko-KR" dirty="0"/>
              <a:t>utils/</a:t>
            </a:r>
          </a:p>
          <a:p>
            <a:r>
              <a:rPr lang="en-US" altLang="ko-KR" dirty="0"/>
              <a:t>         ├── __init__.py </a:t>
            </a:r>
          </a:p>
          <a:p>
            <a:r>
              <a:rPr lang="en-US" altLang="ko-KR" dirty="0"/>
              <a:t>         └── ai_helper.py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# AI API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연동 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535BD6-E6FE-0929-14F8-97836A775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97" y="1565520"/>
            <a:ext cx="356284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07AE-9969-D855-113A-4EC6810C8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13DF46-C3F0-8D2B-8921-8F92A7F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4BD9B0A-5A2B-8390-B635-DF418B64442D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29180689-F827-C72B-E721-64F56E1D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1A58C4-DB1A-0D6A-3F0C-645F381960CE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그래픽, 그래픽 디자인, 텍스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87FDAC-DA66-DF41-BE8E-D10FCA05C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05922" y="3886419"/>
            <a:ext cx="2548857" cy="164158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D5EBBC9-3B79-0400-3B1E-D006FA00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22" y="1329995"/>
            <a:ext cx="5277853" cy="419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Streamlit이란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기반의 웹 애플리케이션 프레임워크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과학자,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엔지니어를 위한 도구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최소한의 코드로 인터랙티브 웹 앱 구현 가능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장점: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간결한 문법과 쉬운 학습 곡선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리로딩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내장 위젯 제공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배포 용이성</a:t>
            </a:r>
          </a:p>
        </p:txBody>
      </p:sp>
    </p:spTree>
    <p:extLst>
      <p:ext uri="{BB962C8B-B14F-4D97-AF65-F5344CB8AC3E}">
        <p14:creationId xmlns:p14="http://schemas.microsoft.com/office/powerpoint/2010/main" val="248775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2FA5-BC67-833E-E9CA-93315422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228E8F-A385-DEC5-AE3B-0256698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15A7438-18DF-ABAB-44C8-A836BA8446B2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68BA30C9-AC32-E248-470B-928572DC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FC4252-7EB4-10F1-3317-B734C3C16613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06FCA96-47D5-BE31-B3FF-89341A08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65" y="1531260"/>
            <a:ext cx="6782747" cy="4467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81301-A87A-439B-3276-9C412A629353}"/>
              </a:ext>
            </a:extLst>
          </p:cNvPr>
          <p:cNvSpPr txBox="1"/>
          <p:nvPr/>
        </p:nvSpPr>
        <p:spPr>
          <a:xfrm>
            <a:off x="839888" y="984922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j-ea"/>
                <a:ea typeface="+mj-ea"/>
              </a:rPr>
              <a:t>streamlit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172689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207E-1B5D-4A5C-3419-8D1ABAA8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4155D-0502-4087-11C0-A1CC3209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985CB20-148A-B3E8-D1D6-6726404549D4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7. app.py 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76BC181A-84D2-0BE5-181B-73B67A70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080DC2-252C-19DD-CBA6-6FC887DAAB96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87EFE17-B1AE-E153-1B85-DBD5A934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48" y="1567827"/>
            <a:ext cx="9678751" cy="4696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51016-AA4F-F04C-4DB3-DCA4F3B5F185}"/>
              </a:ext>
            </a:extLst>
          </p:cNvPr>
          <p:cNvSpPr txBox="1"/>
          <p:nvPr/>
        </p:nvSpPr>
        <p:spPr>
          <a:xfrm>
            <a:off x="750386" y="918539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1. </a:t>
            </a:r>
            <a:r>
              <a:rPr lang="ko-KR" altLang="en-US" sz="2000" dirty="0">
                <a:latin typeface="+mj-ea"/>
                <a:ea typeface="+mj-ea"/>
              </a:rPr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264518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DA9C1-0FEC-F343-41CB-B82522A9C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A8E47E8-EB16-9335-3170-42FACF5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53" y="2990950"/>
            <a:ext cx="8183117" cy="38670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DF4CE-B956-124D-85A8-DC2CF97E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C104D0A-F5D9-DA10-59B2-E0115ABE5FAB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7. app.py 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BCB5D98D-E2F9-98FF-A779-4FC66EB18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D62524-54DA-72E4-4C09-3A7F959324C2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8EB5E9B-0021-C5C3-676B-877B06855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94" y="1826082"/>
            <a:ext cx="5772956" cy="1057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5BBEF9-D04F-9776-D42A-F692CBF95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94" y="1387049"/>
            <a:ext cx="8183117" cy="333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84B8D-44C4-381B-C548-38AAC22ABB6D}"/>
              </a:ext>
            </a:extLst>
          </p:cNvPr>
          <p:cNvSpPr txBox="1"/>
          <p:nvPr/>
        </p:nvSpPr>
        <p:spPr>
          <a:xfrm>
            <a:off x="750386" y="918539"/>
            <a:ext cx="349275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ko-KR" altLang="en-US" sz="2000" dirty="0">
                <a:latin typeface="+mj-ea"/>
                <a:ea typeface="+mj-ea"/>
              </a:rPr>
              <a:t>실행하기</a:t>
            </a:r>
          </a:p>
        </p:txBody>
      </p:sp>
    </p:spTree>
    <p:extLst>
      <p:ext uri="{BB962C8B-B14F-4D97-AF65-F5344CB8AC3E}">
        <p14:creationId xmlns:p14="http://schemas.microsoft.com/office/powerpoint/2010/main" val="57623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B3F96-2C06-6E04-4D7C-63771CFA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7411E6-0364-9EE5-F1EB-6E93F226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D2A1912-1A84-A7B3-D7D5-1AD02EB44631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8 .env 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A1206255-6402-9EAF-DC50-E192AC67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E15CAA3-9985-33C3-4DA1-CF63DC699B94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EBBEF-7D44-B828-C825-0B1273977E64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다른 사람에게는 숨겨야 하는 </a:t>
            </a:r>
            <a:r>
              <a:rPr lang="en-US" altLang="ko-KR" sz="2000" dirty="0">
                <a:latin typeface="+mj-ea"/>
                <a:ea typeface="+mj-ea"/>
              </a:rPr>
              <a:t>API 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KEY, </a:t>
            </a:r>
            <a:r>
              <a:rPr lang="ko-KR" altLang="en-US" sz="2000" dirty="0">
                <a:latin typeface="+mj-ea"/>
                <a:ea typeface="+mj-ea"/>
              </a:rPr>
              <a:t>비밀번호 등을 저장할 때 사용하는 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4190-E725-75BD-7D13-1D29507F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0620"/>
            <a:ext cx="12192000" cy="17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DEA2A-13EF-C735-B0B1-825BEA22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수업 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0F338-7825-971A-9258-13A03FC5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폴더 만들기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저장소 만들고 </a:t>
            </a:r>
            <a:r>
              <a:rPr lang="en-US" altLang="ko-KR" dirty="0"/>
              <a:t>Publish 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6E27A-A4E4-364B-9796-B63DDA1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 descr="클립아트, 만화 영화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589825-9091-3247-E657-C57D2FF3F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5533" y="4826236"/>
            <a:ext cx="4638095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9A34E-61B3-12C9-A833-3F6ACA8F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05305-8EEC-C9B7-CC2A-8E6B246D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C3944F-BA3D-163C-6D13-2CAF77C9157B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9. ai_helper.py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F5C90D74-1A83-54D6-1FAE-E30EA958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B47C07-3934-D6A5-C583-D040B8693F72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C603D4-42D5-D798-9C02-A86D9B2F55B8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인공지능 </a:t>
            </a:r>
            <a:r>
              <a:rPr lang="ko-KR" altLang="en-US" sz="2000" dirty="0" err="1">
                <a:latin typeface="+mj-ea"/>
                <a:ea typeface="+mj-ea"/>
              </a:rPr>
              <a:t>챗봇과</a:t>
            </a:r>
            <a:r>
              <a:rPr lang="ko-KR" altLang="en-US" sz="2000" dirty="0">
                <a:latin typeface="+mj-ea"/>
                <a:ea typeface="+mj-ea"/>
              </a:rPr>
              <a:t> 정보를 주고받는 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5B9DD-5B9B-FBFA-1F17-02E11D220512}"/>
              </a:ext>
            </a:extLst>
          </p:cNvPr>
          <p:cNvSpPr txBox="1"/>
          <p:nvPr/>
        </p:nvSpPr>
        <p:spPr>
          <a:xfrm>
            <a:off x="852522" y="4871215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.env </a:t>
            </a:r>
            <a:r>
              <a:rPr lang="ko-KR" altLang="en-US" sz="2000" dirty="0">
                <a:latin typeface="+mj-ea"/>
                <a:ea typeface="+mj-ea"/>
              </a:rPr>
              <a:t>파일에 있는 </a:t>
            </a:r>
            <a:r>
              <a:rPr lang="en-US" altLang="ko-KR" sz="2000" dirty="0">
                <a:latin typeface="+mj-ea"/>
                <a:ea typeface="+mj-ea"/>
              </a:rPr>
              <a:t>KEY </a:t>
            </a:r>
            <a:r>
              <a:rPr lang="ko-KR" altLang="en-US" sz="2000" dirty="0">
                <a:latin typeface="+mj-ea"/>
                <a:ea typeface="+mj-ea"/>
              </a:rPr>
              <a:t>값을 가져오는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681D1-13AB-0B58-B586-5D01C5BE6CD3}"/>
              </a:ext>
            </a:extLst>
          </p:cNvPr>
          <p:cNvSpPr txBox="1"/>
          <p:nvPr/>
        </p:nvSpPr>
        <p:spPr>
          <a:xfrm>
            <a:off x="750385" y="163979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OPENAI_API_KEY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"OPENAI_API_KEY"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OPENAI_API_KEY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43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8B0F-5017-F07E-4656-99FE67E9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BF27E-7527-28FA-2CC8-1B4A2A4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951B58E-BF57-554F-2288-612660C1B19D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9. ai_helper.py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C11FD130-DFE2-1663-BE37-AEF2A933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DEE98B-571F-9830-F66E-63A6A0225B4D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CBEBE-9F27-3C25-4DD6-5653AB05A694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AI API </a:t>
            </a:r>
            <a:r>
              <a:rPr lang="ko-KR" altLang="en-US" sz="2000" dirty="0">
                <a:latin typeface="+mj-ea"/>
                <a:ea typeface="+mj-ea"/>
              </a:rPr>
              <a:t>호출 기본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FB75D-DE48-C88A-7966-1AE0BA4F12FD}"/>
              </a:ext>
            </a:extLst>
          </p:cNvPr>
          <p:cNvSpPr txBox="1"/>
          <p:nvPr/>
        </p:nvSpPr>
        <p:spPr>
          <a:xfrm>
            <a:off x="-1" y="1748155"/>
            <a:ext cx="12192001" cy="41145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"gpt-3.5-turbo"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당신은 학생들을 돕는 유능한 학습 도우미입니다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정확하고 이해하기 쉬운 설명을 제공하세요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instructions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output_text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1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AA23-9DB8-39AA-8084-E0433F81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461575-F0EA-598C-4A48-2CD1BAC9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B6953A-FF7B-597F-A9F9-89F9978BC34B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10. app.py</a:t>
            </a:r>
            <a:endParaRPr lang="ko-KR" altLang="en-US" dirty="0"/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CBD20C31-FC6A-D555-6F50-BD1FB484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75B037-0C8E-0D57-E9EF-7190A8345321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2593C1-EABE-73F3-9BA1-2132A432A182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기본 </a:t>
            </a:r>
            <a:r>
              <a:rPr lang="en-US" altLang="ko-KR" sz="2000" dirty="0">
                <a:latin typeface="+mj-ea"/>
                <a:ea typeface="+mj-ea"/>
              </a:rPr>
              <a:t>AI </a:t>
            </a:r>
            <a:r>
              <a:rPr lang="ko-KR" altLang="en-US" sz="2000" dirty="0">
                <a:latin typeface="+mj-ea"/>
                <a:ea typeface="+mj-ea"/>
              </a:rPr>
              <a:t>학습 도우미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95A2-B7A9-42CB-AAF8-2C07F5D2FF96}"/>
              </a:ext>
            </a:extLst>
          </p:cNvPr>
          <p:cNvSpPr txBox="1"/>
          <p:nvPr/>
        </p:nvSpPr>
        <p:spPr>
          <a:xfrm>
            <a:off x="7122" y="1574123"/>
            <a:ext cx="1217775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ai_helper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나만의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 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학습 도우미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 앱은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활용한 맞춤형 학습을 도와줍니다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text_input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이름을 입력하세요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selectbox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관심 과목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역사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프로그래밍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과목을 선택하셨습니다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학습 시작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balloons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학습 준비가 완료되었습니다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에게 질문하기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text_area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질문을 입력하세요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답변 받기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답변을 생성 중입니다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 관한 다음 질문에 답해주세요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💡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 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답변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62EF04-12E4-3390-ADAB-FB60CF204D34}"/>
              </a:ext>
            </a:extLst>
          </p:cNvPr>
          <p:cNvSpPr/>
          <p:nvPr/>
        </p:nvSpPr>
        <p:spPr>
          <a:xfrm>
            <a:off x="0" y="1828346"/>
            <a:ext cx="5831305" cy="29877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00B050"/>
                </a:solidFill>
              </a:rPr>
              <a:t>추가됨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ED2261-DAE0-5BA8-9FB2-528BFC79D8D2}"/>
              </a:ext>
            </a:extLst>
          </p:cNvPr>
          <p:cNvSpPr/>
          <p:nvPr/>
        </p:nvSpPr>
        <p:spPr>
          <a:xfrm>
            <a:off x="-1" y="5590220"/>
            <a:ext cx="9585159" cy="128974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00B050"/>
                </a:solidFill>
              </a:rPr>
              <a:t>추가됨</a:t>
            </a:r>
          </a:p>
        </p:txBody>
      </p:sp>
    </p:spTree>
    <p:extLst>
      <p:ext uri="{BB962C8B-B14F-4D97-AF65-F5344CB8AC3E}">
        <p14:creationId xmlns:p14="http://schemas.microsoft.com/office/powerpoint/2010/main" val="317725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7EC10-2B6C-E66C-8003-46C95F89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48E870-DA9D-7267-5180-8CADA17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C434E94-BBCA-3257-F251-E27E036B09A0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11. </a:t>
            </a:r>
            <a:r>
              <a:rPr lang="ko-KR" altLang="en-US" dirty="0"/>
              <a:t>프롬프트 엔지니어링 기초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0100D092-7840-B6F2-E259-4C24B10D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EF1C32-D2CD-32F8-423E-ED440EBBBFD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C6020A-EBDE-0A0A-CE85-4F9E241E25F9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효과적인 프롬프트 작성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6E17B-155A-057A-8BCE-16FE61B5B35A}"/>
              </a:ext>
            </a:extLst>
          </p:cNvPr>
          <p:cNvSpPr txBox="1"/>
          <p:nvPr/>
        </p:nvSpPr>
        <p:spPr>
          <a:xfrm>
            <a:off x="863194" y="1531260"/>
            <a:ext cx="8367234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명확한 지시사항 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역할 설정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중학교 수학 선생님으로서 </a:t>
            </a:r>
            <a:r>
              <a:rPr lang="en-US" altLang="ko-KR" dirty="0"/>
              <a:t>… “)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형식 지정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마크다운 형식으로 답변해주세요</a:t>
            </a:r>
            <a:r>
              <a:rPr lang="en-US" altLang="ko-KR" dirty="0"/>
              <a:t>.”)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예시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단계별 안내 요청</a:t>
            </a:r>
          </a:p>
        </p:txBody>
      </p:sp>
    </p:spTree>
    <p:extLst>
      <p:ext uri="{BB962C8B-B14F-4D97-AF65-F5344CB8AC3E}">
        <p14:creationId xmlns:p14="http://schemas.microsoft.com/office/powerpoint/2010/main" val="353796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9A1BD-2B1F-B2BF-A22D-B957A300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B020D4-36E1-262F-7149-A7ED0134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8BE169-0575-0FBF-07E6-E73DAD80B426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11. </a:t>
            </a:r>
            <a:r>
              <a:rPr lang="ko-KR" altLang="en-US" dirty="0"/>
              <a:t>프롬프트 엔지니어링 기초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BA906CDB-7984-E776-70B8-EAA78CA02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D250C8-9096-8EAE-8AD2-C7791620975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39E37D-DFDC-74A1-01C3-91DD572BE634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기본 프롬프트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8568-50BB-01E5-63B6-42E2FE7B8035}"/>
              </a:ext>
            </a:extLst>
          </p:cNvPr>
          <p:cNvSpPr txBox="1"/>
          <p:nvPr/>
        </p:nvSpPr>
        <p:spPr>
          <a:xfrm>
            <a:off x="863194" y="1531260"/>
            <a:ext cx="8367234" cy="87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당신은 경험이 많은 </a:t>
            </a:r>
            <a:r>
              <a:rPr lang="en-US" altLang="ko-KR" dirty="0"/>
              <a:t>[</a:t>
            </a:r>
            <a:r>
              <a:rPr lang="ko-KR" altLang="en-US" dirty="0"/>
              <a:t>역할</a:t>
            </a:r>
            <a:r>
              <a:rPr lang="en-US" altLang="ko-KR" dirty="0"/>
              <a:t>] </a:t>
            </a:r>
            <a:r>
              <a:rPr lang="ko-KR" altLang="en-US" dirty="0"/>
              <a:t>전문가 입니다</a:t>
            </a:r>
            <a:r>
              <a:rPr lang="en-US" altLang="ko-KR" dirty="0"/>
              <a:t>. [</a:t>
            </a:r>
            <a:r>
              <a:rPr lang="ko-KR" altLang="en-US" dirty="0"/>
              <a:t>주제</a:t>
            </a:r>
            <a:r>
              <a:rPr lang="en-US" altLang="ko-KR" dirty="0"/>
              <a:t>]</a:t>
            </a:r>
            <a:r>
              <a:rPr lang="ko-KR" altLang="en-US" dirty="0"/>
              <a:t>에 대해 </a:t>
            </a:r>
            <a:r>
              <a:rPr lang="en-US" altLang="ko-KR" dirty="0"/>
              <a:t>[</a:t>
            </a:r>
            <a:r>
              <a:rPr lang="ko-KR" altLang="en-US" dirty="0"/>
              <a:t>형식</a:t>
            </a:r>
            <a:r>
              <a:rPr lang="en-US" altLang="ko-KR" dirty="0"/>
              <a:t>]</a:t>
            </a:r>
            <a:r>
              <a:rPr lang="ko-KR" altLang="en-US" dirty="0"/>
              <a:t>으로 설명 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대상</a:t>
            </a:r>
            <a:r>
              <a:rPr lang="en-US" altLang="ko-KR" dirty="0"/>
              <a:t>]</a:t>
            </a:r>
            <a:r>
              <a:rPr lang="ko-KR" altLang="en-US" dirty="0"/>
              <a:t>의 사람이 읽어도 이해 할만한 수준으로 답변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4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4690-0FDB-7BAF-84A3-038240FFD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270FAB-4875-B826-A4AE-94B199ED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1D2FA69-965A-F869-96F7-253E56F4456B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12. </a:t>
            </a:r>
            <a:r>
              <a:rPr lang="ko-KR" altLang="en-US" dirty="0"/>
              <a:t>추가 과제</a:t>
            </a:r>
          </a:p>
        </p:txBody>
      </p:sp>
      <p:pic>
        <p:nvPicPr>
          <p:cNvPr id="4" name="그림 3" descr="cute computer thinking">
            <a:extLst>
              <a:ext uri="{FF2B5EF4-FFF2-40B4-BE49-F238E27FC236}">
                <a16:creationId xmlns:a16="http://schemas.microsoft.com/office/drawing/2014/main" id="{1176454C-AC2E-AADC-5EB6-1EED1075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8364A0-F1CB-FC17-2401-55BEA62B06D1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2FCD5E-1189-FC82-962A-F8DF280D7856}"/>
              </a:ext>
            </a:extLst>
          </p:cNvPr>
          <p:cNvSpPr txBox="1"/>
          <p:nvPr/>
        </p:nvSpPr>
        <p:spPr>
          <a:xfrm>
            <a:off x="750385" y="1031443"/>
            <a:ext cx="890696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1. </a:t>
            </a:r>
            <a:r>
              <a:rPr lang="ko-KR" altLang="en-US" sz="2000" dirty="0">
                <a:latin typeface="+mj-ea"/>
                <a:ea typeface="+mj-ea"/>
              </a:rPr>
              <a:t>다음 프롬프트 테스트 해보기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46B39-CB5B-87EB-6FA9-598D85AA86E9}"/>
              </a:ext>
            </a:extLst>
          </p:cNvPr>
          <p:cNvSpPr txBox="1"/>
          <p:nvPr/>
        </p:nvSpPr>
        <p:spPr>
          <a:xfrm>
            <a:off x="863194" y="1531260"/>
            <a:ext cx="8367234" cy="12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피타고라스의 정리를 초등학생 </a:t>
            </a:r>
            <a:r>
              <a:rPr lang="en-US" altLang="ko-KR" dirty="0"/>
              <a:t>3</a:t>
            </a:r>
            <a:r>
              <a:rPr lang="ko-KR" altLang="en-US" dirty="0"/>
              <a:t>학년이 들어도 이해할 수 있게 설명 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영어 현재완료시제와 과거시제의 차이점은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태양계 행성들의 특징을 비교해주세요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FE69F-E148-24D1-2DAC-9DAF7185D555}"/>
              </a:ext>
            </a:extLst>
          </p:cNvPr>
          <p:cNvSpPr txBox="1"/>
          <p:nvPr/>
        </p:nvSpPr>
        <p:spPr>
          <a:xfrm>
            <a:off x="750385" y="2979289"/>
            <a:ext cx="8906961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2. </a:t>
            </a:r>
            <a:r>
              <a:rPr lang="ko-KR" altLang="en-US" sz="2000" dirty="0">
                <a:latin typeface="+mj-ea"/>
                <a:ea typeface="+mj-ea"/>
              </a:rPr>
              <a:t>자신만의 학습 주제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가지 이상 선정해오기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3. AI </a:t>
            </a:r>
            <a:r>
              <a:rPr lang="ko-KR" altLang="en-US" sz="2000" dirty="0">
                <a:latin typeface="+mj-ea"/>
                <a:ea typeface="+mj-ea"/>
              </a:rPr>
              <a:t>응답의 장단점 분석하기</a:t>
            </a:r>
          </a:p>
        </p:txBody>
      </p:sp>
    </p:spTree>
    <p:extLst>
      <p:ext uri="{BB962C8B-B14F-4D97-AF65-F5344CB8AC3E}">
        <p14:creationId xmlns:p14="http://schemas.microsoft.com/office/powerpoint/2010/main" val="1803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D914CC-C2C9-E3CB-C814-AFA024D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그림 7" descr="cute computer thinking">
            <a:extLst>
              <a:ext uri="{FF2B5EF4-FFF2-40B4-BE49-F238E27FC236}">
                <a16:creationId xmlns:a16="http://schemas.microsoft.com/office/drawing/2014/main" id="{728D3075-B253-629F-24EB-F2FA99FD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F57DC63-7696-103D-9216-9DCB16DBB001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마무리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9005F9-B849-E202-3352-DB8154C1BB78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945475-EBBD-F78A-A92D-AE372A53067D}"/>
              </a:ext>
            </a:extLst>
          </p:cNvPr>
          <p:cNvGrpSpPr/>
          <p:nvPr/>
        </p:nvGrpSpPr>
        <p:grpSpPr>
          <a:xfrm>
            <a:off x="6424213" y="1966331"/>
            <a:ext cx="4533313" cy="3294522"/>
            <a:chOff x="6424213" y="1966331"/>
            <a:chExt cx="4533313" cy="3294522"/>
          </a:xfrm>
        </p:grpSpPr>
        <p:pic>
          <p:nvPicPr>
            <p:cNvPr id="7" name="그림 6" descr="노트북, 컴퓨터, 테이블웨어, 패션 액세서리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AA47B48-1DCF-D51F-F6E8-3232F15D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424213" y="1966331"/>
              <a:ext cx="4533313" cy="27766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A93E2-D44C-3F93-22F0-F52408F36B4C}"/>
                </a:ext>
              </a:extLst>
            </p:cNvPr>
            <p:cNvSpPr txBox="1"/>
            <p:nvPr/>
          </p:nvSpPr>
          <p:spPr>
            <a:xfrm>
              <a:off x="7338740" y="4860743"/>
              <a:ext cx="3024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블로그에 배운 내용 게시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BC94B-A40F-4D00-8C0F-30BF4FD36B60}"/>
              </a:ext>
            </a:extLst>
          </p:cNvPr>
          <p:cNvGrpSpPr/>
          <p:nvPr/>
        </p:nvGrpSpPr>
        <p:grpSpPr>
          <a:xfrm>
            <a:off x="877635" y="2807149"/>
            <a:ext cx="4638095" cy="2453704"/>
            <a:chOff x="877635" y="2407039"/>
            <a:chExt cx="4638095" cy="2453704"/>
          </a:xfrm>
        </p:grpSpPr>
        <p:pic>
          <p:nvPicPr>
            <p:cNvPr id="4" name="그림 3" descr="클립아트, 만화 영화, 일러스트레이션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3F45D8E-613B-8059-6D8F-93A39E27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77635" y="2407039"/>
              <a:ext cx="4638095" cy="18952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401CE-A859-07D7-D5AA-1627F65B50DD}"/>
                </a:ext>
              </a:extLst>
            </p:cNvPr>
            <p:cNvSpPr txBox="1"/>
            <p:nvPr/>
          </p:nvSpPr>
          <p:spPr>
            <a:xfrm>
              <a:off x="1317080" y="4491411"/>
              <a:ext cx="3536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github</a:t>
              </a:r>
              <a:r>
                <a:rPr lang="ko-KR" altLang="en-US" sz="18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에 코드 </a:t>
              </a:r>
              <a:r>
                <a:rPr lang="ko-KR" altLang="en-US" dirty="0" err="1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커밋</a:t>
              </a:r>
              <a:r>
                <a:rPr lang="en-US" altLang="ko-KR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&amp;</a:t>
              </a:r>
              <a:r>
                <a:rPr lang="ko-KR" altLang="en-US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푸시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78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729FB-7593-B456-7533-A029D2F2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사람, 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D81EAA-2980-8569-2234-C8F5AC67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42" y="7315"/>
            <a:ext cx="12881631" cy="6850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46203-67B0-E9EC-8C8C-FB6E1B5024C3}"/>
              </a:ext>
            </a:extLst>
          </p:cNvPr>
          <p:cNvSpPr/>
          <p:nvPr/>
        </p:nvSpPr>
        <p:spPr>
          <a:xfrm>
            <a:off x="16042" y="0"/>
            <a:ext cx="12881631" cy="685068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D2FD-6CFB-E5D4-4399-848AD292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주의 기간동안 실습 중심 프로젝트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ChatGPT API</a:t>
            </a:r>
            <a:r>
              <a:rPr lang="ko-KR" altLang="en-US" dirty="0">
                <a:solidFill>
                  <a:schemeClr val="bg1"/>
                </a:solidFill>
              </a:rPr>
              <a:t>를 활용한 맞춤형 학습 도우미 개발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Python, </a:t>
            </a:r>
            <a:r>
              <a:rPr lang="en-US" altLang="ko-KR" dirty="0" err="1">
                <a:solidFill>
                  <a:schemeClr val="bg1"/>
                </a:solidFill>
              </a:rPr>
              <a:t>Streamlit</a:t>
            </a:r>
            <a:r>
              <a:rPr lang="ko-KR" altLang="en-US" dirty="0">
                <a:solidFill>
                  <a:schemeClr val="bg1"/>
                </a:solidFill>
              </a:rPr>
              <a:t>를 활용한 웹 애플리케이션 구현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완성된 프로젝트를 </a:t>
            </a:r>
            <a:r>
              <a:rPr lang="en-US" altLang="ko-KR" dirty="0" err="1">
                <a:solidFill>
                  <a:schemeClr val="bg1"/>
                </a:solidFill>
              </a:rPr>
              <a:t>HuggingFace</a:t>
            </a:r>
            <a:r>
              <a:rPr lang="ko-KR" altLang="en-US" dirty="0">
                <a:solidFill>
                  <a:schemeClr val="bg1"/>
                </a:solidFill>
              </a:rPr>
              <a:t>에 배포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코딩과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en-US" dirty="0">
                <a:solidFill>
                  <a:schemeClr val="bg1"/>
                </a:solidFill>
              </a:rPr>
              <a:t>의 실용적 융합을 경험하는 기회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F79A5A-64BB-875A-F8AA-D41A293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앞으로 우리는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4B3A0-F447-53D5-5267-FA7ABC24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6C65-5734-AE2E-05C7-E6F0E451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텍스트, 사무실 건물, 컴퓨터 모니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D83E95-3D64-3C6B-EB24-5BBA4A13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4684" y="0"/>
            <a:ext cx="13701368" cy="6850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E5D48D-726F-65B2-622B-0498137C8701}"/>
              </a:ext>
            </a:extLst>
          </p:cNvPr>
          <p:cNvSpPr/>
          <p:nvPr/>
        </p:nvSpPr>
        <p:spPr>
          <a:xfrm>
            <a:off x="-344816" y="7316"/>
            <a:ext cx="12881631" cy="685068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FCE3-CCD9-2443-F804-6D0E511E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Streamlit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기초 문법과 인터페이스 구현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ChatGPT API</a:t>
            </a:r>
            <a:r>
              <a:rPr lang="ko-KR" altLang="en-US" dirty="0">
                <a:solidFill>
                  <a:schemeClr val="bg1"/>
                </a:solidFill>
              </a:rPr>
              <a:t> 연동 및 프롬프트 엔지니어링 기본 이해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실제 작동하는 </a:t>
            </a: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학습 도우미 앱의 기초 구현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웹 개발과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en-US" dirty="0">
                <a:solidFill>
                  <a:schemeClr val="bg1"/>
                </a:solidFill>
              </a:rPr>
              <a:t>의 통합 경험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650D8-19B1-3146-F9BF-2834A5CF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우리의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6B22D-C63F-11BA-C124-8FF4DD8B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29DBB-F57F-B3B5-6F00-9A44C7CA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F82EC4-49AD-878F-5E95-00BE9336C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준비 </a:t>
            </a:r>
            <a:r>
              <a:rPr lang="ko-KR" altLang="en-US" dirty="0" err="1"/>
              <a:t>해야할</a:t>
            </a:r>
            <a:r>
              <a:rPr lang="ko-KR" altLang="en-US" dirty="0"/>
              <a:t>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B484-5AE1-C05E-7B38-6B88FC19A9DA}"/>
              </a:ext>
            </a:extLst>
          </p:cNvPr>
          <p:cNvSpPr txBox="1"/>
          <p:nvPr/>
        </p:nvSpPr>
        <p:spPr>
          <a:xfrm>
            <a:off x="3729467" y="1760196"/>
            <a:ext cx="39172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파이썬</a:t>
            </a:r>
            <a:r>
              <a:rPr lang="en-US" altLang="ko-KR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(Python 3.12)</a:t>
            </a: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70200-07B3-BBD2-ED04-86CFD15F97C5}"/>
              </a:ext>
            </a:extLst>
          </p:cNvPr>
          <p:cNvSpPr txBox="1"/>
          <p:nvPr/>
        </p:nvSpPr>
        <p:spPr>
          <a:xfrm>
            <a:off x="3927079" y="2812389"/>
            <a:ext cx="35220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Visual Studio Code</a:t>
            </a: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편집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BC19D-7675-D995-4934-10E8AE950079}"/>
              </a:ext>
            </a:extLst>
          </p:cNvPr>
          <p:cNvSpPr txBox="1"/>
          <p:nvPr/>
        </p:nvSpPr>
        <p:spPr>
          <a:xfrm>
            <a:off x="4122659" y="3864582"/>
            <a:ext cx="3130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OpenAI API key</a:t>
            </a: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내가 제작하는 웹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앱에서 인공지능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챗봇이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동작하게 만들어주는 용도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B1428AE4-899F-815D-6BBA-FB28DDA2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E8486-D2D3-2F24-96F9-512E6E302B2F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사용할 프로그램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BF5206-790A-D563-3434-E26DB0D19FF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1C996D-D461-DBD3-E7D3-BDBBC8452602}"/>
              </a:ext>
            </a:extLst>
          </p:cNvPr>
          <p:cNvSpPr txBox="1"/>
          <p:nvPr/>
        </p:nvSpPr>
        <p:spPr>
          <a:xfrm>
            <a:off x="4122659" y="5162996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A5F0E6-D63E-DD3D-FA80-346AA852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4" y="1566524"/>
            <a:ext cx="1545639" cy="16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38EE36-166B-217C-7F06-F458A1314AC3}"/>
              </a:ext>
            </a:extLst>
          </p:cNvPr>
          <p:cNvCxnSpPr>
            <a:cxnSpLocks/>
          </p:cNvCxnSpPr>
          <p:nvPr/>
        </p:nvCxnSpPr>
        <p:spPr>
          <a:xfrm flipH="1">
            <a:off x="2276120" y="2085793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A74AB8-619E-32BC-79A0-142CA84E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05" y="2098835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AE3D-BAF3-C2D6-0820-BE06D7A3CEB4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926400" y="2944835"/>
            <a:ext cx="2173705" cy="15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2F20B0-4481-66A6-43CA-8F5B17CC2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38"/>
          <a:stretch/>
        </p:blipFill>
        <p:spPr bwMode="auto">
          <a:xfrm>
            <a:off x="1024519" y="3849817"/>
            <a:ext cx="1519742" cy="145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3E7923-2056-D432-555B-9B68D3EF1A31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2544261" y="4455014"/>
            <a:ext cx="1660088" cy="120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ithub Logo - Free social media icons">
            <a:extLst>
              <a:ext uri="{FF2B5EF4-FFF2-40B4-BE49-F238E27FC236}">
                <a16:creationId xmlns:a16="http://schemas.microsoft.com/office/drawing/2014/main" id="{767C086B-F82B-5A24-86C6-21E45C63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60" y="4845359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827DFA-B479-2810-6CD9-0DF68536CF3D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 flipV="1">
            <a:off x="7135781" y="5448868"/>
            <a:ext cx="1873179" cy="24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72CD-048F-7BDE-F980-12A03087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51082-4960-471C-33D9-DEEA83C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299C93-3077-1750-8910-14FC56BFE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결과물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6F222740-3F7A-EB31-ED7A-1A4605E3E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5617E-15C1-87F7-2A97-4EBC33147014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FF1A8E-7CDC-A471-DF2B-672E8E0C782C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FC8381-9A10-95E4-A72E-432B9AE1F638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C20DE7-2028-1D24-A625-5EC178FCCC97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D7ACB26-75FA-F420-578C-C22D64FE5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6765"/>
            <a:ext cx="5917935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E00B64-D10D-4BF8-B712-DA13432A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3" y="1543255"/>
            <a:ext cx="2819794" cy="40105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D91B82-8322-E5A7-4902-79F7FF358886}"/>
              </a:ext>
            </a:extLst>
          </p:cNvPr>
          <p:cNvSpPr txBox="1"/>
          <p:nvPr/>
        </p:nvSpPr>
        <p:spPr>
          <a:xfrm>
            <a:off x="2919248" y="3179215"/>
            <a:ext cx="3176752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u="sng" dirty="0">
                <a:latin typeface="+mj-ea"/>
                <a:ea typeface="+mj-ea"/>
              </a:rPr>
              <a:t>다양한 과목별 </a:t>
            </a:r>
            <a:r>
              <a:rPr lang="en-US" altLang="ko-KR" sz="2000" u="sng" dirty="0">
                <a:latin typeface="+mj-ea"/>
                <a:ea typeface="+mj-ea"/>
              </a:rPr>
              <a:t>AI </a:t>
            </a:r>
            <a:r>
              <a:rPr lang="ko-KR" altLang="en-US" sz="2000" u="sng" dirty="0">
                <a:latin typeface="+mj-ea"/>
                <a:ea typeface="+mj-ea"/>
              </a:rPr>
              <a:t>학습 지원</a:t>
            </a:r>
            <a:endParaRPr lang="en-US" altLang="ko-KR" sz="2000" u="sng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u="sng" dirty="0">
                <a:latin typeface="+mj-ea"/>
                <a:ea typeface="+mj-ea"/>
              </a:rPr>
              <a:t>개인화된 학습 자료 생성</a:t>
            </a:r>
          </a:p>
        </p:txBody>
      </p:sp>
    </p:spTree>
    <p:extLst>
      <p:ext uri="{BB962C8B-B14F-4D97-AF65-F5344CB8AC3E}">
        <p14:creationId xmlns:p14="http://schemas.microsoft.com/office/powerpoint/2010/main" val="35285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3A84-E499-D3C2-4C0A-C6E0A8F7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9757-6AA4-A80A-C5F6-431139BA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E34762-65A8-3A38-B8C3-DC8B010A6F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결과물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3EFA0AB3-B0CC-3135-7DDD-CA013B1C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842CD-E98A-F364-930B-5378CA15A1DF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F7E9AB-2F62-9523-3FF5-9FE54D49890B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B06950-D5F5-7FC5-CB04-BD02771A9D12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65C244-BBCC-39B0-EE2D-9F232A1391B3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89ABEB-904F-B312-1BF6-84C1F4E5F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5" y="1924537"/>
            <a:ext cx="6706536" cy="4267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5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74630-BB36-799F-5414-3F7E5E56A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90A27-366C-F55E-C2BA-348296B4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75A9BD-E714-9871-A678-DC6340CEA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결과물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32B5C315-E548-7970-1E67-E773D3F3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DDFF5-F107-A92D-CE98-DF17DC2120F5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0359AD-DCE4-AFEB-6253-26939FD879D7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762443-E9D7-5F9D-BEC8-7F8301CE9990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8BBEB8-902B-2B92-41E8-9FA3C7B98BD2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CBBEE6-62DD-AAA3-A64F-039275F52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114366"/>
            <a:ext cx="6354062" cy="26292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406E8-EDCE-9C35-5BEF-E276100EF217}"/>
              </a:ext>
            </a:extLst>
          </p:cNvPr>
          <p:cNvSpPr txBox="1"/>
          <p:nvPr/>
        </p:nvSpPr>
        <p:spPr>
          <a:xfrm>
            <a:off x="4306890" y="4945705"/>
            <a:ext cx="3176752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u="sng" dirty="0">
                <a:latin typeface="+mj-ea"/>
                <a:ea typeface="+mj-ea"/>
              </a:rPr>
              <a:t>PDF </a:t>
            </a:r>
            <a:r>
              <a:rPr lang="ko-KR" altLang="en-US" sz="2000" u="sng" dirty="0">
                <a:latin typeface="+mj-ea"/>
                <a:ea typeface="+mj-ea"/>
              </a:rPr>
              <a:t>학습 자료 분석</a:t>
            </a:r>
          </a:p>
        </p:txBody>
      </p:sp>
    </p:spTree>
    <p:extLst>
      <p:ext uri="{BB962C8B-B14F-4D97-AF65-F5344CB8AC3E}">
        <p14:creationId xmlns:p14="http://schemas.microsoft.com/office/powerpoint/2010/main" val="221501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164D-9BC5-003A-3BEE-3136BB55D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2F497-A929-480A-440A-417A299A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DA41D-A74F-2783-B813-FE019175A3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결과물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B1AB0191-BF7F-6BBD-4DDB-416C01A7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032AD-8715-49A5-A22B-4289B1BAD4FC}"/>
              </a:ext>
            </a:extLst>
          </p:cNvPr>
          <p:cNvSpPr txBox="1"/>
          <p:nvPr/>
        </p:nvSpPr>
        <p:spPr>
          <a:xfrm>
            <a:off x="863194" y="1031443"/>
            <a:ext cx="465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완성된 프로젝트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659A89-686C-9860-23BB-576E51EB8AAD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4B4AD6-BFEA-6B85-D5C8-96AE32984127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FB950D9-05B2-90B4-8736-F66C9FD01D06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EAB8131-4FA2-DC20-AB1D-356C6E168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06" y="0"/>
            <a:ext cx="5437121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450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oto sans">
      <a:majorFont>
        <a:latin typeface="Noto Sans KR Black"/>
        <a:ea typeface="Noto Sans KR Black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982</Words>
  <Application>Microsoft Office PowerPoint</Application>
  <PresentationFormat>와이드스크린</PresentationFormat>
  <Paragraphs>190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G마켓 산스 TTF Bold</vt:lpstr>
      <vt:lpstr>G마켓 산스 TTF Medium</vt:lpstr>
      <vt:lpstr>Noto Sans KR</vt:lpstr>
      <vt:lpstr>맑은 고딕</vt:lpstr>
      <vt:lpstr>배스킨라빈스 B</vt:lpstr>
      <vt:lpstr>Arial</vt:lpstr>
      <vt:lpstr>Consolas</vt:lpstr>
      <vt:lpstr>Noto Sans</vt:lpstr>
      <vt:lpstr>Wingdings</vt:lpstr>
      <vt:lpstr>Office 테마</vt:lpstr>
      <vt:lpstr>개인 맞춤형  AI 학습 도우미 개발</vt:lpstr>
      <vt:lpstr>수업 시작하기 전에</vt:lpstr>
      <vt:lpstr>앞으로 우리는</vt:lpstr>
      <vt:lpstr>우리의 목표</vt:lpstr>
      <vt:lpstr>1.준비 해야할 것</vt:lpstr>
      <vt:lpstr>2. 결과물</vt:lpstr>
      <vt:lpstr>2. 결과물</vt:lpstr>
      <vt:lpstr>2. 결과물</vt:lpstr>
      <vt:lpstr>2. 결과물</vt:lpstr>
      <vt:lpstr>2. 결과물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hg lee</dc:creator>
  <cp:lastModifiedBy>hg lee</cp:lastModifiedBy>
  <cp:revision>3</cp:revision>
  <dcterms:created xsi:type="dcterms:W3CDTF">2025-03-19T04:48:19Z</dcterms:created>
  <dcterms:modified xsi:type="dcterms:W3CDTF">2025-05-16T13:32:05Z</dcterms:modified>
</cp:coreProperties>
</file>