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9144000"/>
  <p:notesSz cx="6858000" cy="9144000"/>
  <p:embeddedFontLst>
    <p:embeddedFont>
      <p:font typeface="Tahoma"/>
      <p:regular r:id="rId32"/>
      <p:bold r:id="rId33"/>
    </p:embeddedFont>
    <p:embeddedFont>
      <p:font typeface="Noto Sans Symbols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Tahoma-bold.fntdata"/><Relationship Id="rId10" Type="http://schemas.openxmlformats.org/officeDocument/2006/relationships/slide" Target="slides/slide5.xml"/><Relationship Id="rId32" Type="http://schemas.openxmlformats.org/officeDocument/2006/relationships/font" Target="fonts/Tahoma-regular.fntdata"/><Relationship Id="rId13" Type="http://schemas.openxmlformats.org/officeDocument/2006/relationships/slide" Target="slides/slide8.xml"/><Relationship Id="rId35" Type="http://schemas.openxmlformats.org/officeDocument/2006/relationships/font" Target="fonts/NotoSansSymbols-bold.fntdata"/><Relationship Id="rId12" Type="http://schemas.openxmlformats.org/officeDocument/2006/relationships/slide" Target="slides/slide7.xml"/><Relationship Id="rId34" Type="http://schemas.openxmlformats.org/officeDocument/2006/relationships/font" Target="fonts/NotoSansSymbols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7" name="Google Shape;2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0" name="Google Shape;1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7" name="Google Shape;1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7" name="Google Shape;12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34" name="Google Shape;134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6acbd82ad6_0_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44" name="Google Shape;144;g26acbd82ad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2" name="Google Shape;15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9" name="Google Shape;15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6acbd82ad6_0_5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69" name="Google Shape;169;g26acbd82ad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79" name="Google Shape;17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9" name="Google Shape;18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6" name="Google Shape;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96" name="Google Shape;19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6" name="Google Shape;20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13" name="Google Shape;21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23" name="Google Shape;223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6ba40c9cc7_0_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39" name="Google Shape;239;g26ba40c9cc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1" name="Google Shape;251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69" name="Google Shape;26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7" name="Google Shape;5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4" name="Google Shape;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4" name="Google Shape;7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81" name="Google Shape;8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92" name="Google Shape;9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02" name="Google Shape;1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  only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921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921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921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5.</a:t>
            </a: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transition spd="med">
    <p:push dir="r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pic>
        <p:nvPicPr>
          <p:cNvPr id="30" name="Google Shape;3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9696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"/>
          <p:cNvSpPr txBox="1"/>
          <p:nvPr/>
        </p:nvSpPr>
        <p:spPr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5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r>
              <a:t/>
            </a:r>
            <a:endParaRPr b="1" i="0" sz="20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Analog Transmission</a:t>
            </a:r>
            <a:endParaRPr/>
          </a:p>
        </p:txBody>
      </p:sp>
      <p:sp>
        <p:nvSpPr>
          <p:cNvPr id="32" name="Google Shape;32;p5"/>
          <p:cNvSpPr txBox="1"/>
          <p:nvPr/>
        </p:nvSpPr>
        <p:spPr>
          <a:xfrm>
            <a:off x="0" y="6507162"/>
            <a:ext cx="9144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The McGraw-Hill Companies, Inc. Permission required for reproduction or display.</a:t>
            </a:r>
            <a:endParaRPr/>
          </a:p>
        </p:txBody>
      </p:sp>
      <p:sp>
        <p:nvSpPr>
          <p:cNvPr id="33" name="Google Shape;33;p5"/>
          <p:cNvSpPr txBox="1"/>
          <p:nvPr/>
        </p:nvSpPr>
        <p:spPr>
          <a:xfrm>
            <a:off x="43825" y="1593375"/>
            <a:ext cx="91440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/>
              <a:t>CSE320: Data Communication</a:t>
            </a:r>
            <a:endParaRPr b="1" sz="3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13" name="Google Shape;113;p14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Frequency Shift Keying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digital data stream changes the frequency of the carrier signal, 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.</a:t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example, a “1” could be represented by 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1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+</a:t>
            </a:r>
            <a:r>
              <a:rPr b="0" i="0" lang="en-US" sz="3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f, and a “0” could be represented by 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2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=f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-</a:t>
            </a:r>
            <a:r>
              <a:rPr b="0" i="0" lang="en-US" sz="3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Δ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20" name="Google Shape;120;p15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21" name="Google Shape;121;p15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2" name="Google Shape;122;p15"/>
          <p:cNvSpPr txBox="1"/>
          <p:nvPr/>
        </p:nvSpPr>
        <p:spPr>
          <a:xfrm>
            <a:off x="304800" y="762000"/>
            <a:ext cx="476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5.6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frequency shift keying</a:t>
            </a:r>
            <a:endParaRPr/>
          </a:p>
        </p:txBody>
      </p:sp>
      <p:cxnSp>
        <p:nvCxnSpPr>
          <p:cNvPr id="123" name="Google Shape;123;p1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24" name="Google Shape;124;p15"/>
          <p:cNvPicPr preferRelativeResize="0"/>
          <p:nvPr/>
        </p:nvPicPr>
        <p:blipFill rotWithShape="1">
          <a:blip r:embed="rId3">
            <a:alphaModFix/>
          </a:blip>
          <a:srcRect b="0" l="0" r="34253" t="0"/>
          <a:stretch/>
        </p:blipFill>
        <p:spPr>
          <a:xfrm>
            <a:off x="1732617" y="2274650"/>
            <a:ext cx="5678776" cy="2662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30" name="Google Shape;130;p16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Coherent and Non Coherent</a:t>
            </a:r>
            <a:endParaRPr/>
          </a:p>
        </p:txBody>
      </p:sp>
      <p:sp>
        <p:nvSpPr>
          <p:cNvPr id="131" name="Google Shape;131;p16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a </a:t>
            </a:r>
            <a:r>
              <a:rPr b="0" i="0" lang="en-US" sz="35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non-coherent FSK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scheme, when we change from one frequency to the other, we do not adhere to the current phase of the signal. </a:t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3500" u="none" cap="none" strike="noStrike">
                <a:solidFill>
                  <a:srgbClr val="FF0000"/>
                </a:solidFill>
                <a:latin typeface="Tahoma"/>
                <a:ea typeface="Tahoma"/>
                <a:cs typeface="Tahoma"/>
                <a:sym typeface="Tahoma"/>
              </a:rPr>
              <a:t>coherent FSK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, the switch from one frequency signal to the other only occurs at the same phase in the signal.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37" name="Google Shape;137;p17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38" name="Google Shape;138;p17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9" name="Google Shape;139;p17"/>
          <p:cNvSpPr txBox="1"/>
          <p:nvPr/>
        </p:nvSpPr>
        <p:spPr>
          <a:xfrm>
            <a:off x="304800" y="762000"/>
            <a:ext cx="60356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5.7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Bandwidth of MFSK used in Example 5.6</a:t>
            </a:r>
            <a:endParaRPr/>
          </a:p>
        </p:txBody>
      </p:sp>
      <p:cxnSp>
        <p:nvCxnSpPr>
          <p:cNvPr id="140" name="Google Shape;140;p1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41" name="Google Shape;14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175" y="2506662"/>
            <a:ext cx="8226425" cy="2446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47" name="Google Shape;147;p1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 level </a:t>
            </a:r>
            <a:r>
              <a:rPr lang="en-US"/>
              <a:t>F</a:t>
            </a:r>
            <a:r>
              <a:rPr lang="en-US"/>
              <a:t>SK</a:t>
            </a:r>
            <a:endParaRPr/>
          </a:p>
        </p:txBody>
      </p:sp>
      <p:sp>
        <p:nvSpPr>
          <p:cNvPr id="148" name="Google Shape;148;p1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lang="en-US"/>
              <a:t>Like 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ASK, FSK can use multiple bits per signal element.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500" y="3133925"/>
            <a:ext cx="6487725" cy="361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Phase Shift </a:t>
            </a:r>
            <a:r>
              <a:rPr lang="en-US"/>
              <a:t>Keying</a:t>
            </a:r>
            <a:endParaRPr/>
          </a:p>
        </p:txBody>
      </p:sp>
      <p:sp>
        <p:nvSpPr>
          <p:cNvPr id="156" name="Google Shape;156;p19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We vary the phase shift of the carrier signal to represent digital data.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PSK is much more robust than ASK as it is not that vulnerable to noise, which changes amplitude of the signal.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62" name="Google Shape;162;p20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63" name="Google Shape;163;p20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64" name="Google Shape;164;p20"/>
          <p:cNvSpPr txBox="1"/>
          <p:nvPr/>
        </p:nvSpPr>
        <p:spPr>
          <a:xfrm>
            <a:off x="304800" y="762000"/>
            <a:ext cx="43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5.9 </a:t>
            </a:r>
            <a:r>
              <a:rPr b="1" lang="en-US" sz="2400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hase shift keying</a:t>
            </a:r>
            <a:endParaRPr/>
          </a:p>
        </p:txBody>
      </p:sp>
      <p:cxnSp>
        <p:nvCxnSpPr>
          <p:cNvPr id="165" name="Google Shape;165;p2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5025" y="1987825"/>
            <a:ext cx="6017750" cy="334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72" name="Google Shape;172;p21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73" name="Google Shape;173;p21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74" name="Google Shape;174;p21"/>
          <p:cNvSpPr txBox="1"/>
          <p:nvPr/>
        </p:nvSpPr>
        <p:spPr>
          <a:xfrm>
            <a:off x="304800" y="762000"/>
            <a:ext cx="432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5.9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phase shift keying</a:t>
            </a:r>
            <a:endParaRPr/>
          </a:p>
        </p:txBody>
      </p:sp>
      <p:cxnSp>
        <p:nvCxnSpPr>
          <p:cNvPr id="175" name="Google Shape;175;p2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76" name="Google Shape;176;p21"/>
          <p:cNvPicPr preferRelativeResize="0"/>
          <p:nvPr/>
        </p:nvPicPr>
        <p:blipFill rotWithShape="1">
          <a:blip r:embed="rId3">
            <a:alphaModFix/>
          </a:blip>
          <a:srcRect b="0" l="0" r="34322" t="0"/>
          <a:stretch/>
        </p:blipFill>
        <p:spPr>
          <a:xfrm>
            <a:off x="1699963" y="2650325"/>
            <a:ext cx="5667877" cy="23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82" name="Google Shape;182;p22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84" name="Google Shape;184;p22"/>
          <p:cNvSpPr txBox="1"/>
          <p:nvPr/>
        </p:nvSpPr>
        <p:spPr>
          <a:xfrm>
            <a:off x="304800" y="762000"/>
            <a:ext cx="445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5.10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BASK</a:t>
            </a:r>
            <a:endParaRPr/>
          </a:p>
        </p:txBody>
      </p:sp>
      <p:cxnSp>
        <p:nvCxnSpPr>
          <p:cNvPr id="185" name="Google Shape;185;p2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186" name="Google Shape;18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225" y="2463800"/>
            <a:ext cx="8080375" cy="256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92" name="Google Shape;192;p2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Tahoma"/>
              <a:buNone/>
            </a:pPr>
            <a:r>
              <a:rPr b="0" i="0" lang="en-US" sz="40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Quadrature PSK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To increase the bit rate, we can code 2 or more bits onto one signal element.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In QPSK, we parallelize the bit stream so that every two incoming bits are split up and PSK a carrier frequency. One carrier frequency is phase shifted 90</a:t>
            </a:r>
            <a:r>
              <a:rPr b="0" baseline="3000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o</a:t>
            </a: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from the other - in quadrature.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two PSKed signals are then added to produce one of 4 signal elements. L = 4 here.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39" name="Google Shape;39;p6"/>
          <p:cNvCxnSpPr/>
          <p:nvPr/>
        </p:nvCxnSpPr>
        <p:spPr>
          <a:xfrm>
            <a:off x="152400" y="228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40" name="Google Shape;40;p6"/>
          <p:cNvCxnSpPr/>
          <p:nvPr/>
        </p:nvCxnSpPr>
        <p:spPr>
          <a:xfrm>
            <a:off x="152400" y="10668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41" name="Google Shape;41;p6"/>
          <p:cNvSpPr txBox="1"/>
          <p:nvPr/>
        </p:nvSpPr>
        <p:spPr>
          <a:xfrm>
            <a:off x="304800" y="457200"/>
            <a:ext cx="4670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Digital-to-analog conversion</a:t>
            </a:r>
            <a:endParaRPr/>
          </a:p>
        </p:txBody>
      </p:sp>
      <p:cxnSp>
        <p:nvCxnSpPr>
          <p:cNvPr id="42" name="Google Shape;42;p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43" name="Google Shape;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2127250"/>
            <a:ext cx="8885237" cy="259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199" name="Google Shape;199;p24"/>
          <p:cNvCxnSpPr/>
          <p:nvPr/>
        </p:nvCxnSpPr>
        <p:spPr>
          <a:xfrm>
            <a:off x="152400" y="762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00" name="Google Shape;200;p24"/>
          <p:cNvCxnSpPr/>
          <p:nvPr/>
        </p:nvCxnSpPr>
        <p:spPr>
          <a:xfrm>
            <a:off x="152400" y="9144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01" name="Google Shape;201;p24"/>
          <p:cNvSpPr txBox="1"/>
          <p:nvPr/>
        </p:nvSpPr>
        <p:spPr>
          <a:xfrm>
            <a:off x="304800" y="304800"/>
            <a:ext cx="491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5.11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QPSK and its implementation</a:t>
            </a:r>
            <a:endParaRPr/>
          </a:p>
        </p:txBody>
      </p:sp>
      <p:cxnSp>
        <p:nvCxnSpPr>
          <p:cNvPr id="202" name="Google Shape;202;p24"/>
          <p:cNvCxnSpPr/>
          <p:nvPr/>
        </p:nvCxnSpPr>
        <p:spPr>
          <a:xfrm>
            <a:off x="152400" y="6324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725" y="1143000"/>
            <a:ext cx="7258050" cy="4913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09" name="Google Shape;209;p25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Constellation Diagrams</a:t>
            </a:r>
            <a:endParaRPr/>
          </a:p>
        </p:txBody>
      </p:sp>
      <p:sp>
        <p:nvSpPr>
          <p:cNvPr id="210" name="Google Shape;210;p25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constellation diagram helps us to define the amplitude and phase of a signal when we are using two carriers, one in quadrature of the other.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X-axis represents the in-phase carrier and the Y-axis represents quadrature carrier.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16" name="Google Shape;216;p26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17" name="Google Shape;217;p26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18" name="Google Shape;218;p26"/>
          <p:cNvSpPr txBox="1"/>
          <p:nvPr/>
        </p:nvSpPr>
        <p:spPr>
          <a:xfrm>
            <a:off x="304800" y="762000"/>
            <a:ext cx="699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5.12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 of a constellation diagram</a:t>
            </a:r>
            <a:endParaRPr/>
          </a:p>
        </p:txBody>
      </p:sp>
      <p:cxnSp>
        <p:nvCxnSpPr>
          <p:cNvPr id="219" name="Google Shape;219;p26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20" name="Google Shape;22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325" y="1989137"/>
            <a:ext cx="5603876" cy="3649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26" name="Google Shape;226;p27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9" name="Google Shape;229;p27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7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27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1203325" y="0"/>
            <a:ext cx="369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Arial"/>
              <a:buNone/>
            </a:pPr>
            <a:r>
              <a:rPr b="1" i="1" lang="en-US" sz="3200" u="non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Example 5.8</a:t>
            </a:r>
            <a:endParaRPr/>
          </a:p>
        </p:txBody>
      </p:sp>
      <p:sp>
        <p:nvSpPr>
          <p:cNvPr id="234" name="Google Shape;234;p27"/>
          <p:cNvSpPr txBox="1"/>
          <p:nvPr/>
        </p:nvSpPr>
        <p:spPr>
          <a:xfrm>
            <a:off x="228600" y="1447800"/>
            <a:ext cx="82296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the constellation diagrams for an ASK (OOK), BPSK, and QPSK signals.</a:t>
            </a:r>
            <a:endParaRPr/>
          </a:p>
        </p:txBody>
      </p:sp>
      <p:sp>
        <p:nvSpPr>
          <p:cNvPr id="235" name="Google Shape;235;p27"/>
          <p:cNvSpPr txBox="1"/>
          <p:nvPr/>
        </p:nvSpPr>
        <p:spPr>
          <a:xfrm>
            <a:off x="228600" y="2482850"/>
            <a:ext cx="86868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b="1" i="1" lang="en-US" sz="28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Figure 5.13 shows the three constellation diagrams.</a:t>
            </a:r>
            <a:endParaRPr/>
          </a:p>
        </p:txBody>
      </p:sp>
      <p:pic>
        <p:nvPicPr>
          <p:cNvPr id="236" name="Google Shape;236;p27"/>
          <p:cNvPicPr preferRelativeResize="0"/>
          <p:nvPr/>
        </p:nvPicPr>
        <p:blipFill rotWithShape="1">
          <a:blip r:embed="rId3">
            <a:alphaModFix/>
          </a:blip>
          <a:srcRect b="0" l="0" r="32687" t="0"/>
          <a:stretch/>
        </p:blipFill>
        <p:spPr>
          <a:xfrm>
            <a:off x="1425379" y="3844775"/>
            <a:ext cx="5476449" cy="201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8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42" name="Google Shape;242;p28"/>
          <p:cNvCxnSpPr/>
          <p:nvPr/>
        </p:nvCxnSpPr>
        <p:spPr>
          <a:xfrm>
            <a:off x="152400" y="762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43" name="Google Shape;243;p28"/>
          <p:cNvCxnSpPr/>
          <p:nvPr/>
        </p:nvCxnSpPr>
        <p:spPr>
          <a:xfrm>
            <a:off x="152400" y="9144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4" name="Google Shape;244;p28"/>
          <p:cNvSpPr txBox="1"/>
          <p:nvPr/>
        </p:nvSpPr>
        <p:spPr>
          <a:xfrm>
            <a:off x="304800" y="304800"/>
            <a:ext cx="49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5.11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QPSK and its implementation</a:t>
            </a:r>
            <a:endParaRPr/>
          </a:p>
        </p:txBody>
      </p:sp>
      <p:cxnSp>
        <p:nvCxnSpPr>
          <p:cNvPr id="245" name="Google Shape;245;p28"/>
          <p:cNvCxnSpPr/>
          <p:nvPr/>
        </p:nvCxnSpPr>
        <p:spPr>
          <a:xfrm>
            <a:off x="152400" y="6324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46" name="Google Shape;2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725" y="1143000"/>
            <a:ext cx="7258049" cy="4913312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8"/>
          <p:cNvSpPr/>
          <p:nvPr/>
        </p:nvSpPr>
        <p:spPr>
          <a:xfrm>
            <a:off x="3911925" y="1091575"/>
            <a:ext cx="4914900" cy="513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8" name="Google Shape;248;p28"/>
          <p:cNvPicPr preferRelativeResize="0"/>
          <p:nvPr/>
        </p:nvPicPr>
        <p:blipFill rotWithShape="1">
          <a:blip r:embed="rId4">
            <a:alphaModFix/>
          </a:blip>
          <a:srcRect b="0" l="67311" r="0" t="0"/>
          <a:stretch/>
        </p:blipFill>
        <p:spPr>
          <a:xfrm>
            <a:off x="3911925" y="1848863"/>
            <a:ext cx="4663999" cy="35412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254" name="Google Shape;254;p29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29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accen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29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29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folHlink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29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hlink"/>
              </a:gs>
              <a:gs pos="100000">
                <a:schemeClr val="lt1"/>
              </a:gs>
            </a:gsLst>
            <a:lin ang="81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lt2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61" name="Google Shape;261;p29"/>
          <p:cNvCxnSpPr/>
          <p:nvPr/>
        </p:nvCxnSpPr>
        <p:spPr>
          <a:xfrm>
            <a:off x="457200" y="29718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62" name="Google Shape;262;p29"/>
          <p:cNvCxnSpPr/>
          <p:nvPr/>
        </p:nvCxnSpPr>
        <p:spPr>
          <a:xfrm>
            <a:off x="458787" y="4191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63" name="Google Shape;263;p29"/>
          <p:cNvSpPr txBox="1"/>
          <p:nvPr/>
        </p:nvSpPr>
        <p:spPr>
          <a:xfrm>
            <a:off x="495300" y="30638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Quadrature amplitude modulation is a combination of ASK and PSK.</a:t>
            </a:r>
            <a:endParaRPr/>
          </a:p>
        </p:txBody>
      </p:sp>
      <p:grpSp>
        <p:nvGrpSpPr>
          <p:cNvPr id="264" name="Google Shape;264;p29"/>
          <p:cNvGrpSpPr/>
          <p:nvPr/>
        </p:nvGrpSpPr>
        <p:grpSpPr>
          <a:xfrm>
            <a:off x="457200" y="2362200"/>
            <a:ext cx="1143000" cy="566737"/>
            <a:chOff x="1200" y="1248"/>
            <a:chExt cx="720" cy="357"/>
          </a:xfrm>
        </p:grpSpPr>
        <p:pic>
          <p:nvPicPr>
            <p:cNvPr id="265" name="Google Shape;265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" name="Google Shape;266;p29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272" name="Google Shape;272;p30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273" name="Google Shape;273;p30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74" name="Google Shape;274;p30"/>
          <p:cNvSpPr txBox="1"/>
          <p:nvPr/>
        </p:nvSpPr>
        <p:spPr>
          <a:xfrm>
            <a:off x="304800" y="762000"/>
            <a:ext cx="758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5.14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Constellation diagrams for some QAMs</a:t>
            </a:r>
            <a:endParaRPr/>
          </a:p>
        </p:txBody>
      </p:sp>
      <p:cxnSp>
        <p:nvCxnSpPr>
          <p:cNvPr id="275" name="Google Shape;275;p3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276" name="Google Shape;27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600" y="2714625"/>
            <a:ext cx="8610600" cy="1836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49" name="Google Shape;49;p7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" name="Google Shape;50;p7"/>
          <p:cNvSpPr txBox="1"/>
          <p:nvPr/>
        </p:nvSpPr>
        <p:spPr>
          <a:xfrm>
            <a:off x="228600" y="406400"/>
            <a:ext cx="82899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5-1   DIGITAL-TO-ANALOG CONVERSION</a:t>
            </a:r>
            <a:endParaRPr/>
          </a:p>
        </p:txBody>
      </p:sp>
      <p:sp>
        <p:nvSpPr>
          <p:cNvPr id="51" name="Google Shape;51;p7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" name="Google Shape;52;p7"/>
          <p:cNvSpPr txBox="1"/>
          <p:nvPr/>
        </p:nvSpPr>
        <p:spPr>
          <a:xfrm>
            <a:off x="152400" y="1600200"/>
            <a:ext cx="82296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Digital-to-analog</a:t>
            </a:r>
            <a:r>
              <a:rPr b="1" i="1" lang="en-US" sz="28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conversion is the process of changing one of the characteristics of an analog signal based on the information in digital data. </a:t>
            </a:r>
            <a:endParaRPr/>
          </a:p>
        </p:txBody>
      </p:sp>
      <p:sp>
        <p:nvSpPr>
          <p:cNvPr id="53" name="Google Shape;53;p7"/>
          <p:cNvSpPr txBox="1"/>
          <p:nvPr/>
        </p:nvSpPr>
        <p:spPr>
          <a:xfrm>
            <a:off x="152400" y="4286250"/>
            <a:ext cx="6705600" cy="19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Aspects of Digital-to-Analog Conversion</a:t>
            </a:r>
            <a:endParaRPr/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Amplitude Shift Keying</a:t>
            </a:r>
            <a:endParaRPr/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Frequency Shift Keying</a:t>
            </a:r>
            <a:endParaRPr/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Phase Shift Keying</a:t>
            </a:r>
            <a:endParaRPr/>
          </a:p>
          <a:p>
            <a:pPr indent="-178308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8"/>
              <a:buFont typeface="Noto Sans Symbols"/>
              <a:buChar char="▪"/>
            </a:pPr>
            <a:r>
              <a:rPr b="1" i="0" lang="en-US" sz="2400" u="non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Quadrature Amplitude Modulation</a:t>
            </a:r>
            <a:endParaRPr/>
          </a:p>
        </p:txBody>
      </p:sp>
      <p:sp>
        <p:nvSpPr>
          <p:cNvPr id="54" name="Google Shape;54;p7"/>
          <p:cNvSpPr txBox="1"/>
          <p:nvPr/>
        </p:nvSpPr>
        <p:spPr>
          <a:xfrm>
            <a:off x="163512" y="3810000"/>
            <a:ext cx="486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Digital to Analog Conversion</a:t>
            </a:r>
            <a:endParaRPr/>
          </a:p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Digital data needs to be carried on an analog signal.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</a:t>
            </a:r>
            <a:r>
              <a:rPr b="0" i="0" lang="en-US" sz="3200" u="none" cap="none" strike="noStrike">
                <a:solidFill>
                  <a:schemeClr val="hlink"/>
                </a:solidFill>
                <a:latin typeface="Tahoma"/>
                <a:ea typeface="Tahoma"/>
                <a:cs typeface="Tahoma"/>
                <a:sym typeface="Tahoma"/>
              </a:rPr>
              <a:t>carrier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signal (frequency f</a:t>
            </a:r>
            <a:r>
              <a:rPr b="0" baseline="-2500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</a:t>
            </a: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) performs the function of transporting the digital data in an analog waveform.</a:t>
            </a:r>
            <a:endParaRPr/>
          </a:p>
          <a:p>
            <a:pPr indent="-3429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analog carrier signal is manipulated to uniquely identify the digital data being carried.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67" name="Google Shape;67;p9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68" name="Google Shape;68;p9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" name="Google Shape;69;p9"/>
          <p:cNvSpPr txBox="1"/>
          <p:nvPr/>
        </p:nvSpPr>
        <p:spPr>
          <a:xfrm>
            <a:off x="304800" y="381000"/>
            <a:ext cx="55578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5.2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digital-to-analog conversion</a:t>
            </a:r>
            <a:endParaRPr/>
          </a:p>
        </p:txBody>
      </p:sp>
      <p:cxnSp>
        <p:nvCxnSpPr>
          <p:cNvPr id="70" name="Google Shape;70;p9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71" name="Google Shape;7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950" y="1905000"/>
            <a:ext cx="8401050" cy="2887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Amplitude Shift Keying (ASK)</a:t>
            </a:r>
            <a:endParaRPr/>
          </a:p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685800" y="1752600"/>
            <a:ext cx="7772400" cy="43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 is implemented by changing the amplitude of a carrier signal to reflect amplitude levels in the digital signal.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For example: a digital “1” could not affect the signal, whereas a digital “0” would, by making it zero. </a:t>
            </a:r>
            <a:b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Char char="■"/>
            </a:pPr>
            <a:r>
              <a:rPr b="0" i="0" lang="en-US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line encoding will determine the values of the analog waveform to reflect the digital data being carried.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84" name="Google Shape;84;p11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85" name="Google Shape;85;p11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6" name="Google Shape;86;p11"/>
          <p:cNvSpPr txBox="1"/>
          <p:nvPr/>
        </p:nvSpPr>
        <p:spPr>
          <a:xfrm>
            <a:off x="304800" y="762000"/>
            <a:ext cx="689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5.3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amplitude shift keying</a:t>
            </a:r>
            <a:endParaRPr/>
          </a:p>
        </p:txBody>
      </p:sp>
      <p:cxnSp>
        <p:nvCxnSpPr>
          <p:cNvPr id="87" name="Google Shape;87;p1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88" name="Google Shape;88;p11"/>
          <p:cNvPicPr preferRelativeResize="0"/>
          <p:nvPr/>
        </p:nvPicPr>
        <p:blipFill rotWithShape="1">
          <a:blip r:embed="rId3">
            <a:alphaModFix/>
          </a:blip>
          <a:srcRect b="0" l="0" r="31351" t="0"/>
          <a:stretch/>
        </p:blipFill>
        <p:spPr>
          <a:xfrm>
            <a:off x="1609950" y="2754300"/>
            <a:ext cx="5924101" cy="23510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/>
          <p:nvPr/>
        </p:nvSpPr>
        <p:spPr>
          <a:xfrm>
            <a:off x="152400" y="5314650"/>
            <a:ext cx="86580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/>
              <a:t>Also known as On Off Keying (OOK)</a:t>
            </a:r>
            <a:endParaRPr b="1"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cxnSp>
        <p:nvCxnSpPr>
          <p:cNvPr id="95" name="Google Shape;95;p12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96" name="Google Shape;96;p12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7" name="Google Shape;97;p12"/>
          <p:cNvSpPr txBox="1"/>
          <p:nvPr/>
        </p:nvSpPr>
        <p:spPr>
          <a:xfrm>
            <a:off x="304800" y="762000"/>
            <a:ext cx="487521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5.4  </a:t>
            </a:r>
            <a:r>
              <a:rPr b="1" i="1" lang="en-US" sz="20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of binary ASK</a:t>
            </a:r>
            <a:endParaRPr/>
          </a:p>
        </p:txBody>
      </p:sp>
      <p:cxnSp>
        <p:nvCxnSpPr>
          <p:cNvPr id="98" name="Google Shape;98;p1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med" w="med" type="none"/>
            <a:tailEnd len="med" w="med" type="none"/>
          </a:ln>
        </p:spPr>
      </p:cxnSp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1800" y="2713037"/>
            <a:ext cx="8255000" cy="239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129700" y="6400800"/>
            <a:ext cx="1014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05" name="Google Shape;105;p13"/>
          <p:cNvSpPr txBox="1"/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Multi level </a:t>
            </a:r>
            <a:r>
              <a:rPr lang="en-US"/>
              <a:t>ASK</a:t>
            </a:r>
            <a:endParaRPr/>
          </a:p>
        </p:txBody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ASK can use multiple bits per signal element.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/>
          </a:p>
        </p:txBody>
      </p:sp>
      <p:pic>
        <p:nvPicPr>
          <p:cNvPr id="107" name="Google Shape;10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688" y="3428988"/>
            <a:ext cx="3971925" cy="185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ends">
  <a:themeElements>
    <a:clrScheme name="Blends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E4A8"/>
      </a:accent4>
      <a:accent5>
        <a:srgbClr val="FFCF01"/>
      </a:accent5>
      <a:accent6>
        <a:srgbClr val="FFFFFF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