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Syncopate"/>
      <p:regular r:id="rId22"/>
      <p:bold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font" Target="fonts/Syncopate-regular.fntdata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Syncopate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d1aa1c575d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d1aa1c575d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d1aa1c575d_0_2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d1aa1c575d_0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Samantha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d1aa1c575d_0_2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d1aa1c575d_0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Sophia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d1aa1c575d_0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d1aa1c575d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Patrick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d1aa1c575d_0_3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d1aa1c575d_0_3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d1aa1c575d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d1aa1c575d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d1aa1c575d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d1aa1c575d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d1aa1c575d_0_2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d1aa1c575d_0_2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d1aa1c575d_0_2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d1aa1c575d_0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d1aa1c575d_0_3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d1aa1c575d_0_3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d1aa1c575d_0_3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d1aa1c575d_0_3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d1aa1c575d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d1aa1c575d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d1aa1c575d_0_3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d1aa1c575d_0_3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d1aa1c575d_0_2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d1aa1c575d_0_2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d1aa1c575d_0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d1aa1c575d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Samantha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5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56800" y="2969325"/>
            <a:ext cx="1687200" cy="2174176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 rot="-2842018">
            <a:off x="-681822" y="968413"/>
            <a:ext cx="3893399" cy="67812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accent6"/>
                </a:solidFill>
                <a:latin typeface="Syncopate"/>
                <a:ea typeface="Syncopate"/>
                <a:cs typeface="Syncopate"/>
                <a:sym typeface="Syncopate"/>
              </a:rPr>
              <a:t>Run! For Runtime</a:t>
            </a:r>
            <a:endParaRPr b="1" sz="1200">
              <a:solidFill>
                <a:schemeClr val="accent6"/>
              </a:solidFill>
              <a:latin typeface="Syncopate"/>
              <a:ea typeface="Syncopate"/>
              <a:cs typeface="Syncopate"/>
              <a:sym typeface="Syncopat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accent6"/>
                </a:solidFill>
                <a:latin typeface="Syncopate"/>
                <a:ea typeface="Syncopate"/>
                <a:cs typeface="Syncopate"/>
                <a:sym typeface="Syncopate"/>
              </a:rPr>
              <a:t>(powered by Al Gore-rithm)</a:t>
            </a:r>
            <a:endParaRPr b="1" sz="1200" u="sng">
              <a:solidFill>
                <a:schemeClr val="accent6"/>
              </a:solidFill>
              <a:latin typeface="Syncopate"/>
              <a:ea typeface="Syncopate"/>
              <a:cs typeface="Syncopate"/>
              <a:sym typeface="Syncopate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73025" y="4663575"/>
            <a:ext cx="389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https://github.com/quirksahern/Runtime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23875" y="740425"/>
            <a:ext cx="4896251" cy="36626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/>
        </p:nvSpPr>
        <p:spPr>
          <a:xfrm>
            <a:off x="177350" y="146050"/>
            <a:ext cx="89202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900">
                <a:solidFill>
                  <a:schemeClr val="lt2"/>
                </a:solidFill>
              </a:rPr>
              <a:t>Run! For Runtime (powered by Al Gore-rithm)</a:t>
            </a:r>
            <a:endParaRPr b="1" sz="2900" u="sng">
              <a:solidFill>
                <a:schemeClr val="lt2"/>
              </a:solidFill>
            </a:endParaRPr>
          </a:p>
        </p:txBody>
      </p:sp>
      <p:pic>
        <p:nvPicPr>
          <p:cNvPr id="123" name="Google Shape;12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56800" y="2969325"/>
            <a:ext cx="1687200" cy="2174176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2"/>
          <p:cNvSpPr txBox="1"/>
          <p:nvPr/>
        </p:nvSpPr>
        <p:spPr>
          <a:xfrm>
            <a:off x="73025" y="914000"/>
            <a:ext cx="42567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900">
                <a:solidFill>
                  <a:schemeClr val="lt2"/>
                </a:solidFill>
              </a:rPr>
              <a:t>Who is this for?</a:t>
            </a:r>
            <a:endParaRPr b="1" sz="2900" u="sng">
              <a:solidFill>
                <a:schemeClr val="lt2"/>
              </a:solidFill>
            </a:endParaRPr>
          </a:p>
        </p:txBody>
      </p:sp>
      <p:sp>
        <p:nvSpPr>
          <p:cNvPr id="125" name="Google Shape;125;p22"/>
          <p:cNvSpPr txBox="1"/>
          <p:nvPr/>
        </p:nvSpPr>
        <p:spPr>
          <a:xfrm>
            <a:off x="73025" y="4663575"/>
            <a:ext cx="389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https://github.com/quirksahern/Runtime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26" name="Google Shape;126;p22"/>
          <p:cNvSpPr txBox="1"/>
          <p:nvPr/>
        </p:nvSpPr>
        <p:spPr>
          <a:xfrm>
            <a:off x="73025" y="1592300"/>
            <a:ext cx="7303200" cy="30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2"/>
                </a:solidFill>
              </a:rPr>
              <a:t>Educators (for whom this needs a better name!) + RSEs + Anyone who cares about making visible the (largely) invisible impacts of compute.</a:t>
            </a:r>
            <a:endParaRPr sz="2000">
              <a:solidFill>
                <a:schemeClr val="lt2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600" u="sng">
                <a:solidFill>
                  <a:schemeClr val="lt2"/>
                </a:solidFill>
              </a:rPr>
              <a:t>Full facilitator instructions are ready to go!</a:t>
            </a:r>
            <a:r>
              <a:rPr lang="en-GB" sz="1600">
                <a:solidFill>
                  <a:schemeClr val="lt2"/>
                </a:solidFill>
              </a:rPr>
              <a:t> It is focused on creating dissonance between the researcher and the gatherers to represent the disconnect between the interface presented to users and the things that running computation has an impact on. </a:t>
            </a:r>
            <a:endParaRPr sz="16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/>
          <p:nvPr/>
        </p:nvSpPr>
        <p:spPr>
          <a:xfrm>
            <a:off x="7344300" y="1356600"/>
            <a:ext cx="1687200" cy="1529700"/>
          </a:xfrm>
          <a:prstGeom prst="wedgeEllipseCallout">
            <a:avLst>
              <a:gd fmla="val -20833" name="adj1"/>
              <a:gd fmla="val 62500" name="adj2"/>
            </a:avLst>
          </a:prstGeom>
          <a:solidFill>
            <a:srgbClr val="B4A7D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3"/>
          <p:cNvSpPr txBox="1"/>
          <p:nvPr/>
        </p:nvSpPr>
        <p:spPr>
          <a:xfrm>
            <a:off x="7456800" y="1537500"/>
            <a:ext cx="1462200" cy="11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2100">
                <a:solidFill>
                  <a:schemeClr val="lt1"/>
                </a:solidFill>
              </a:rPr>
              <a:t>“They did what they were told”</a:t>
            </a:r>
            <a:endParaRPr b="1" i="1" sz="2100" u="sng">
              <a:solidFill>
                <a:schemeClr val="lt1"/>
              </a:solidFill>
            </a:endParaRPr>
          </a:p>
        </p:txBody>
      </p:sp>
      <p:sp>
        <p:nvSpPr>
          <p:cNvPr id="133" name="Google Shape;133;p23"/>
          <p:cNvSpPr txBox="1"/>
          <p:nvPr/>
        </p:nvSpPr>
        <p:spPr>
          <a:xfrm>
            <a:off x="177350" y="146050"/>
            <a:ext cx="89202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900">
                <a:solidFill>
                  <a:schemeClr val="lt2"/>
                </a:solidFill>
              </a:rPr>
              <a:t>Run! For Runtime (powered by Al Gore-rithm)</a:t>
            </a:r>
            <a:endParaRPr b="1" sz="2900" u="sng">
              <a:solidFill>
                <a:schemeClr val="lt2"/>
              </a:solidFill>
            </a:endParaRPr>
          </a:p>
        </p:txBody>
      </p:sp>
      <p:pic>
        <p:nvPicPr>
          <p:cNvPr id="134" name="Google Shape;13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56800" y="2969325"/>
            <a:ext cx="1687200" cy="2174176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3"/>
          <p:cNvSpPr txBox="1"/>
          <p:nvPr/>
        </p:nvSpPr>
        <p:spPr>
          <a:xfrm>
            <a:off x="73025" y="914000"/>
            <a:ext cx="42567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900">
                <a:solidFill>
                  <a:schemeClr val="lt2"/>
                </a:solidFill>
              </a:rPr>
              <a:t>How did we do it?</a:t>
            </a:r>
            <a:endParaRPr b="1" sz="2900" u="sng">
              <a:solidFill>
                <a:schemeClr val="lt2"/>
              </a:solidFill>
            </a:endParaRPr>
          </a:p>
        </p:txBody>
      </p:sp>
      <p:sp>
        <p:nvSpPr>
          <p:cNvPr id="136" name="Google Shape;136;p23"/>
          <p:cNvSpPr txBox="1"/>
          <p:nvPr/>
        </p:nvSpPr>
        <p:spPr>
          <a:xfrm>
            <a:off x="73025" y="4663575"/>
            <a:ext cx="389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https://github.com/quirksahern/Runtime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37" name="Google Shape;137;p23"/>
          <p:cNvSpPr txBox="1"/>
          <p:nvPr/>
        </p:nvSpPr>
        <p:spPr>
          <a:xfrm>
            <a:off x="73025" y="1592300"/>
            <a:ext cx="7303200" cy="30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chemeClr val="lt2"/>
                </a:solidFill>
              </a:rPr>
              <a:t>Express JS</a:t>
            </a:r>
            <a:endParaRPr sz="2200"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chemeClr val="lt2"/>
                </a:solidFill>
              </a:rPr>
              <a:t>HackMD</a:t>
            </a:r>
            <a:endParaRPr sz="2200"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chemeClr val="lt2"/>
                </a:solidFill>
              </a:rPr>
              <a:t>Github</a:t>
            </a:r>
            <a:endParaRPr sz="2200"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chemeClr val="lt2"/>
                </a:solidFill>
              </a:rPr>
              <a:t>VS Code</a:t>
            </a:r>
            <a:endParaRPr sz="2200"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chemeClr val="lt2"/>
                </a:solidFill>
              </a:rPr>
              <a:t>Figma</a:t>
            </a:r>
            <a:endParaRPr sz="2200"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chemeClr val="lt2"/>
                </a:solidFill>
              </a:rPr>
              <a:t>Us!</a:t>
            </a:r>
            <a:endParaRPr sz="2200"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200">
              <a:solidFill>
                <a:schemeClr val="lt2"/>
              </a:solidFill>
            </a:endParaRPr>
          </a:p>
        </p:txBody>
      </p:sp>
      <p:pic>
        <p:nvPicPr>
          <p:cNvPr id="138" name="Google Shape;138;p23"/>
          <p:cNvPicPr preferRelativeResize="0"/>
          <p:nvPr/>
        </p:nvPicPr>
        <p:blipFill rotWithShape="1">
          <a:blip r:embed="rId4">
            <a:alphaModFix/>
          </a:blip>
          <a:srcRect b="14139" l="9008" r="0" t="35842"/>
          <a:stretch/>
        </p:blipFill>
        <p:spPr>
          <a:xfrm>
            <a:off x="1935050" y="1681950"/>
            <a:ext cx="5273882" cy="21741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4"/>
          <p:cNvSpPr txBox="1"/>
          <p:nvPr/>
        </p:nvSpPr>
        <p:spPr>
          <a:xfrm>
            <a:off x="177350" y="146050"/>
            <a:ext cx="89202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900">
                <a:solidFill>
                  <a:schemeClr val="lt2"/>
                </a:solidFill>
              </a:rPr>
              <a:t>Run! For Runtime (powered by Al Gore-rithm)</a:t>
            </a:r>
            <a:endParaRPr b="1" sz="2900" u="sng">
              <a:solidFill>
                <a:schemeClr val="lt2"/>
              </a:solidFill>
            </a:endParaRPr>
          </a:p>
        </p:txBody>
      </p:sp>
      <p:pic>
        <p:nvPicPr>
          <p:cNvPr id="144" name="Google Shape;14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56800" y="2969325"/>
            <a:ext cx="1687200" cy="2174176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4"/>
          <p:cNvSpPr txBox="1"/>
          <p:nvPr/>
        </p:nvSpPr>
        <p:spPr>
          <a:xfrm>
            <a:off x="73025" y="914000"/>
            <a:ext cx="42567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900">
                <a:solidFill>
                  <a:schemeClr val="lt2"/>
                </a:solidFill>
              </a:rPr>
              <a:t>Next steps!</a:t>
            </a:r>
            <a:endParaRPr b="1" sz="2900" u="sng">
              <a:solidFill>
                <a:schemeClr val="lt2"/>
              </a:solidFill>
            </a:endParaRPr>
          </a:p>
        </p:txBody>
      </p:sp>
      <p:sp>
        <p:nvSpPr>
          <p:cNvPr id="146" name="Google Shape;146;p24"/>
          <p:cNvSpPr txBox="1"/>
          <p:nvPr/>
        </p:nvSpPr>
        <p:spPr>
          <a:xfrm>
            <a:off x="73025" y="4663575"/>
            <a:ext cx="389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https://github.com/quirksahern/Runtime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47" name="Google Shape;147;p24"/>
          <p:cNvSpPr txBox="1"/>
          <p:nvPr/>
        </p:nvSpPr>
        <p:spPr>
          <a:xfrm>
            <a:off x="73025" y="1592300"/>
            <a:ext cx="7303200" cy="30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chemeClr val="lt2"/>
                </a:solidFill>
              </a:rPr>
              <a:t>Fully connecting researcher view with the gatherer view.</a:t>
            </a:r>
            <a:endParaRPr sz="1700"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chemeClr val="lt2"/>
                </a:solidFill>
              </a:rPr>
              <a:t>Optional pathways, which demonstrate different types of compute job, and/or different forms of energy (dis)proportionality.</a:t>
            </a:r>
            <a:endParaRPr sz="1700"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chemeClr val="lt2"/>
                </a:solidFill>
              </a:rPr>
              <a:t>Possible development options (e.g. VR/AR, physical card based).</a:t>
            </a:r>
            <a:endParaRPr sz="1700"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chemeClr val="lt2"/>
                </a:solidFill>
              </a:rPr>
              <a:t>Stronger connection to the literature -- pedagogical connection</a:t>
            </a:r>
            <a:endParaRPr sz="1700"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chemeClr val="lt2"/>
                </a:solidFill>
              </a:rPr>
              <a:t>Multiplayer options</a:t>
            </a:r>
            <a:endParaRPr sz="1700"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700">
                <a:solidFill>
                  <a:schemeClr val="lt2"/>
                </a:solidFill>
              </a:rPr>
              <a:t>Wearables integration</a:t>
            </a:r>
            <a:endParaRPr sz="17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56800" y="2969325"/>
            <a:ext cx="1687200" cy="2174176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5"/>
          <p:cNvSpPr txBox="1"/>
          <p:nvPr/>
        </p:nvSpPr>
        <p:spPr>
          <a:xfrm rot="-2842018">
            <a:off x="-681822" y="968413"/>
            <a:ext cx="3893399" cy="67812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accent6"/>
                </a:solidFill>
                <a:latin typeface="Syncopate"/>
                <a:ea typeface="Syncopate"/>
                <a:cs typeface="Syncopate"/>
                <a:sym typeface="Syncopate"/>
              </a:rPr>
              <a:t>Run! For Runtime</a:t>
            </a:r>
            <a:endParaRPr b="1" sz="1200">
              <a:solidFill>
                <a:schemeClr val="accent6"/>
              </a:solidFill>
              <a:latin typeface="Syncopate"/>
              <a:ea typeface="Syncopate"/>
              <a:cs typeface="Syncopate"/>
              <a:sym typeface="Syncopat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accent6"/>
                </a:solidFill>
                <a:latin typeface="Syncopate"/>
                <a:ea typeface="Syncopate"/>
                <a:cs typeface="Syncopate"/>
                <a:sym typeface="Syncopate"/>
              </a:rPr>
              <a:t>(powered by Al Gore-rithm)</a:t>
            </a:r>
            <a:endParaRPr b="1" sz="1200" u="sng">
              <a:solidFill>
                <a:schemeClr val="accent6"/>
              </a:solidFill>
              <a:latin typeface="Syncopate"/>
              <a:ea typeface="Syncopate"/>
              <a:cs typeface="Syncopate"/>
              <a:sym typeface="Syncopate"/>
            </a:endParaRPr>
          </a:p>
        </p:txBody>
      </p:sp>
      <p:sp>
        <p:nvSpPr>
          <p:cNvPr id="154" name="Google Shape;154;p25"/>
          <p:cNvSpPr txBox="1"/>
          <p:nvPr/>
        </p:nvSpPr>
        <p:spPr>
          <a:xfrm>
            <a:off x="73025" y="4663575"/>
            <a:ext cx="389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https://github.com/quirksahern/Runtime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55" name="Google Shape;155;p25"/>
          <p:cNvSpPr txBox="1"/>
          <p:nvPr/>
        </p:nvSpPr>
        <p:spPr>
          <a:xfrm>
            <a:off x="4146100" y="347250"/>
            <a:ext cx="4778100" cy="34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6500">
                <a:solidFill>
                  <a:schemeClr val="lt2"/>
                </a:solidFill>
              </a:rPr>
              <a:t>“</a:t>
            </a:r>
            <a:r>
              <a:rPr i="1" lang="en-GB" sz="6500">
                <a:solidFill>
                  <a:schemeClr val="lt2"/>
                </a:solidFill>
              </a:rPr>
              <a:t>Thanks all! Give them all the prizes!</a:t>
            </a:r>
            <a:endParaRPr b="1" i="1" sz="6500" u="sng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300" y="1368671"/>
            <a:ext cx="4454701" cy="366468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6"/>
          <p:cNvSpPr txBox="1"/>
          <p:nvPr/>
        </p:nvSpPr>
        <p:spPr>
          <a:xfrm>
            <a:off x="4726175" y="-72150"/>
            <a:ext cx="4287900" cy="38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4200">
                <a:solidFill>
                  <a:schemeClr val="lt2"/>
                </a:solidFill>
              </a:rPr>
              <a:t>“</a:t>
            </a:r>
            <a:r>
              <a:rPr i="1" lang="en-GB" sz="2200">
                <a:solidFill>
                  <a:schemeClr val="lt2"/>
                </a:solidFill>
              </a:rPr>
              <a:t>Right, we need to manufacture a new GPU because this researcher doesn't know how to optimise their code. </a:t>
            </a:r>
            <a:r>
              <a:rPr b="1" i="1" lang="en-GB" sz="2200" u="sng">
                <a:solidFill>
                  <a:schemeClr val="lt2"/>
                </a:solidFill>
              </a:rPr>
              <a:t>Gather together items containing the following: electronic circuitry, metal, plastic, and organise them into the shape of a square.</a:t>
            </a:r>
            <a:endParaRPr b="1" sz="3600">
              <a:solidFill>
                <a:schemeClr val="lt2"/>
              </a:solidFill>
            </a:endParaRPr>
          </a:p>
        </p:txBody>
      </p:sp>
      <p:pic>
        <p:nvPicPr>
          <p:cNvPr id="162" name="Google Shape;162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56800" y="2969325"/>
            <a:ext cx="1687200" cy="2174176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6"/>
          <p:cNvSpPr txBox="1"/>
          <p:nvPr/>
        </p:nvSpPr>
        <p:spPr>
          <a:xfrm rot="-2842018">
            <a:off x="-681822" y="968413"/>
            <a:ext cx="3893399" cy="67812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accent6"/>
                </a:solidFill>
                <a:latin typeface="Syncopate"/>
                <a:ea typeface="Syncopate"/>
                <a:cs typeface="Syncopate"/>
                <a:sym typeface="Syncopate"/>
              </a:rPr>
              <a:t>Run! For Runtime</a:t>
            </a:r>
            <a:endParaRPr b="1" sz="1200">
              <a:solidFill>
                <a:schemeClr val="accent6"/>
              </a:solidFill>
              <a:latin typeface="Syncopate"/>
              <a:ea typeface="Syncopate"/>
              <a:cs typeface="Syncopate"/>
              <a:sym typeface="Syncopat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accent6"/>
                </a:solidFill>
                <a:latin typeface="Syncopate"/>
                <a:ea typeface="Syncopate"/>
                <a:cs typeface="Syncopate"/>
                <a:sym typeface="Syncopate"/>
              </a:rPr>
              <a:t>(powered by Al Gore-rithm)</a:t>
            </a:r>
            <a:endParaRPr b="1" sz="1200" u="sng">
              <a:solidFill>
                <a:schemeClr val="accent6"/>
              </a:solidFill>
              <a:latin typeface="Syncopate"/>
              <a:ea typeface="Syncopate"/>
              <a:cs typeface="Syncopate"/>
              <a:sym typeface="Syncopate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7"/>
          <p:cNvSpPr txBox="1"/>
          <p:nvPr/>
        </p:nvSpPr>
        <p:spPr>
          <a:xfrm>
            <a:off x="135625" y="2196550"/>
            <a:ext cx="7073400" cy="24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4200">
                <a:solidFill>
                  <a:schemeClr val="lt2"/>
                </a:solidFill>
              </a:rPr>
              <a:t>“</a:t>
            </a:r>
            <a:r>
              <a:rPr i="1" lang="en-GB" sz="1900">
                <a:solidFill>
                  <a:schemeClr val="lt2"/>
                </a:solidFill>
              </a:rPr>
              <a:t>There are now so many big computational jobs that the dream of a circular economy is impossible to realise. Pristine ecologies far far away from the researcher will need to be destroyed to make room for e-waste pollution. </a:t>
            </a:r>
            <a:r>
              <a:rPr b="1" i="1" lang="en-GB" sz="1900" u="sng">
                <a:solidFill>
                  <a:schemeClr val="lt2"/>
                </a:solidFill>
              </a:rPr>
              <a:t>So, all those lovely resources you assembled, now you need to find a space the researcher cannot see (or better still, is just out of their sight but they'd rather not make the effort to notice) and put all of those resources in a disorderly heap.</a:t>
            </a:r>
            <a:endParaRPr b="1" i="1" sz="1900" u="sng">
              <a:solidFill>
                <a:schemeClr val="lt2"/>
              </a:solidFill>
            </a:endParaRPr>
          </a:p>
        </p:txBody>
      </p:sp>
      <p:pic>
        <p:nvPicPr>
          <p:cNvPr id="169" name="Google Shape;16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5143501" cy="257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56800" y="2969325"/>
            <a:ext cx="1687200" cy="2174176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7"/>
          <p:cNvSpPr txBox="1"/>
          <p:nvPr/>
        </p:nvSpPr>
        <p:spPr>
          <a:xfrm rot="2700000">
            <a:off x="5812536" y="1043408"/>
            <a:ext cx="3893471" cy="6779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accent6"/>
                </a:solidFill>
                <a:latin typeface="Syncopate"/>
                <a:ea typeface="Syncopate"/>
                <a:cs typeface="Syncopate"/>
                <a:sym typeface="Syncopate"/>
              </a:rPr>
              <a:t>Run! For Runtime</a:t>
            </a:r>
            <a:endParaRPr b="1" sz="1200">
              <a:solidFill>
                <a:schemeClr val="accent6"/>
              </a:solidFill>
              <a:latin typeface="Syncopate"/>
              <a:ea typeface="Syncopate"/>
              <a:cs typeface="Syncopate"/>
              <a:sym typeface="Syncopat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accent6"/>
                </a:solidFill>
                <a:latin typeface="Syncopate"/>
                <a:ea typeface="Syncopate"/>
                <a:cs typeface="Syncopate"/>
                <a:sym typeface="Syncopate"/>
              </a:rPr>
              <a:t>(powered by Al Gore-rithm)</a:t>
            </a:r>
            <a:endParaRPr b="1" sz="1200" u="sng">
              <a:solidFill>
                <a:schemeClr val="accent6"/>
              </a:solidFill>
              <a:latin typeface="Syncopate"/>
              <a:ea typeface="Syncopate"/>
              <a:cs typeface="Syncopate"/>
              <a:sym typeface="Syncopate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Google Shape;17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300" y="1368671"/>
            <a:ext cx="4454701" cy="366468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8"/>
          <p:cNvSpPr txBox="1"/>
          <p:nvPr/>
        </p:nvSpPr>
        <p:spPr>
          <a:xfrm>
            <a:off x="5137725" y="0"/>
            <a:ext cx="3934200" cy="34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4200">
                <a:solidFill>
                  <a:schemeClr val="lt2"/>
                </a:solidFill>
              </a:rPr>
              <a:t>“</a:t>
            </a:r>
            <a:r>
              <a:rPr i="1" lang="en-GB" sz="2200">
                <a:solidFill>
                  <a:schemeClr val="lt2"/>
                </a:solidFill>
              </a:rPr>
              <a:t>The researcher needs more compute. This means that people need to be put to work to do all the mundane things that underpin machine learning. </a:t>
            </a:r>
            <a:r>
              <a:rPr b="1" i="1" lang="en-GB" sz="2200" u="sng">
                <a:solidFill>
                  <a:schemeClr val="lt2"/>
                </a:solidFill>
              </a:rPr>
              <a:t>So, those who are able, please begin to jog on the spot.</a:t>
            </a:r>
            <a:endParaRPr b="1" i="1" sz="2200" u="sng">
              <a:solidFill>
                <a:schemeClr val="lt2"/>
              </a:solidFill>
            </a:endParaRPr>
          </a:p>
        </p:txBody>
      </p:sp>
      <p:pic>
        <p:nvPicPr>
          <p:cNvPr id="178" name="Google Shape;178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56800" y="2969325"/>
            <a:ext cx="1687200" cy="2174176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8"/>
          <p:cNvSpPr txBox="1"/>
          <p:nvPr/>
        </p:nvSpPr>
        <p:spPr>
          <a:xfrm rot="-2842018">
            <a:off x="-681822" y="968413"/>
            <a:ext cx="3893399" cy="67812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accent6"/>
                </a:solidFill>
                <a:latin typeface="Syncopate"/>
                <a:ea typeface="Syncopate"/>
                <a:cs typeface="Syncopate"/>
                <a:sym typeface="Syncopate"/>
              </a:rPr>
              <a:t>Run! For Runtime</a:t>
            </a:r>
            <a:endParaRPr b="1" sz="1200">
              <a:solidFill>
                <a:schemeClr val="accent6"/>
              </a:solidFill>
              <a:latin typeface="Syncopate"/>
              <a:ea typeface="Syncopate"/>
              <a:cs typeface="Syncopate"/>
              <a:sym typeface="Syncopat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accent6"/>
                </a:solidFill>
                <a:latin typeface="Syncopate"/>
                <a:ea typeface="Syncopate"/>
                <a:cs typeface="Syncopate"/>
                <a:sym typeface="Syncopate"/>
              </a:rPr>
              <a:t>(powered by Al Gore-rithm)</a:t>
            </a:r>
            <a:endParaRPr b="1" sz="1200" u="sng">
              <a:solidFill>
                <a:schemeClr val="accent6"/>
              </a:solidFill>
              <a:latin typeface="Syncopate"/>
              <a:ea typeface="Syncopate"/>
              <a:cs typeface="Syncopate"/>
              <a:sym typeface="Syncopat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" y="-24763"/>
            <a:ext cx="9143997" cy="52640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/>
        </p:nvSpPr>
        <p:spPr>
          <a:xfrm>
            <a:off x="4304850" y="-85725"/>
            <a:ext cx="4778100" cy="34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4200">
                <a:solidFill>
                  <a:schemeClr val="lt2"/>
                </a:solidFill>
              </a:rPr>
              <a:t>“</a:t>
            </a:r>
            <a:r>
              <a:rPr i="1" lang="en-GB" sz="2900">
                <a:solidFill>
                  <a:schemeClr val="lt2"/>
                </a:solidFill>
              </a:rPr>
              <a:t>The researcher is running a big and important job. The data centre is running hot. It needs water for cooling. </a:t>
            </a:r>
            <a:r>
              <a:rPr b="1" i="1" lang="en-GB" sz="2900" u="sng">
                <a:solidFill>
                  <a:schemeClr val="lt2"/>
                </a:solidFill>
              </a:rPr>
              <a:t>Bring the researcher ten vessels of water pronto!</a:t>
            </a:r>
            <a:endParaRPr b="1" i="1" sz="2900" u="sng">
              <a:solidFill>
                <a:schemeClr val="lt2"/>
              </a:solidFill>
            </a:endParaRPr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56800" y="2969325"/>
            <a:ext cx="1687200" cy="2174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26500" y="152400"/>
            <a:ext cx="2419350" cy="4838701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 txBox="1"/>
          <p:nvPr/>
        </p:nvSpPr>
        <p:spPr>
          <a:xfrm rot="-2842018">
            <a:off x="-681822" y="968413"/>
            <a:ext cx="3893399" cy="67812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accent6"/>
                </a:solidFill>
                <a:latin typeface="Syncopate"/>
                <a:ea typeface="Syncopate"/>
                <a:cs typeface="Syncopate"/>
                <a:sym typeface="Syncopate"/>
              </a:rPr>
              <a:t>Run! For Runtime</a:t>
            </a:r>
            <a:endParaRPr b="1" sz="1200">
              <a:solidFill>
                <a:schemeClr val="accent6"/>
              </a:solidFill>
              <a:latin typeface="Syncopate"/>
              <a:ea typeface="Syncopate"/>
              <a:cs typeface="Syncopate"/>
              <a:sym typeface="Syncopat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accent6"/>
                </a:solidFill>
                <a:latin typeface="Syncopate"/>
                <a:ea typeface="Syncopate"/>
                <a:cs typeface="Syncopate"/>
                <a:sym typeface="Syncopate"/>
              </a:rPr>
              <a:t>(powered by Al Gore-rithm)</a:t>
            </a:r>
            <a:endParaRPr b="1" sz="1200" u="sng">
              <a:solidFill>
                <a:schemeClr val="accent6"/>
              </a:solidFill>
              <a:latin typeface="Syncopate"/>
              <a:ea typeface="Syncopate"/>
              <a:cs typeface="Syncopate"/>
              <a:sym typeface="Syncopate"/>
            </a:endParaRPr>
          </a:p>
        </p:txBody>
      </p:sp>
      <p:sp>
        <p:nvSpPr>
          <p:cNvPr id="71" name="Google Shape;71;p15"/>
          <p:cNvSpPr txBox="1"/>
          <p:nvPr/>
        </p:nvSpPr>
        <p:spPr>
          <a:xfrm>
            <a:off x="3969625" y="4649150"/>
            <a:ext cx="389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https://github.com/quirksahern/Runtime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56800" y="2969325"/>
            <a:ext cx="1687200" cy="2174176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6"/>
          <p:cNvSpPr txBox="1"/>
          <p:nvPr/>
        </p:nvSpPr>
        <p:spPr>
          <a:xfrm rot="-2842018">
            <a:off x="-681822" y="968413"/>
            <a:ext cx="3893399" cy="67812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accent6"/>
                </a:solidFill>
                <a:latin typeface="Syncopate"/>
                <a:ea typeface="Syncopate"/>
                <a:cs typeface="Syncopate"/>
                <a:sym typeface="Syncopate"/>
              </a:rPr>
              <a:t>Run! For Runtime</a:t>
            </a:r>
            <a:endParaRPr b="1" sz="1200">
              <a:solidFill>
                <a:schemeClr val="accent6"/>
              </a:solidFill>
              <a:latin typeface="Syncopate"/>
              <a:ea typeface="Syncopate"/>
              <a:cs typeface="Syncopate"/>
              <a:sym typeface="Syncopat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accent6"/>
                </a:solidFill>
                <a:latin typeface="Syncopate"/>
                <a:ea typeface="Syncopate"/>
                <a:cs typeface="Syncopate"/>
                <a:sym typeface="Syncopate"/>
              </a:rPr>
              <a:t>(powered by Al Gore-rithm)</a:t>
            </a:r>
            <a:endParaRPr b="1" sz="1200" u="sng">
              <a:solidFill>
                <a:schemeClr val="accent6"/>
              </a:solidFill>
              <a:latin typeface="Syncopate"/>
              <a:ea typeface="Syncopate"/>
              <a:cs typeface="Syncopate"/>
              <a:sym typeface="Syncopate"/>
            </a:endParaRPr>
          </a:p>
        </p:txBody>
      </p:sp>
      <p:sp>
        <p:nvSpPr>
          <p:cNvPr id="78" name="Google Shape;78;p16"/>
          <p:cNvSpPr txBox="1"/>
          <p:nvPr/>
        </p:nvSpPr>
        <p:spPr>
          <a:xfrm>
            <a:off x="73025" y="4663575"/>
            <a:ext cx="389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https://github.com/quirksahern/Runtime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23875" y="740425"/>
            <a:ext cx="4896251" cy="36626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613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/>
        </p:nvSpPr>
        <p:spPr>
          <a:xfrm>
            <a:off x="4304875" y="-71300"/>
            <a:ext cx="4778100" cy="34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4200">
                <a:solidFill>
                  <a:schemeClr val="lt2"/>
                </a:solidFill>
              </a:rPr>
              <a:t>“</a:t>
            </a:r>
            <a:r>
              <a:rPr i="1" lang="en-GB" sz="2400">
                <a:solidFill>
                  <a:schemeClr val="lt2"/>
                </a:solidFill>
              </a:rPr>
              <a:t>This job needs lots of power. Given that it is big and important electrical power needs to be redirected. </a:t>
            </a:r>
            <a:r>
              <a:rPr b="1" i="1" lang="en-GB" sz="2400" u="sng">
                <a:solidFill>
                  <a:schemeClr val="lt2"/>
                </a:solidFill>
              </a:rPr>
              <a:t>All non-essential power needs to be turned off. Please turn off the lights, close laptops, and stop charging phones. Go!</a:t>
            </a:r>
            <a:endParaRPr b="1" i="1" sz="2400" u="sng">
              <a:solidFill>
                <a:schemeClr val="lt2"/>
              </a:solidFill>
            </a:endParaRPr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56800" y="2969325"/>
            <a:ext cx="1687200" cy="2174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360475"/>
            <a:ext cx="4077600" cy="3634801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8"/>
          <p:cNvSpPr txBox="1"/>
          <p:nvPr/>
        </p:nvSpPr>
        <p:spPr>
          <a:xfrm rot="-2842018">
            <a:off x="-681822" y="968413"/>
            <a:ext cx="3893399" cy="67812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accent6"/>
                </a:solidFill>
                <a:latin typeface="Syncopate"/>
                <a:ea typeface="Syncopate"/>
                <a:cs typeface="Syncopate"/>
                <a:sym typeface="Syncopate"/>
              </a:rPr>
              <a:t>Run! For Runtime</a:t>
            </a:r>
            <a:endParaRPr b="1" sz="1200">
              <a:solidFill>
                <a:schemeClr val="accent6"/>
              </a:solidFill>
              <a:latin typeface="Syncopate"/>
              <a:ea typeface="Syncopate"/>
              <a:cs typeface="Syncopate"/>
              <a:sym typeface="Syncopat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accent6"/>
                </a:solidFill>
                <a:latin typeface="Syncopate"/>
                <a:ea typeface="Syncopate"/>
                <a:cs typeface="Syncopate"/>
                <a:sym typeface="Syncopate"/>
              </a:rPr>
              <a:t>(powered by Al Gore-rithm)</a:t>
            </a:r>
            <a:endParaRPr b="1" sz="1200" u="sng">
              <a:solidFill>
                <a:schemeClr val="accent6"/>
              </a:solidFill>
              <a:latin typeface="Syncopate"/>
              <a:ea typeface="Syncopate"/>
              <a:cs typeface="Syncopate"/>
              <a:sym typeface="Syncopate"/>
            </a:endParaRPr>
          </a:p>
        </p:txBody>
      </p:sp>
      <p:sp>
        <p:nvSpPr>
          <p:cNvPr id="93" name="Google Shape;93;p18"/>
          <p:cNvSpPr txBox="1"/>
          <p:nvPr/>
        </p:nvSpPr>
        <p:spPr>
          <a:xfrm>
            <a:off x="73025" y="4663575"/>
            <a:ext cx="389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https://github.com/quirksahern/Runtime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56800" y="2969325"/>
            <a:ext cx="1687200" cy="2174176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9"/>
          <p:cNvSpPr txBox="1"/>
          <p:nvPr/>
        </p:nvSpPr>
        <p:spPr>
          <a:xfrm rot="-2842018">
            <a:off x="-681822" y="968413"/>
            <a:ext cx="3893399" cy="67812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accent6"/>
                </a:solidFill>
                <a:latin typeface="Syncopate"/>
                <a:ea typeface="Syncopate"/>
                <a:cs typeface="Syncopate"/>
                <a:sym typeface="Syncopate"/>
              </a:rPr>
              <a:t>Run! For Runtime</a:t>
            </a:r>
            <a:endParaRPr b="1" sz="1200">
              <a:solidFill>
                <a:schemeClr val="accent6"/>
              </a:solidFill>
              <a:latin typeface="Syncopate"/>
              <a:ea typeface="Syncopate"/>
              <a:cs typeface="Syncopate"/>
              <a:sym typeface="Syncopat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accent6"/>
                </a:solidFill>
                <a:latin typeface="Syncopate"/>
                <a:ea typeface="Syncopate"/>
                <a:cs typeface="Syncopate"/>
                <a:sym typeface="Syncopate"/>
              </a:rPr>
              <a:t>(powered by Al Gore-rithm)</a:t>
            </a:r>
            <a:endParaRPr b="1" sz="1200" u="sng">
              <a:solidFill>
                <a:schemeClr val="accent6"/>
              </a:solidFill>
              <a:latin typeface="Syncopate"/>
              <a:ea typeface="Syncopate"/>
              <a:cs typeface="Syncopate"/>
              <a:sym typeface="Syncopate"/>
            </a:endParaRPr>
          </a:p>
        </p:txBody>
      </p:sp>
      <p:sp>
        <p:nvSpPr>
          <p:cNvPr id="100" name="Google Shape;100;p19"/>
          <p:cNvSpPr txBox="1"/>
          <p:nvPr/>
        </p:nvSpPr>
        <p:spPr>
          <a:xfrm>
            <a:off x="73025" y="4663575"/>
            <a:ext cx="389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https://github.com/quirksahern/Runtime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01" name="Google Shape;10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23875" y="740425"/>
            <a:ext cx="4896251" cy="36626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613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56800" y="2969325"/>
            <a:ext cx="1687200" cy="2174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20"/>
          <p:cNvPicPr preferRelativeResize="0"/>
          <p:nvPr/>
        </p:nvPicPr>
        <p:blipFill rotWithShape="1">
          <a:blip r:embed="rId5">
            <a:alphaModFix/>
          </a:blip>
          <a:srcRect b="17225" l="0" r="0" t="0"/>
          <a:stretch/>
        </p:blipFill>
        <p:spPr>
          <a:xfrm>
            <a:off x="1890575" y="0"/>
            <a:ext cx="5296475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/>
        </p:nvSpPr>
        <p:spPr>
          <a:xfrm>
            <a:off x="177350" y="146050"/>
            <a:ext cx="89202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900">
                <a:solidFill>
                  <a:schemeClr val="lt2"/>
                </a:solidFill>
              </a:rPr>
              <a:t>Run! For Runtime (powered by Al Gore-rithm)</a:t>
            </a:r>
            <a:endParaRPr b="1" sz="2900" u="sng">
              <a:solidFill>
                <a:schemeClr val="lt2"/>
              </a:solidFill>
            </a:endParaRPr>
          </a:p>
        </p:txBody>
      </p:sp>
      <p:pic>
        <p:nvPicPr>
          <p:cNvPr id="114" name="Google Shape;11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56800" y="2969325"/>
            <a:ext cx="1687200" cy="2174176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1"/>
          <p:cNvSpPr txBox="1"/>
          <p:nvPr/>
        </p:nvSpPr>
        <p:spPr>
          <a:xfrm>
            <a:off x="73025" y="914000"/>
            <a:ext cx="42567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900">
                <a:solidFill>
                  <a:schemeClr val="lt2"/>
                </a:solidFill>
              </a:rPr>
              <a:t>Why?</a:t>
            </a:r>
            <a:endParaRPr b="1" sz="2900" u="sng">
              <a:solidFill>
                <a:schemeClr val="lt2"/>
              </a:solidFill>
            </a:endParaRPr>
          </a:p>
        </p:txBody>
      </p:sp>
      <p:sp>
        <p:nvSpPr>
          <p:cNvPr id="116" name="Google Shape;116;p21"/>
          <p:cNvSpPr txBox="1"/>
          <p:nvPr/>
        </p:nvSpPr>
        <p:spPr>
          <a:xfrm>
            <a:off x="73025" y="4663575"/>
            <a:ext cx="389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https://github.com/quirksahern/Runtime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17" name="Google Shape;117;p21"/>
          <p:cNvSpPr txBox="1"/>
          <p:nvPr/>
        </p:nvSpPr>
        <p:spPr>
          <a:xfrm>
            <a:off x="73025" y="1592300"/>
            <a:ext cx="7303200" cy="30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chemeClr val="lt2"/>
                </a:solidFill>
              </a:rPr>
              <a:t>"Run! For Runtime" explores the disconnect between people who compute things and the resources (</a:t>
            </a:r>
            <a:r>
              <a:rPr lang="en-GB" sz="1900">
                <a:solidFill>
                  <a:schemeClr val="lt2"/>
                </a:solidFill>
              </a:rPr>
              <a:t>materials, humans, energetics, or water)</a:t>
            </a:r>
            <a:r>
              <a:rPr lang="en-GB" sz="1900">
                <a:solidFill>
                  <a:schemeClr val="lt2"/>
                </a:solidFill>
              </a:rPr>
              <a:t> used to enable that compute.</a:t>
            </a:r>
            <a:endParaRPr sz="1900"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chemeClr val="lt2"/>
                </a:solidFill>
              </a:rPr>
              <a:t>There are three roles: the Researcher (who runs the job), Gatherers (who enable the job), and the Facilitator (who checks the evidence matches the resources).</a:t>
            </a:r>
            <a:endParaRPr sz="1900"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900">
                <a:solidFill>
                  <a:schemeClr val="lt2"/>
                </a:solidFill>
              </a:rPr>
              <a:t>The game uses bait-and-switch mechanics, embodied interactions, and snark/sark to educate communities of users.</a:t>
            </a:r>
            <a:endParaRPr sz="19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