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3.jpeg" ContentType="image/jpeg"/>
  <Override PartName="/ppt/media/image32.jpeg" ContentType="image/jpeg"/>
  <Override PartName="/ppt/media/image26.jpeg" ContentType="image/jpeg"/>
  <Override PartName="/ppt/media/image21.jpeg" ContentType="image/jpeg"/>
  <Override PartName="/ppt/media/image20.jpeg" ContentType="image/jpeg"/>
  <Override PartName="/ppt/media/image34.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5.png" ContentType="image/png"/>
  <Override PartName="/ppt/media/image24.png" ContentType="image/png"/>
  <Override PartName="/ppt/media/image23.png" ContentType="image/png"/>
  <Override PartName="/ppt/media/image22.png" ContentType="image/png"/>
  <Override PartName="/ppt/media/image6.jpeg" ContentType="image/jpeg"/>
  <Override PartName="/ppt/media/image5.jpeg" ContentType="image/jpeg"/>
  <Override PartName="/ppt/media/image4.jpeg" ContentType="image/jpeg"/>
  <Override PartName="/ppt/media/image3.jpeg" ContentType="image/jpe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3.png" ContentType="image/png"/>
  <Override PartName="/ppt/media/image19.jpeg" ContentType="image/jpeg"/>
  <Override PartName="/ppt/media/image18.jpeg" ContentType="image/jpeg"/>
  <Override PartName="/ppt/media/image17.jpeg" ContentType="image/jpeg"/>
  <Override PartName="/ppt/media/image15.jpeg" ContentType="image/jpeg"/>
  <Override PartName="/ppt/media/image16.jpeg" ContentType="image/jpeg"/>
  <Override PartName="/ppt/media/image10.jpeg" ContentType="image/jpeg"/>
  <Override PartName="/ppt/media/image11.jpeg" ContentType="image/jpeg"/>
  <Override PartName="/ppt/media/image12.jpeg" ContentType="image/jpeg"/>
  <Override PartName="/ppt/media/image14.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s-AR"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s-AR"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s-AR"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AR"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AR"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s-AR"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AR"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s-AR"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AR"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s-AR"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s-AR"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s-AR"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s-AR"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AR"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AR"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s-AR"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AR"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80"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82" name="PlaceHolder 2"/>
          <p:cNvSpPr>
            <a:spLocks noGrp="1"/>
          </p:cNvSpPr>
          <p:nvPr>
            <p:ph type="body"/>
          </p:nvPr>
        </p:nvSpPr>
        <p:spPr>
          <a:xfrm>
            <a:off x="504000" y="1326600"/>
            <a:ext cx="9072000" cy="32886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84" name="PlaceHolder 2"/>
          <p:cNvSpPr>
            <a:spLocks noGrp="1"/>
          </p:cNvSpPr>
          <p:nvPr>
            <p:ph type="body"/>
          </p:nvPr>
        </p:nvSpPr>
        <p:spPr>
          <a:xfrm>
            <a:off x="504000" y="1326600"/>
            <a:ext cx="4426920" cy="3288600"/>
          </a:xfrm>
          <a:prstGeom prst="rect">
            <a:avLst/>
          </a:prstGeom>
        </p:spPr>
        <p:txBody>
          <a:bodyPr lIns="0" rIns="0" tIns="0" bIns="0">
            <a:normAutofit/>
          </a:bodyPr>
          <a:p>
            <a:endParaRPr b="0" lang="es-AR" sz="3200" spc="-1" strike="noStrike">
              <a:latin typeface="Arial"/>
            </a:endParaRPr>
          </a:p>
        </p:txBody>
      </p:sp>
      <p:sp>
        <p:nvSpPr>
          <p:cNvPr id="85" name="PlaceHolder 3"/>
          <p:cNvSpPr>
            <a:spLocks noGrp="1"/>
          </p:cNvSpPr>
          <p:nvPr>
            <p:ph type="body"/>
          </p:nvPr>
        </p:nvSpPr>
        <p:spPr>
          <a:xfrm>
            <a:off x="5152680" y="1326600"/>
            <a:ext cx="4426920" cy="32886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89"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90" name="PlaceHolder 3"/>
          <p:cNvSpPr>
            <a:spLocks noGrp="1"/>
          </p:cNvSpPr>
          <p:nvPr>
            <p:ph type="body"/>
          </p:nvPr>
        </p:nvSpPr>
        <p:spPr>
          <a:xfrm>
            <a:off x="5152680" y="1326600"/>
            <a:ext cx="4426920" cy="3288600"/>
          </a:xfrm>
          <a:prstGeom prst="rect">
            <a:avLst/>
          </a:prstGeom>
        </p:spPr>
        <p:txBody>
          <a:bodyPr lIns="0" rIns="0" tIns="0" bIns="0">
            <a:normAutofit/>
          </a:bodyPr>
          <a:p>
            <a:endParaRPr b="0" lang="es-AR" sz="3200" spc="-1" strike="noStrike">
              <a:latin typeface="Arial"/>
            </a:endParaRPr>
          </a:p>
        </p:txBody>
      </p:sp>
      <p:sp>
        <p:nvSpPr>
          <p:cNvPr id="91" name="PlaceHolder 4"/>
          <p:cNvSpPr>
            <a:spLocks noGrp="1"/>
          </p:cNvSpPr>
          <p:nvPr>
            <p:ph type="body"/>
          </p:nvPr>
        </p:nvSpPr>
        <p:spPr>
          <a:xfrm>
            <a:off x="50400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93" name="PlaceHolder 2"/>
          <p:cNvSpPr>
            <a:spLocks noGrp="1"/>
          </p:cNvSpPr>
          <p:nvPr>
            <p:ph type="body"/>
          </p:nvPr>
        </p:nvSpPr>
        <p:spPr>
          <a:xfrm>
            <a:off x="504000" y="1326600"/>
            <a:ext cx="4426920" cy="3288600"/>
          </a:xfrm>
          <a:prstGeom prst="rect">
            <a:avLst/>
          </a:prstGeom>
        </p:spPr>
        <p:txBody>
          <a:bodyPr lIns="0" rIns="0" tIns="0" bIns="0">
            <a:normAutofit/>
          </a:bodyPr>
          <a:p>
            <a:endParaRPr b="0" lang="es-AR" sz="3200" spc="-1" strike="noStrike">
              <a:latin typeface="Arial"/>
            </a:endParaRPr>
          </a:p>
        </p:txBody>
      </p:sp>
      <p:sp>
        <p:nvSpPr>
          <p:cNvPr id="9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95" name="PlaceHolder 4"/>
          <p:cNvSpPr>
            <a:spLocks noGrp="1"/>
          </p:cNvSpPr>
          <p:nvPr>
            <p:ph type="body"/>
          </p:nvPr>
        </p:nvSpPr>
        <p:spPr>
          <a:xfrm>
            <a:off x="515268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97"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9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99" name="PlaceHolder 4"/>
          <p:cNvSpPr>
            <a:spLocks noGrp="1"/>
          </p:cNvSpPr>
          <p:nvPr>
            <p:ph type="body"/>
          </p:nvPr>
        </p:nvSpPr>
        <p:spPr>
          <a:xfrm>
            <a:off x="504000" y="3044520"/>
            <a:ext cx="907200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101" name="PlaceHolder 2"/>
          <p:cNvSpPr>
            <a:spLocks noGrp="1"/>
          </p:cNvSpPr>
          <p:nvPr>
            <p:ph type="body"/>
          </p:nvPr>
        </p:nvSpPr>
        <p:spPr>
          <a:xfrm>
            <a:off x="504000" y="1326600"/>
            <a:ext cx="9072000" cy="1568520"/>
          </a:xfrm>
          <a:prstGeom prst="rect">
            <a:avLst/>
          </a:prstGeom>
        </p:spPr>
        <p:txBody>
          <a:bodyPr lIns="0" rIns="0" tIns="0" bIns="0">
            <a:normAutofit/>
          </a:bodyPr>
          <a:p>
            <a:endParaRPr b="0" lang="es-AR" sz="3200" spc="-1" strike="noStrike">
              <a:latin typeface="Arial"/>
            </a:endParaRPr>
          </a:p>
        </p:txBody>
      </p:sp>
      <p:sp>
        <p:nvSpPr>
          <p:cNvPr id="102" name="PlaceHolder 3"/>
          <p:cNvSpPr>
            <a:spLocks noGrp="1"/>
          </p:cNvSpPr>
          <p:nvPr>
            <p:ph type="body"/>
          </p:nvPr>
        </p:nvSpPr>
        <p:spPr>
          <a:xfrm>
            <a:off x="504000" y="3044520"/>
            <a:ext cx="907200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106" name="PlaceHolder 4"/>
          <p:cNvSpPr>
            <a:spLocks noGrp="1"/>
          </p:cNvSpPr>
          <p:nvPr>
            <p:ph type="body"/>
          </p:nvPr>
        </p:nvSpPr>
        <p:spPr>
          <a:xfrm>
            <a:off x="504000" y="3044520"/>
            <a:ext cx="4426920" cy="1568520"/>
          </a:xfrm>
          <a:prstGeom prst="rect">
            <a:avLst/>
          </a:prstGeom>
        </p:spPr>
        <p:txBody>
          <a:bodyPr lIns="0" rIns="0" tIns="0" bIns="0">
            <a:normAutofit/>
          </a:bodyPr>
          <a:p>
            <a:endParaRPr b="0" lang="es-AR" sz="3200" spc="-1" strike="noStrike">
              <a:latin typeface="Arial"/>
            </a:endParaRPr>
          </a:p>
        </p:txBody>
      </p:sp>
      <p:sp>
        <p:nvSpPr>
          <p:cNvPr id="107" name="PlaceHolder 5"/>
          <p:cNvSpPr>
            <a:spLocks noGrp="1"/>
          </p:cNvSpPr>
          <p:nvPr>
            <p:ph type="body"/>
          </p:nvPr>
        </p:nvSpPr>
        <p:spPr>
          <a:xfrm>
            <a:off x="515268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109" name="PlaceHolder 2"/>
          <p:cNvSpPr>
            <a:spLocks noGrp="1"/>
          </p:cNvSpPr>
          <p:nvPr>
            <p:ph type="body"/>
          </p:nvPr>
        </p:nvSpPr>
        <p:spPr>
          <a:xfrm>
            <a:off x="504000" y="1326600"/>
            <a:ext cx="2921040" cy="1568520"/>
          </a:xfrm>
          <a:prstGeom prst="rect">
            <a:avLst/>
          </a:prstGeom>
        </p:spPr>
        <p:txBody>
          <a:bodyPr lIns="0" rIns="0" tIns="0" bIns="0">
            <a:normAutofit/>
          </a:bodyPr>
          <a:p>
            <a:endParaRPr b="0" lang="es-AR" sz="3200" spc="-1" strike="noStrike">
              <a:latin typeface="Arial"/>
            </a:endParaRPr>
          </a:p>
        </p:txBody>
      </p:sp>
      <p:sp>
        <p:nvSpPr>
          <p:cNvPr id="110" name="PlaceHolder 3"/>
          <p:cNvSpPr>
            <a:spLocks noGrp="1"/>
          </p:cNvSpPr>
          <p:nvPr>
            <p:ph type="body"/>
          </p:nvPr>
        </p:nvSpPr>
        <p:spPr>
          <a:xfrm>
            <a:off x="3571560" y="1326600"/>
            <a:ext cx="2921040" cy="1568520"/>
          </a:xfrm>
          <a:prstGeom prst="rect">
            <a:avLst/>
          </a:prstGeom>
        </p:spPr>
        <p:txBody>
          <a:bodyPr lIns="0" rIns="0" tIns="0" bIns="0">
            <a:normAutofit/>
          </a:bodyPr>
          <a:p>
            <a:endParaRPr b="0" lang="es-AR" sz="3200" spc="-1" strike="noStrike">
              <a:latin typeface="Arial"/>
            </a:endParaRPr>
          </a:p>
        </p:txBody>
      </p:sp>
      <p:sp>
        <p:nvSpPr>
          <p:cNvPr id="111" name="PlaceHolder 4"/>
          <p:cNvSpPr>
            <a:spLocks noGrp="1"/>
          </p:cNvSpPr>
          <p:nvPr>
            <p:ph type="body"/>
          </p:nvPr>
        </p:nvSpPr>
        <p:spPr>
          <a:xfrm>
            <a:off x="6639120" y="1326600"/>
            <a:ext cx="2921040" cy="1568520"/>
          </a:xfrm>
          <a:prstGeom prst="rect">
            <a:avLst/>
          </a:prstGeom>
        </p:spPr>
        <p:txBody>
          <a:bodyPr lIns="0" rIns="0" tIns="0" bIns="0">
            <a:normAutofit/>
          </a:bodyPr>
          <a:p>
            <a:endParaRPr b="0" lang="es-AR" sz="3200" spc="-1" strike="noStrike">
              <a:latin typeface="Arial"/>
            </a:endParaRPr>
          </a:p>
        </p:txBody>
      </p:sp>
      <p:sp>
        <p:nvSpPr>
          <p:cNvPr id="112" name="PlaceHolder 5"/>
          <p:cNvSpPr>
            <a:spLocks noGrp="1"/>
          </p:cNvSpPr>
          <p:nvPr>
            <p:ph type="body"/>
          </p:nvPr>
        </p:nvSpPr>
        <p:spPr>
          <a:xfrm>
            <a:off x="504000" y="3044520"/>
            <a:ext cx="2921040" cy="1568520"/>
          </a:xfrm>
          <a:prstGeom prst="rect">
            <a:avLst/>
          </a:prstGeom>
        </p:spPr>
        <p:txBody>
          <a:bodyPr lIns="0" rIns="0" tIns="0" bIns="0">
            <a:normAutofit/>
          </a:bodyPr>
          <a:p>
            <a:endParaRPr b="0" lang="es-AR" sz="3200" spc="-1" strike="noStrike">
              <a:latin typeface="Arial"/>
            </a:endParaRPr>
          </a:p>
        </p:txBody>
      </p:sp>
      <p:sp>
        <p:nvSpPr>
          <p:cNvPr id="113" name="PlaceHolder 6"/>
          <p:cNvSpPr>
            <a:spLocks noGrp="1"/>
          </p:cNvSpPr>
          <p:nvPr>
            <p:ph type="body"/>
          </p:nvPr>
        </p:nvSpPr>
        <p:spPr>
          <a:xfrm>
            <a:off x="3571560" y="3044520"/>
            <a:ext cx="2921040" cy="1568520"/>
          </a:xfrm>
          <a:prstGeom prst="rect">
            <a:avLst/>
          </a:prstGeom>
        </p:spPr>
        <p:txBody>
          <a:bodyPr lIns="0" rIns="0" tIns="0" bIns="0">
            <a:normAutofit/>
          </a:bodyPr>
          <a:p>
            <a:endParaRPr b="0" lang="es-AR" sz="3200" spc="-1" strike="noStrike">
              <a:latin typeface="Arial"/>
            </a:endParaRPr>
          </a:p>
        </p:txBody>
      </p:sp>
      <p:sp>
        <p:nvSpPr>
          <p:cNvPr id="114" name="PlaceHolder 7"/>
          <p:cNvSpPr>
            <a:spLocks noGrp="1"/>
          </p:cNvSpPr>
          <p:nvPr>
            <p:ph type="body"/>
          </p:nvPr>
        </p:nvSpPr>
        <p:spPr>
          <a:xfrm>
            <a:off x="6639120" y="3044520"/>
            <a:ext cx="292104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s-AR"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AR"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s-AR"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p>
            <a:pPr algn="ctr"/>
            <a:endParaRPr b="0" lang="es-AR"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s-AR"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AR"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p>
            <a:pPr algn="ctr"/>
            <a:r>
              <a:rPr b="0" lang="es-AR" sz="4400" spc="-1" strike="noStrike">
                <a:latin typeface="Arial"/>
              </a:rPr>
              <a:t>Pulse para editar el formato del </a:t>
            </a:r>
            <a:r>
              <a:rPr b="0" lang="es-AR" sz="4400" spc="-1" strike="noStrike">
                <a:latin typeface="Arial"/>
              </a:rPr>
              <a:t>texto de título</a:t>
            </a:r>
            <a:endParaRPr b="0" lang="es-AR"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ffffff"/>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ffffff"/>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ffffff"/>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ffffff"/>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ffffff"/>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ffffff"/>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s-AR" sz="4400" spc="-1" strike="noStrike">
                <a:latin typeface="Arial"/>
              </a:rPr>
              <a:t>Pulse para editar el formato del texto de título</a:t>
            </a:r>
            <a:endParaRPr b="0" lang="es-AR"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ffffff"/>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ffffff"/>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ffffff"/>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ffffff"/>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ffffff"/>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ffffff"/>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2"/>
          <a:stretch/>
        </p:blipFill>
        <p:spPr>
          <a:xfrm>
            <a:off x="-16920" y="-9000"/>
            <a:ext cx="10094400" cy="708840"/>
          </a:xfrm>
          <a:prstGeom prst="rect">
            <a:avLst/>
          </a:prstGeom>
          <a:ln>
            <a:noFill/>
          </a:ln>
        </p:spPr>
      </p:pic>
      <p:sp>
        <p:nvSpPr>
          <p:cNvPr id="77" name="PlaceHolder 1"/>
          <p:cNvSpPr>
            <a:spLocks noGrp="1"/>
          </p:cNvSpPr>
          <p:nvPr>
            <p:ph type="title"/>
          </p:nvPr>
        </p:nvSpPr>
        <p:spPr>
          <a:xfrm>
            <a:off x="504000" y="226080"/>
            <a:ext cx="9072000" cy="946440"/>
          </a:xfrm>
          <a:prstGeom prst="rect">
            <a:avLst/>
          </a:prstGeom>
        </p:spPr>
        <p:txBody>
          <a:bodyPr lIns="0" rIns="0" tIns="0" bIns="0" anchor="ctr"/>
          <a:p>
            <a:pPr algn="ctr"/>
            <a:r>
              <a:rPr b="0" lang="es-AR" sz="4400" spc="-1" strike="noStrike">
                <a:latin typeface="Arial"/>
              </a:rPr>
              <a:t>Pulse para editar el formato del texto de título</a:t>
            </a:r>
            <a:endParaRPr b="0" lang="es-AR"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elixir-companies.com/en" TargetMode="External"/><Relationship Id="rId2" Type="http://schemas.openxmlformats.org/officeDocument/2006/relationships/hyperlink" Target="https://www.tiobe.com/tiobe-index/" TargetMode="External"/><Relationship Id="rId3" Type="http://schemas.openxmlformats.org/officeDocument/2006/relationships/hyperlink" Target="https://hashrocket.com/blog/posts/websocket-shootout" TargetMode="External"/><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5" name="CustomShape 1"/>
          <p:cNvSpPr/>
          <p:nvPr/>
        </p:nvSpPr>
        <p:spPr>
          <a:xfrm>
            <a:off x="3528000" y="2139120"/>
            <a:ext cx="9069120" cy="1418040"/>
          </a:xfrm>
          <a:prstGeom prst="rect">
            <a:avLst/>
          </a:prstGeom>
          <a:noFill/>
          <a:ln>
            <a:noFill/>
          </a:ln>
        </p:spPr>
        <p:style>
          <a:lnRef idx="0"/>
          <a:fillRef idx="0"/>
          <a:effectRef idx="0"/>
          <a:fontRef idx="minor"/>
        </p:style>
        <p:txBody>
          <a:bodyPr lIns="0" rIns="0" tIns="0" bIns="0" anchor="ctr"/>
          <a:p>
            <a:pPr>
              <a:lnSpc>
                <a:spcPct val="100000"/>
              </a:lnSpc>
            </a:pPr>
            <a:r>
              <a:rPr b="0" lang="es-AR" sz="9600" spc="-1" strike="noStrike">
                <a:solidFill>
                  <a:srgbClr val="ffffff"/>
                </a:solidFill>
                <a:latin typeface="DejaVu Sans"/>
                <a:ea typeface="DejaVu Sans"/>
              </a:rPr>
              <a:t>Elixir</a:t>
            </a:r>
            <a:endParaRPr b="0" lang="es-AR" sz="9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432000" y="1208520"/>
            <a:ext cx="7999560" cy="446400"/>
          </a:xfrm>
          <a:prstGeom prst="rect">
            <a:avLst/>
          </a:prstGeom>
          <a:ln>
            <a:noFill/>
          </a:ln>
        </p:spPr>
      </p:pic>
      <p:sp>
        <p:nvSpPr>
          <p:cNvPr id="145" name="CustomShape 1"/>
          <p:cNvSpPr/>
          <p:nvPr/>
        </p:nvSpPr>
        <p:spPr>
          <a:xfrm>
            <a:off x="504000" y="792000"/>
            <a:ext cx="9070920" cy="34524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En el ranking TIOBE</a:t>
            </a:r>
            <a:endParaRPr b="0" lang="es-AR" sz="1800" spc="-1" strike="noStrike">
              <a:latin typeface="Arial"/>
            </a:endParaRPr>
          </a:p>
        </p:txBody>
      </p:sp>
      <p:pic>
        <p:nvPicPr>
          <p:cNvPr id="146" name="" descr=""/>
          <p:cNvPicPr/>
          <p:nvPr/>
        </p:nvPicPr>
        <p:blipFill>
          <a:blip r:embed="rId2"/>
          <a:stretch/>
        </p:blipFill>
        <p:spPr>
          <a:xfrm>
            <a:off x="504000" y="2304000"/>
            <a:ext cx="4866840" cy="3295800"/>
          </a:xfrm>
          <a:prstGeom prst="rect">
            <a:avLst/>
          </a:prstGeom>
          <a:ln>
            <a:noFill/>
          </a:ln>
        </p:spPr>
      </p:pic>
      <p:sp>
        <p:nvSpPr>
          <p:cNvPr id="147" name="CustomShape 2"/>
          <p:cNvSpPr/>
          <p:nvPr/>
        </p:nvSpPr>
        <p:spPr>
          <a:xfrm>
            <a:off x="8856000" y="1224000"/>
            <a:ext cx="575640" cy="34596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(2)</a:t>
            </a:r>
            <a:endParaRPr b="0" lang="es-AR" sz="1800" spc="-1" strike="noStrike">
              <a:latin typeface="Arial"/>
            </a:endParaRPr>
          </a:p>
        </p:txBody>
      </p:sp>
      <p:sp>
        <p:nvSpPr>
          <p:cNvPr id="148" name="CustomShape 3"/>
          <p:cNvSpPr/>
          <p:nvPr/>
        </p:nvSpPr>
        <p:spPr>
          <a:xfrm>
            <a:off x="5976000" y="4621680"/>
            <a:ext cx="575640" cy="34596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(3)</a:t>
            </a:r>
            <a:endParaRPr b="0" lang="es-AR" sz="1800" spc="-1" strike="noStrike">
              <a:latin typeface="Arial"/>
            </a:endParaRPr>
          </a:p>
        </p:txBody>
      </p:sp>
      <p:sp>
        <p:nvSpPr>
          <p:cNvPr id="149" name="CustomShape 4"/>
          <p:cNvSpPr/>
          <p:nvPr/>
        </p:nvSpPr>
        <p:spPr>
          <a:xfrm>
            <a:off x="288000" y="2061720"/>
            <a:ext cx="9792360" cy="60192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latin typeface="Arial"/>
              </a:rPr>
              <a:t>Porcentaje de usuarios que interactúan con repositorios de Github en lenguajes funcionales</a:t>
            </a:r>
            <a:endParaRPr b="0" lang="es-AR"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60000" y="864000"/>
            <a:ext cx="7270920" cy="34524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Websockets benchmark</a:t>
            </a:r>
            <a:endParaRPr b="0" lang="es-AR" sz="1800" spc="-1" strike="noStrike">
              <a:latin typeface="Arial"/>
            </a:endParaRPr>
          </a:p>
        </p:txBody>
      </p:sp>
      <p:pic>
        <p:nvPicPr>
          <p:cNvPr id="151" name="" descr=""/>
          <p:cNvPicPr/>
          <p:nvPr/>
        </p:nvPicPr>
        <p:blipFill>
          <a:blip r:embed="rId1"/>
          <a:stretch/>
        </p:blipFill>
        <p:spPr>
          <a:xfrm>
            <a:off x="72000" y="1584000"/>
            <a:ext cx="5418360" cy="2484720"/>
          </a:xfrm>
          <a:prstGeom prst="rect">
            <a:avLst/>
          </a:prstGeom>
          <a:ln>
            <a:noFill/>
          </a:ln>
        </p:spPr>
      </p:pic>
      <p:pic>
        <p:nvPicPr>
          <p:cNvPr id="152" name="" descr=""/>
          <p:cNvPicPr/>
          <p:nvPr/>
        </p:nvPicPr>
        <p:blipFill>
          <a:blip r:embed="rId2"/>
          <a:stretch/>
        </p:blipFill>
        <p:spPr>
          <a:xfrm>
            <a:off x="4499280" y="1728000"/>
            <a:ext cx="5580360" cy="2589480"/>
          </a:xfrm>
          <a:prstGeom prst="rect">
            <a:avLst/>
          </a:prstGeom>
          <a:ln>
            <a:noFill/>
          </a:ln>
        </p:spPr>
      </p:pic>
      <p:sp>
        <p:nvSpPr>
          <p:cNvPr id="153" name="CustomShape 2"/>
          <p:cNvSpPr/>
          <p:nvPr/>
        </p:nvSpPr>
        <p:spPr>
          <a:xfrm>
            <a:off x="8784000" y="4824000"/>
            <a:ext cx="719640" cy="34596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(4)</a:t>
            </a:r>
            <a:endParaRPr b="0" lang="es-AR"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096000" y="2232000"/>
            <a:ext cx="5397480" cy="1221840"/>
          </a:xfrm>
          <a:prstGeom prst="rect">
            <a:avLst/>
          </a:prstGeom>
          <a:noFill/>
          <a:ln>
            <a:noFill/>
          </a:ln>
        </p:spPr>
        <p:style>
          <a:lnRef idx="0"/>
          <a:fillRef idx="0"/>
          <a:effectRef idx="0"/>
          <a:fontRef idx="minor"/>
        </p:style>
        <p:txBody>
          <a:bodyPr lIns="90000" rIns="90000" tIns="45000" bIns="45000"/>
          <a:p>
            <a:pPr>
              <a:lnSpc>
                <a:spcPct val="100000"/>
              </a:lnSpc>
            </a:pPr>
            <a:r>
              <a:rPr b="0" lang="es-AR" sz="4000" spc="-1" strike="noStrike">
                <a:solidFill>
                  <a:srgbClr val="ffffff"/>
                </a:solidFill>
                <a:latin typeface="Arial"/>
                <a:ea typeface="DejaVu Sans"/>
              </a:rPr>
              <a:t>¿Qué hicimos nosotros?</a:t>
            </a:r>
            <a:endParaRPr b="0" lang="es-AR" sz="4000" spc="-1" strike="noStrike">
              <a:latin typeface="Arial"/>
            </a:endParaRPr>
          </a:p>
        </p:txBody>
      </p:sp>
      <p:pic>
        <p:nvPicPr>
          <p:cNvPr id="155" name="" descr=""/>
          <p:cNvPicPr/>
          <p:nvPr/>
        </p:nvPicPr>
        <p:blipFill>
          <a:blip r:embed="rId1"/>
          <a:stretch/>
        </p:blipFill>
        <p:spPr>
          <a:xfrm>
            <a:off x="3744000" y="3600000"/>
            <a:ext cx="2080440" cy="208044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16000" y="864000"/>
            <a:ext cx="9358200" cy="85644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Armamos un proyecto que consiste en una página web donde se pueden agregar páginas para las cuales chequear su status, y este servidor notifica a través de un bot de Telegram cuando está página no responde (es decir, se cae), y cuándo vuelve a responder.</a:t>
            </a:r>
            <a:endParaRPr b="0" lang="es-AR" sz="1800" spc="-1" strike="noStrike">
              <a:latin typeface="Arial"/>
            </a:endParaRPr>
          </a:p>
        </p:txBody>
      </p:sp>
      <p:pic>
        <p:nvPicPr>
          <p:cNvPr id="157" name="" descr=""/>
          <p:cNvPicPr/>
          <p:nvPr/>
        </p:nvPicPr>
        <p:blipFill>
          <a:blip r:embed="rId1"/>
          <a:stretch/>
        </p:blipFill>
        <p:spPr>
          <a:xfrm>
            <a:off x="360720" y="2781000"/>
            <a:ext cx="7341480" cy="26172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88000" y="864000"/>
            <a:ext cx="9142200" cy="34452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Es posible que hayamos tenido algunas inspiraciones...</a:t>
            </a:r>
            <a:endParaRPr b="0" lang="es-AR" sz="1800" spc="-1" strike="noStrike">
              <a:latin typeface="Arial"/>
            </a:endParaRPr>
          </a:p>
        </p:txBody>
      </p:sp>
      <p:pic>
        <p:nvPicPr>
          <p:cNvPr id="159" name="" descr=""/>
          <p:cNvPicPr/>
          <p:nvPr/>
        </p:nvPicPr>
        <p:blipFill>
          <a:blip r:embed="rId1"/>
          <a:stretch/>
        </p:blipFill>
        <p:spPr>
          <a:xfrm>
            <a:off x="3055680" y="3841200"/>
            <a:ext cx="3998520" cy="693000"/>
          </a:xfrm>
          <a:prstGeom prst="rect">
            <a:avLst/>
          </a:prstGeom>
          <a:ln>
            <a:noFill/>
          </a:ln>
        </p:spPr>
      </p:pic>
      <p:pic>
        <p:nvPicPr>
          <p:cNvPr id="160" name="" descr=""/>
          <p:cNvPicPr/>
          <p:nvPr/>
        </p:nvPicPr>
        <p:blipFill>
          <a:blip r:embed="rId2"/>
          <a:stretch/>
        </p:blipFill>
        <p:spPr>
          <a:xfrm>
            <a:off x="106560" y="1944000"/>
            <a:ext cx="9827640" cy="11217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60000" y="1877760"/>
            <a:ext cx="9646200" cy="85644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Usamos Phoenix como el framework para hacer la página web dado que es el principal framework de Elixir para esta tarea, y es uno de los componentes que impulsan el uso del lenguaje.</a:t>
            </a:r>
            <a:endParaRPr b="0" lang="es-AR" sz="1800" spc="-1" strike="noStrike">
              <a:latin typeface="Arial"/>
            </a:endParaRPr>
          </a:p>
        </p:txBody>
      </p:sp>
      <p:pic>
        <p:nvPicPr>
          <p:cNvPr id="162" name="" descr=""/>
          <p:cNvPicPr/>
          <p:nvPr/>
        </p:nvPicPr>
        <p:blipFill>
          <a:blip r:embed="rId1"/>
          <a:stretch/>
        </p:blipFill>
        <p:spPr>
          <a:xfrm>
            <a:off x="3146760" y="3096000"/>
            <a:ext cx="3979440" cy="636120"/>
          </a:xfrm>
          <a:prstGeom prst="rect">
            <a:avLst/>
          </a:prstGeom>
          <a:ln>
            <a:noFill/>
          </a:ln>
        </p:spPr>
      </p:pic>
      <p:sp>
        <p:nvSpPr>
          <p:cNvPr id="163" name="CustomShape 2"/>
          <p:cNvSpPr/>
          <p:nvPr/>
        </p:nvSpPr>
        <p:spPr>
          <a:xfrm>
            <a:off x="144000" y="4320000"/>
            <a:ext cx="9430200" cy="111240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Sin embargo, más allá del framework, nos centramos en el aspecto del chequeo de la disponibilidad de estas páginas, lo cual hace uso de threads y concurrencia, que es el punto fuerte del lenguaje. </a:t>
            </a:r>
            <a:endParaRPr b="0" lang="es-AR" sz="1800" spc="-1" strike="noStrike">
              <a:latin typeface="Arial"/>
            </a:endParaRPr>
          </a:p>
          <a:p>
            <a:pPr>
              <a:lnSpc>
                <a:spcPct val="100000"/>
              </a:lnSpc>
            </a:pPr>
            <a:r>
              <a:rPr b="0" lang="es-AR" sz="1800" spc="-1" strike="noStrike">
                <a:solidFill>
                  <a:srgbClr val="000000"/>
                </a:solidFill>
                <a:latin typeface="Arial"/>
                <a:ea typeface="DejaVu Sans"/>
              </a:rPr>
              <a:t>Pero, antes de ver como hacer un thread, veamos un poco el lenguaje en sí y su sintaxis</a:t>
            </a:r>
            <a:endParaRPr b="0" lang="es-AR"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168000" y="2726640"/>
            <a:ext cx="5255280" cy="656640"/>
          </a:xfrm>
          <a:prstGeom prst="rect">
            <a:avLst/>
          </a:prstGeom>
          <a:noFill/>
          <a:ln>
            <a:noFill/>
          </a:ln>
        </p:spPr>
        <p:style>
          <a:lnRef idx="0"/>
          <a:fillRef idx="0"/>
          <a:effectRef idx="0"/>
          <a:fontRef idx="minor"/>
        </p:style>
        <p:txBody>
          <a:bodyPr lIns="90000" rIns="90000" tIns="45000" bIns="45000"/>
          <a:p>
            <a:pPr>
              <a:lnSpc>
                <a:spcPct val="100000"/>
              </a:lnSpc>
            </a:pPr>
            <a:r>
              <a:rPr b="0" lang="es-AR" sz="4000" spc="-1" strike="noStrike">
                <a:solidFill>
                  <a:srgbClr val="ffffff"/>
                </a:solidFill>
                <a:latin typeface="Arial"/>
                <a:ea typeface="DejaVu Sans"/>
              </a:rPr>
              <a:t>Inmutabilidad</a:t>
            </a:r>
            <a:endParaRPr b="0" lang="es-AR" sz="4000" spc="-1" strike="noStrike">
              <a:solidFill>
                <a:srgbClr val="ffffff"/>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7160" y="1517400"/>
            <a:ext cx="10127160" cy="857880"/>
          </a:xfrm>
          <a:prstGeom prst="rect">
            <a:avLst/>
          </a:prstGeom>
          <a:noFill/>
          <a:ln>
            <a:noFill/>
          </a:ln>
        </p:spPr>
        <p:style>
          <a:lnRef idx="0"/>
          <a:fillRef idx="0"/>
          <a:effectRef idx="0"/>
          <a:fontRef idx="minor"/>
        </p:style>
        <p:txBody>
          <a:bodyPr lIns="90000" rIns="90000" tIns="45000" bIns="45000"/>
          <a:p>
            <a:pPr>
              <a:lnSpc>
                <a:spcPct val="100000"/>
              </a:lnSpc>
            </a:pPr>
            <a:r>
              <a:rPr b="0" i="1" lang="es-AR" sz="1800" spc="-1" strike="noStrike">
                <a:solidFill>
                  <a:srgbClr val="000000"/>
                </a:solidFill>
                <a:latin typeface="Arial"/>
                <a:ea typeface="DejaVu Sans"/>
              </a:rPr>
              <a:t>“</a:t>
            </a:r>
            <a:r>
              <a:rPr b="0" i="1" lang="es-AR" sz="1800" spc="-1" strike="noStrike">
                <a:solidFill>
                  <a:srgbClr val="000000"/>
                </a:solidFill>
                <a:latin typeface="Arial"/>
                <a:ea typeface="DejaVu Sans"/>
              </a:rPr>
              <a:t>Since Elixir is a functional programming language, it does not have objects. The language also has a strong focus on immutability. In Elixir we transform data rather than mutate it. Said another way: OO changes. FP copies.”</a:t>
            </a:r>
            <a:endParaRPr b="0" lang="es-AR" sz="1800" spc="-1" strike="noStrike">
              <a:latin typeface="Arial"/>
            </a:endParaRPr>
          </a:p>
        </p:txBody>
      </p:sp>
      <p:sp>
        <p:nvSpPr>
          <p:cNvPr id="166" name="CustomShape 2"/>
          <p:cNvSpPr/>
          <p:nvPr/>
        </p:nvSpPr>
        <p:spPr>
          <a:xfrm>
            <a:off x="144000" y="2736000"/>
            <a:ext cx="9287280" cy="34560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Mutaciones → Son inplace</a:t>
            </a:r>
            <a:endParaRPr b="0" lang="es-AR" sz="1800" spc="-1" strike="noStrike">
              <a:latin typeface="Arial"/>
            </a:endParaRPr>
          </a:p>
        </p:txBody>
      </p:sp>
      <p:sp>
        <p:nvSpPr>
          <p:cNvPr id="167" name="CustomShape 3"/>
          <p:cNvSpPr/>
          <p:nvPr/>
        </p:nvSpPr>
        <p:spPr>
          <a:xfrm>
            <a:off x="72000" y="3312000"/>
            <a:ext cx="9935280" cy="111348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En POO el valor de los objetos depende del momento en el que accedas a ellos. Si accedes después de una mutación, obtenés la nueva versión y la vieja no existe mas. Esto produce cambios que son difíciles de trackear, sobre todo cuando mas de un cliente usa la misma parte del código (y si hay concurrencia mucho peor).</a:t>
            </a:r>
            <a:endParaRPr b="0" lang="es-AR" sz="1800" spc="-1" strike="noStrike">
              <a:latin typeface="Arial"/>
            </a:endParaRPr>
          </a:p>
        </p:txBody>
      </p:sp>
      <p:sp>
        <p:nvSpPr>
          <p:cNvPr id="168" name="CustomShape 4"/>
          <p:cNvSpPr/>
          <p:nvPr/>
        </p:nvSpPr>
        <p:spPr>
          <a:xfrm>
            <a:off x="3384000" y="2088000"/>
            <a:ext cx="575640" cy="34596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(5)</a:t>
            </a:r>
            <a:endParaRPr b="0" lang="es-AR"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44000" y="936000"/>
            <a:ext cx="9647280" cy="34560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En cambio en Elixir, por ejemplo al agregar algo a un map:</a:t>
            </a:r>
            <a:endParaRPr b="0" lang="es-AR" sz="1800" spc="-1" strike="noStrike">
              <a:latin typeface="Arial"/>
            </a:endParaRPr>
          </a:p>
        </p:txBody>
      </p:sp>
      <p:sp>
        <p:nvSpPr>
          <p:cNvPr id="170" name="CustomShape 2"/>
          <p:cNvSpPr/>
          <p:nvPr/>
        </p:nvSpPr>
        <p:spPr>
          <a:xfrm>
            <a:off x="216000" y="2592000"/>
            <a:ext cx="8927280" cy="188136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El “map” nunca muta, la función Map.Put siempre devuelve uno nuevo.</a:t>
            </a:r>
            <a:endParaRPr b="0" lang="es-AR" sz="1800" spc="-1" strike="noStrike">
              <a:latin typeface="Arial"/>
            </a:endParaRPr>
          </a:p>
          <a:p>
            <a:pPr>
              <a:lnSpc>
                <a:spcPct val="100000"/>
              </a:lnSpc>
            </a:pPr>
            <a:endParaRPr b="0" lang="es-AR" sz="1800" spc="-1" strike="noStrike">
              <a:latin typeface="Arial"/>
            </a:endParaRPr>
          </a:p>
          <a:p>
            <a:pPr>
              <a:lnSpc>
                <a:spcPct val="100000"/>
              </a:lnSpc>
            </a:pPr>
            <a:r>
              <a:rPr b="0" lang="es-AR" sz="1800" spc="-1" strike="noStrike">
                <a:solidFill>
                  <a:srgbClr val="000000"/>
                </a:solidFill>
                <a:latin typeface="Arial"/>
                <a:ea typeface="DejaVu Sans"/>
              </a:rPr>
              <a:t>Ahora tenes la garantía de que “map” nunca va a cambiar. Puede pasar por todos lados pero siempre tenes la seguridad de que no lo pueden modificar.</a:t>
            </a:r>
            <a:endParaRPr b="0" lang="es-AR" sz="1800" spc="-1" strike="noStrike">
              <a:latin typeface="Arial"/>
            </a:endParaRPr>
          </a:p>
          <a:p>
            <a:pPr>
              <a:lnSpc>
                <a:spcPct val="100000"/>
              </a:lnSpc>
            </a:pPr>
            <a:endParaRPr b="0" lang="es-AR" sz="1800" spc="-1" strike="noStrike">
              <a:latin typeface="Arial"/>
            </a:endParaRPr>
          </a:p>
          <a:p>
            <a:pPr>
              <a:lnSpc>
                <a:spcPct val="100000"/>
              </a:lnSpc>
            </a:pPr>
            <a:r>
              <a:rPr b="0" lang="es-AR" sz="1800" spc="-1" strike="noStrike">
                <a:solidFill>
                  <a:srgbClr val="000000"/>
                </a:solidFill>
                <a:latin typeface="Arial"/>
                <a:ea typeface="DejaVu Sans"/>
              </a:rPr>
              <a:t>Incluso si se se reasigna la variable “map”, lo que cambia es adonde apunta ahora esta variable, pero la referencia a la que apuntaba antes va a quedar intacta.</a:t>
            </a:r>
            <a:endParaRPr b="0" lang="es-AR" sz="1800" spc="-1" strike="noStrike">
              <a:latin typeface="Arial"/>
            </a:endParaRPr>
          </a:p>
        </p:txBody>
      </p:sp>
      <p:pic>
        <p:nvPicPr>
          <p:cNvPr id="171" name="" descr=""/>
          <p:cNvPicPr/>
          <p:nvPr/>
        </p:nvPicPr>
        <p:blipFill>
          <a:blip r:embed="rId1"/>
          <a:stretch/>
        </p:blipFill>
        <p:spPr>
          <a:xfrm>
            <a:off x="576000" y="1813320"/>
            <a:ext cx="3580200" cy="4179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88000" y="936000"/>
            <a:ext cx="9431280" cy="136944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Elixir separa el tiempo, el comportamiento y el estado:</a:t>
            </a:r>
            <a:endParaRPr b="0" lang="es-AR" sz="1800" spc="-1" strike="noStrike">
              <a:latin typeface="Arial"/>
            </a:endParaRPr>
          </a:p>
          <a:p>
            <a:pPr>
              <a:lnSpc>
                <a:spcPct val="100000"/>
              </a:lnSpc>
            </a:pPr>
            <a:endParaRPr b="0" lang="es-AR" sz="1800" spc="-1" strike="noStrike">
              <a:latin typeface="Arial"/>
            </a:endParaRPr>
          </a:p>
          <a:p>
            <a:pPr>
              <a:lnSpc>
                <a:spcPct val="100000"/>
              </a:lnSpc>
            </a:pPr>
            <a:r>
              <a:rPr b="0" i="1" lang="es-AR" sz="1800" spc="-1" strike="noStrike">
                <a:solidFill>
                  <a:srgbClr val="000000"/>
                </a:solidFill>
                <a:latin typeface="Arial"/>
                <a:ea typeface="DejaVu Sans"/>
              </a:rPr>
              <a:t>“</a:t>
            </a:r>
            <a:r>
              <a:rPr b="0" i="1" lang="es-AR" sz="1800" spc="-1" strike="noStrike">
                <a:solidFill>
                  <a:srgbClr val="000000"/>
                </a:solidFill>
                <a:latin typeface="Arial"/>
                <a:ea typeface="DejaVu Sans"/>
              </a:rPr>
              <a:t>Elixir decouples these three concepts. Data structures are immutable and represent state. Modules define our behavior. Processes send and receive messages, embodying the concept of time.”</a:t>
            </a:r>
            <a:endParaRPr b="0" lang="es-AR" sz="1800" spc="-1" strike="noStrike">
              <a:latin typeface="Arial"/>
            </a:endParaRPr>
          </a:p>
        </p:txBody>
      </p:sp>
      <p:sp>
        <p:nvSpPr>
          <p:cNvPr id="173" name="CustomShape 2"/>
          <p:cNvSpPr/>
          <p:nvPr/>
        </p:nvSpPr>
        <p:spPr>
          <a:xfrm>
            <a:off x="288000" y="2808000"/>
            <a:ext cx="9215280" cy="34560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Los procesos buscan aislar los cambios de estado.</a:t>
            </a:r>
            <a:endParaRPr b="0" lang="es-AR" sz="1800" spc="-1" strike="noStrike">
              <a:latin typeface="Arial"/>
            </a:endParaRPr>
          </a:p>
        </p:txBody>
      </p:sp>
      <p:sp>
        <p:nvSpPr>
          <p:cNvPr id="174" name="CustomShape 3"/>
          <p:cNvSpPr/>
          <p:nvPr/>
        </p:nvSpPr>
        <p:spPr>
          <a:xfrm>
            <a:off x="2304000" y="2088000"/>
            <a:ext cx="719640" cy="34596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(5)</a:t>
            </a:r>
            <a:endParaRPr b="0" lang="es-AR"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68000" y="2376000"/>
            <a:ext cx="5397480" cy="654840"/>
          </a:xfrm>
          <a:prstGeom prst="rect">
            <a:avLst/>
          </a:prstGeom>
          <a:noFill/>
          <a:ln>
            <a:noFill/>
          </a:ln>
        </p:spPr>
        <p:style>
          <a:lnRef idx="0"/>
          <a:fillRef idx="0"/>
          <a:effectRef idx="0"/>
          <a:fontRef idx="minor"/>
        </p:style>
        <p:txBody>
          <a:bodyPr lIns="90000" rIns="90000" tIns="45000" bIns="45000"/>
          <a:p>
            <a:pPr>
              <a:lnSpc>
                <a:spcPct val="100000"/>
              </a:lnSpc>
            </a:pPr>
            <a:r>
              <a:rPr b="0" lang="es-AR" sz="4000" spc="-1" strike="noStrike">
                <a:solidFill>
                  <a:srgbClr val="ffffff"/>
                </a:solidFill>
                <a:latin typeface="Arial"/>
                <a:ea typeface="DejaVu Sans"/>
              </a:rPr>
              <a:t>¿Qué es Elixir?</a:t>
            </a:r>
            <a:endParaRPr b="0" lang="es-AR" sz="4000" spc="-1" strike="noStrike">
              <a:latin typeface="Arial"/>
            </a:endParaRPr>
          </a:p>
        </p:txBody>
      </p:sp>
      <p:pic>
        <p:nvPicPr>
          <p:cNvPr id="117" name="" descr=""/>
          <p:cNvPicPr/>
          <p:nvPr/>
        </p:nvPicPr>
        <p:blipFill>
          <a:blip r:embed="rId1"/>
          <a:stretch/>
        </p:blipFill>
        <p:spPr>
          <a:xfrm>
            <a:off x="3240000" y="3892680"/>
            <a:ext cx="3453480" cy="19368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672000" y="2294640"/>
            <a:ext cx="3741840" cy="655200"/>
          </a:xfrm>
          <a:prstGeom prst="rect">
            <a:avLst/>
          </a:prstGeom>
          <a:noFill/>
          <a:ln>
            <a:noFill/>
          </a:ln>
        </p:spPr>
        <p:style>
          <a:lnRef idx="0"/>
          <a:fillRef idx="0"/>
          <a:effectRef idx="0"/>
          <a:fontRef idx="minor"/>
        </p:style>
        <p:txBody>
          <a:bodyPr lIns="90000" rIns="90000" tIns="45000" bIns="45000"/>
          <a:p>
            <a:pPr>
              <a:lnSpc>
                <a:spcPct val="100000"/>
              </a:lnSpc>
            </a:pPr>
            <a:r>
              <a:rPr b="0" lang="es-AR" sz="4000" spc="-1" strike="noStrike">
                <a:solidFill>
                  <a:srgbClr val="ffffff"/>
                </a:solidFill>
                <a:latin typeface="Arial"/>
                <a:ea typeface="DejaVu Sans"/>
              </a:rPr>
              <a:t>Actores</a:t>
            </a:r>
            <a:endParaRPr b="0" lang="es-AR" sz="4000" spc="-1" strike="noStrike">
              <a:latin typeface="Arial"/>
            </a:endParaRPr>
          </a:p>
        </p:txBody>
      </p:sp>
      <p:pic>
        <p:nvPicPr>
          <p:cNvPr id="176" name="" descr=""/>
          <p:cNvPicPr/>
          <p:nvPr/>
        </p:nvPicPr>
        <p:blipFill>
          <a:blip r:embed="rId1"/>
          <a:stretch/>
        </p:blipFill>
        <p:spPr>
          <a:xfrm>
            <a:off x="4608000" y="4163400"/>
            <a:ext cx="2733840" cy="1533240"/>
          </a:xfrm>
          <a:prstGeom prst="rect">
            <a:avLst/>
          </a:prstGeom>
          <a:ln>
            <a:noFill/>
          </a:ln>
        </p:spPr>
      </p:pic>
      <p:pic>
        <p:nvPicPr>
          <p:cNvPr id="177" name="" descr=""/>
          <p:cNvPicPr/>
          <p:nvPr/>
        </p:nvPicPr>
        <p:blipFill>
          <a:blip r:embed="rId2"/>
          <a:stretch/>
        </p:blipFill>
        <p:spPr>
          <a:xfrm>
            <a:off x="2891160" y="3600000"/>
            <a:ext cx="1605960" cy="20811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385560" y="864000"/>
            <a:ext cx="8685000" cy="4598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16000" y="792000"/>
            <a:ext cx="8423640" cy="239364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Bibliografía:</a:t>
            </a:r>
            <a:endParaRPr b="0" lang="es-AR" sz="1800" spc="-1" strike="noStrike">
              <a:latin typeface="Arial"/>
            </a:endParaRPr>
          </a:p>
          <a:p>
            <a:pPr>
              <a:lnSpc>
                <a:spcPct val="100000"/>
              </a:lnSpc>
            </a:pPr>
            <a:endParaRPr b="0" lang="es-AR" sz="1800" spc="-1" strike="noStrike">
              <a:latin typeface="Arial"/>
            </a:endParaRPr>
          </a:p>
          <a:p>
            <a:pPr>
              <a:lnSpc>
                <a:spcPct val="100000"/>
              </a:lnSpc>
            </a:pPr>
            <a:r>
              <a:rPr b="1" lang="es-AR" sz="1800" spc="-1" strike="noStrike">
                <a:latin typeface="Arial"/>
                <a:ea typeface="Noto Sans CJK SC"/>
              </a:rPr>
              <a:t>(1) </a:t>
            </a:r>
            <a:r>
              <a:rPr b="0" lang="es-AR" sz="1800" spc="-1" strike="noStrike" u="sng">
                <a:solidFill>
                  <a:srgbClr val="0000ff"/>
                </a:solidFill>
                <a:uFillTx/>
                <a:latin typeface="Arial"/>
                <a:ea typeface="DejaVu Sans"/>
                <a:hlinkClick r:id="rId1"/>
              </a:rPr>
              <a:t>https://elixir-companies.com/en</a:t>
            </a:r>
            <a:endParaRPr b="0" lang="es-AR" sz="1800" spc="-1" strike="noStrike">
              <a:latin typeface="Arial"/>
            </a:endParaRPr>
          </a:p>
          <a:p>
            <a:pPr>
              <a:lnSpc>
                <a:spcPct val="100000"/>
              </a:lnSpc>
            </a:pPr>
            <a:r>
              <a:rPr b="1" lang="es-AR" sz="1800" spc="-1" strike="noStrike">
                <a:solidFill>
                  <a:srgbClr val="000000"/>
                </a:solidFill>
                <a:latin typeface="Arial"/>
                <a:ea typeface="DejaVu Sans"/>
              </a:rPr>
              <a:t>(2) </a:t>
            </a:r>
            <a:r>
              <a:rPr b="0" lang="es-AR" sz="1800" spc="-1" strike="noStrike" u="sng">
                <a:solidFill>
                  <a:srgbClr val="0000ff"/>
                </a:solidFill>
                <a:uFillTx/>
                <a:latin typeface="Arial"/>
                <a:ea typeface="DejaVu Sans"/>
                <a:hlinkClick r:id="rId2"/>
              </a:rPr>
              <a:t>https://www.tiobe.com/tiobe-index/</a:t>
            </a:r>
            <a:endParaRPr b="0" lang="es-AR" sz="1800" spc="-1" strike="noStrike">
              <a:latin typeface="Arial"/>
            </a:endParaRPr>
          </a:p>
          <a:p>
            <a:pPr>
              <a:lnSpc>
                <a:spcPct val="100000"/>
              </a:lnSpc>
            </a:pPr>
            <a:r>
              <a:rPr b="1" lang="es-AR" sz="1800" spc="-1" strike="noStrike">
                <a:solidFill>
                  <a:srgbClr val="000000"/>
                </a:solidFill>
                <a:latin typeface="Arial"/>
                <a:ea typeface="DejaVu Sans"/>
              </a:rPr>
              <a:t>(3) </a:t>
            </a:r>
            <a:r>
              <a:rPr b="0" lang="es-AR" sz="1800" spc="-1" strike="noStrike">
                <a:solidFill>
                  <a:srgbClr val="000000"/>
                </a:solidFill>
                <a:latin typeface="Arial"/>
                <a:ea typeface="DejaVu Sans"/>
              </a:rPr>
              <a:t>https://www.benfrederickson.com/ranking-programming-languages-by-github-users/</a:t>
            </a:r>
            <a:endParaRPr b="0" lang="es-AR" sz="1800" spc="-1" strike="noStrike">
              <a:latin typeface="Arial"/>
            </a:endParaRPr>
          </a:p>
          <a:p>
            <a:pPr>
              <a:lnSpc>
                <a:spcPct val="100000"/>
              </a:lnSpc>
            </a:pPr>
            <a:r>
              <a:rPr b="1" lang="es-AR" sz="1800" spc="-1" strike="noStrike">
                <a:solidFill>
                  <a:srgbClr val="000000"/>
                </a:solidFill>
                <a:latin typeface="Arial"/>
                <a:ea typeface="DejaVu Sans"/>
              </a:rPr>
              <a:t>(4) </a:t>
            </a:r>
            <a:r>
              <a:rPr b="0" lang="es-AR" sz="1800" spc="-1" strike="noStrike" u="sng">
                <a:solidFill>
                  <a:srgbClr val="0000ff"/>
                </a:solidFill>
                <a:uFillTx/>
                <a:latin typeface="Arial"/>
                <a:ea typeface="DejaVu Sans"/>
                <a:hlinkClick r:id="rId3"/>
              </a:rPr>
              <a:t>https://hashrocket.com/blog/posts/websocket-shootout</a:t>
            </a:r>
            <a:endParaRPr b="0" lang="es-AR" sz="1800" spc="-1" strike="noStrike">
              <a:latin typeface="Arial"/>
            </a:endParaRPr>
          </a:p>
          <a:p>
            <a:pPr>
              <a:lnSpc>
                <a:spcPct val="100000"/>
              </a:lnSpc>
            </a:pPr>
            <a:r>
              <a:rPr b="1" lang="es-AR" sz="1800" spc="-1" strike="noStrike">
                <a:solidFill>
                  <a:srgbClr val="000000"/>
                </a:solidFill>
                <a:latin typeface="Arial"/>
                <a:ea typeface="DejaVu Sans"/>
              </a:rPr>
              <a:t>(5) </a:t>
            </a:r>
            <a:r>
              <a:rPr b="0" lang="es-AR" sz="1800" spc="-1" strike="noStrike">
                <a:solidFill>
                  <a:srgbClr val="000000"/>
                </a:solidFill>
                <a:latin typeface="Arial"/>
                <a:ea typeface="DejaVu Sans"/>
              </a:rPr>
              <a:t>Adopting Elixir From Concept to Production. Ben Marx, Jose Valim, Bruce Tate</a:t>
            </a:r>
            <a:endParaRPr b="0" lang="es-AR"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1674000"/>
            <a:ext cx="9069120" cy="3291480"/>
          </a:xfrm>
          <a:prstGeom prst="rect">
            <a:avLst/>
          </a:prstGeom>
          <a:noFill/>
          <a:ln>
            <a:noFill/>
          </a:ln>
        </p:spPr>
        <p:style>
          <a:lnRef idx="0"/>
          <a:fillRef idx="0"/>
          <a:effectRef idx="0"/>
          <a:fontRef idx="minor"/>
        </p:style>
        <p:txBody>
          <a:bodyPr lIns="0" rIns="0" tIns="0" bIns="0">
            <a:normAutofit/>
          </a:bodyPr>
          <a:p>
            <a:pPr marL="432000" indent="-321480">
              <a:lnSpc>
                <a:spcPct val="100000"/>
              </a:lnSpc>
              <a:spcAft>
                <a:spcPts val="1060"/>
              </a:spcAft>
              <a:buClr>
                <a:srgbClr val="000000"/>
              </a:buClr>
              <a:buSzPct val="45000"/>
              <a:buFont typeface="Wingdings" charset="2"/>
              <a:buChar char=""/>
            </a:pPr>
            <a:r>
              <a:rPr b="0" lang="es-AR" sz="2400" spc="-1" strike="noStrike">
                <a:solidFill>
                  <a:srgbClr val="000000"/>
                </a:solidFill>
                <a:latin typeface="Arial"/>
                <a:ea typeface="DejaVu Sans"/>
              </a:rPr>
              <a:t>Elixir es un lenguaje</a:t>
            </a:r>
            <a:endParaRPr b="0" lang="es-AR" sz="2400" spc="-1" strike="noStrike">
              <a:latin typeface="Arial"/>
            </a:endParaRPr>
          </a:p>
          <a:p>
            <a:pPr lvl="1" marL="864000" indent="-321480">
              <a:lnSpc>
                <a:spcPct val="100000"/>
              </a:lnSpc>
              <a:spcAft>
                <a:spcPts val="850"/>
              </a:spcAft>
              <a:buClr>
                <a:srgbClr val="000000"/>
              </a:buClr>
              <a:buSzPct val="75000"/>
              <a:buFont typeface="Symbol"/>
              <a:buChar char=""/>
            </a:pPr>
            <a:r>
              <a:rPr b="0" lang="es-AR" sz="2100" spc="-1" strike="noStrike">
                <a:solidFill>
                  <a:srgbClr val="000000"/>
                </a:solidFill>
                <a:latin typeface="Arial"/>
                <a:ea typeface="DejaVu Sans"/>
              </a:rPr>
              <a:t>Funcional</a:t>
            </a:r>
            <a:endParaRPr b="0" lang="es-AR" sz="2100" spc="-1" strike="noStrike">
              <a:latin typeface="Arial"/>
            </a:endParaRPr>
          </a:p>
          <a:p>
            <a:pPr lvl="1" marL="864000" indent="-321480">
              <a:lnSpc>
                <a:spcPct val="100000"/>
              </a:lnSpc>
              <a:spcAft>
                <a:spcPts val="850"/>
              </a:spcAft>
              <a:buClr>
                <a:srgbClr val="000000"/>
              </a:buClr>
              <a:buSzPct val="75000"/>
              <a:buFont typeface="Symbol"/>
              <a:buChar char=""/>
            </a:pPr>
            <a:r>
              <a:rPr b="0" lang="es-AR" sz="2100" spc="-1" strike="noStrike">
                <a:solidFill>
                  <a:srgbClr val="000000"/>
                </a:solidFill>
                <a:latin typeface="Arial"/>
                <a:ea typeface="DejaVu Sans"/>
              </a:rPr>
              <a:t>Concurrente</a:t>
            </a:r>
            <a:endParaRPr b="0" lang="es-AR" sz="2100" spc="-1" strike="noStrike">
              <a:latin typeface="Arial"/>
            </a:endParaRPr>
          </a:p>
          <a:p>
            <a:pPr lvl="1" marL="864000" indent="-321480">
              <a:lnSpc>
                <a:spcPct val="100000"/>
              </a:lnSpc>
              <a:spcAft>
                <a:spcPts val="850"/>
              </a:spcAft>
              <a:buClr>
                <a:srgbClr val="000000"/>
              </a:buClr>
              <a:buSzPct val="75000"/>
              <a:buFont typeface="Symbol"/>
              <a:buChar char=""/>
            </a:pPr>
            <a:r>
              <a:rPr b="0" lang="es-AR" sz="2100" spc="-1" strike="noStrike">
                <a:solidFill>
                  <a:srgbClr val="000000"/>
                </a:solidFill>
                <a:latin typeface="Arial"/>
                <a:ea typeface="DejaVu Sans"/>
              </a:rPr>
              <a:t>De propósito general</a:t>
            </a:r>
            <a:endParaRPr b="0" lang="es-AR" sz="2100" spc="-1" strike="noStrike">
              <a:latin typeface="Arial"/>
            </a:endParaRPr>
          </a:p>
          <a:p>
            <a:pPr lvl="1" marL="864000" indent="-321480">
              <a:lnSpc>
                <a:spcPct val="100000"/>
              </a:lnSpc>
              <a:spcAft>
                <a:spcPts val="850"/>
              </a:spcAft>
              <a:buClr>
                <a:srgbClr val="000000"/>
              </a:buClr>
              <a:buSzPct val="75000"/>
              <a:buFont typeface="Symbol"/>
              <a:buChar char=""/>
            </a:pPr>
            <a:r>
              <a:rPr b="0" lang="es-AR" sz="2100" spc="-1" strike="noStrike">
                <a:solidFill>
                  <a:srgbClr val="000000"/>
                </a:solidFill>
                <a:latin typeface="Arial"/>
                <a:ea typeface="DejaVu Sans"/>
              </a:rPr>
              <a:t>Que corre sobre la BEAM VM. La Beam VM es la maquina virtual sobre la que se implementa Erlang, otro lenguaje funcional</a:t>
            </a:r>
            <a:endParaRPr b="0" lang="es-AR" sz="2100" spc="-1" strike="noStrike">
              <a:latin typeface="Arial"/>
            </a:endParaRPr>
          </a:p>
        </p:txBody>
      </p:sp>
      <p:pic>
        <p:nvPicPr>
          <p:cNvPr id="119" name="" descr=""/>
          <p:cNvPicPr/>
          <p:nvPr/>
        </p:nvPicPr>
        <p:blipFill>
          <a:blip r:embed="rId1"/>
          <a:stretch/>
        </p:blipFill>
        <p:spPr>
          <a:xfrm>
            <a:off x="5495760" y="792000"/>
            <a:ext cx="3358440" cy="2514600"/>
          </a:xfrm>
          <a:prstGeom prst="rect">
            <a:avLst/>
          </a:prstGeom>
          <a:ln>
            <a:noFill/>
          </a:ln>
        </p:spPr>
      </p:pic>
      <p:pic>
        <p:nvPicPr>
          <p:cNvPr id="120" name="" descr=""/>
          <p:cNvPicPr/>
          <p:nvPr/>
        </p:nvPicPr>
        <p:blipFill>
          <a:blip r:embed="rId2"/>
          <a:stretch/>
        </p:blipFill>
        <p:spPr>
          <a:xfrm>
            <a:off x="1872000" y="4550760"/>
            <a:ext cx="1710720" cy="991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1746000"/>
            <a:ext cx="9069120" cy="3291480"/>
          </a:xfrm>
          <a:prstGeom prst="rect">
            <a:avLst/>
          </a:prstGeom>
          <a:noFill/>
          <a:ln>
            <a:noFill/>
          </a:ln>
        </p:spPr>
        <p:style>
          <a:lnRef idx="0"/>
          <a:fillRef idx="0"/>
          <a:effectRef idx="0"/>
          <a:fontRef idx="minor"/>
        </p:style>
        <p:txBody>
          <a:bodyPr lIns="0" rIns="0" tIns="0" bIns="0">
            <a:normAutofit/>
          </a:bodyPr>
          <a:p>
            <a:pPr marL="432000" indent="-321480">
              <a:lnSpc>
                <a:spcPct val="100000"/>
              </a:lnSpc>
              <a:spcAft>
                <a:spcPts val="1060"/>
              </a:spcAft>
              <a:buClr>
                <a:srgbClr val="000000"/>
              </a:buClr>
              <a:buSzPct val="45000"/>
              <a:buFont typeface="Wingdings" charset="2"/>
              <a:buChar char=""/>
            </a:pPr>
            <a:r>
              <a:rPr b="0" lang="es-AR" sz="2400" spc="-1" strike="noStrike">
                <a:solidFill>
                  <a:srgbClr val="000000"/>
                </a:solidFill>
                <a:latin typeface="Arial"/>
                <a:ea typeface="DejaVu Sans"/>
              </a:rPr>
              <a:t>Elixir es un lenguaje usado para proyectos distribuidos que requieran una alta concurrencia y que sean tolerantes a errores</a:t>
            </a:r>
            <a:endParaRPr b="0" lang="es-AR" sz="2400" spc="-1" strike="noStrike">
              <a:latin typeface="Arial"/>
            </a:endParaRPr>
          </a:p>
          <a:p>
            <a:pPr>
              <a:lnSpc>
                <a:spcPct val="100000"/>
              </a:lnSpc>
              <a:spcAft>
                <a:spcPts val="1060"/>
              </a:spcAft>
            </a:pPr>
            <a:endParaRPr b="0" lang="es-AR" sz="2400" spc="-1" strike="noStrike">
              <a:latin typeface="Arial"/>
            </a:endParaRPr>
          </a:p>
        </p:txBody>
      </p:sp>
      <p:pic>
        <p:nvPicPr>
          <p:cNvPr id="122" name="" descr=""/>
          <p:cNvPicPr/>
          <p:nvPr/>
        </p:nvPicPr>
        <p:blipFill>
          <a:blip r:embed="rId1"/>
          <a:stretch/>
        </p:blipFill>
        <p:spPr>
          <a:xfrm>
            <a:off x="648000" y="3475440"/>
            <a:ext cx="3597480" cy="1706040"/>
          </a:xfrm>
          <a:prstGeom prst="rect">
            <a:avLst/>
          </a:prstGeom>
          <a:ln>
            <a:noFill/>
          </a:ln>
        </p:spPr>
      </p:pic>
      <p:pic>
        <p:nvPicPr>
          <p:cNvPr id="123" name="" descr=""/>
          <p:cNvPicPr/>
          <p:nvPr/>
        </p:nvPicPr>
        <p:blipFill>
          <a:blip r:embed="rId2"/>
          <a:stretch/>
        </p:blipFill>
        <p:spPr>
          <a:xfrm>
            <a:off x="5472000" y="3573720"/>
            <a:ext cx="3669480" cy="15357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160000" y="2231640"/>
            <a:ext cx="5397480" cy="1221840"/>
          </a:xfrm>
          <a:prstGeom prst="rect">
            <a:avLst/>
          </a:prstGeom>
          <a:noFill/>
          <a:ln>
            <a:noFill/>
          </a:ln>
        </p:spPr>
        <p:style>
          <a:lnRef idx="0"/>
          <a:fillRef idx="0"/>
          <a:effectRef idx="0"/>
          <a:fontRef idx="minor"/>
        </p:style>
        <p:txBody>
          <a:bodyPr lIns="90000" rIns="90000" tIns="45000" bIns="45000"/>
          <a:p>
            <a:pPr>
              <a:lnSpc>
                <a:spcPct val="100000"/>
              </a:lnSpc>
            </a:pPr>
            <a:r>
              <a:rPr b="0" lang="es-AR" sz="4000" spc="-1" strike="noStrike">
                <a:solidFill>
                  <a:srgbClr val="ffffff"/>
                </a:solidFill>
                <a:latin typeface="Arial"/>
                <a:ea typeface="DejaVu Sans"/>
              </a:rPr>
              <a:t>¿De dónde viene y por qué existe?</a:t>
            </a:r>
            <a:endParaRPr b="0" lang="es-AR" sz="4000" spc="-1" strike="noStrike">
              <a:latin typeface="Arial"/>
            </a:endParaRPr>
          </a:p>
        </p:txBody>
      </p:sp>
      <p:pic>
        <p:nvPicPr>
          <p:cNvPr id="125" name="" descr=""/>
          <p:cNvPicPr/>
          <p:nvPr/>
        </p:nvPicPr>
        <p:blipFill>
          <a:blip r:embed="rId1"/>
          <a:stretch/>
        </p:blipFill>
        <p:spPr>
          <a:xfrm>
            <a:off x="3480120" y="4050360"/>
            <a:ext cx="2925360" cy="16171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44000" y="2664000"/>
            <a:ext cx="9645480" cy="3093480"/>
          </a:xfrm>
          <a:prstGeom prst="rect">
            <a:avLst/>
          </a:prstGeom>
          <a:noFill/>
          <a:ln>
            <a:noFill/>
          </a:ln>
        </p:spPr>
        <p:style>
          <a:lnRef idx="0"/>
          <a:fillRef idx="0"/>
          <a:effectRef idx="0"/>
          <a:fontRef idx="minor"/>
        </p:style>
        <p:txBody>
          <a:bodyPr lIns="0" rIns="0" tIns="0" bIns="0">
            <a:normAutofit/>
          </a:bodyPr>
          <a:p>
            <a:pPr>
              <a:lnSpc>
                <a:spcPct val="100000"/>
              </a:lnSpc>
              <a:spcAft>
                <a:spcPts val="1060"/>
              </a:spcAft>
            </a:pPr>
            <a:endParaRPr b="0" lang="es-AR" sz="1800" spc="-1" strike="noStrike">
              <a:latin typeface="Arial"/>
            </a:endParaRPr>
          </a:p>
          <a:p>
            <a:pPr>
              <a:lnSpc>
                <a:spcPct val="100000"/>
              </a:lnSpc>
              <a:spcAft>
                <a:spcPts val="1060"/>
              </a:spcAft>
            </a:pPr>
            <a:endParaRPr b="0" lang="es-AR" sz="1800" spc="-1" strike="noStrike">
              <a:latin typeface="Arial"/>
            </a:endParaRPr>
          </a:p>
          <a:p>
            <a:pPr>
              <a:lnSpc>
                <a:spcPct val="100000"/>
              </a:lnSpc>
              <a:spcAft>
                <a:spcPts val="1060"/>
              </a:spcAft>
            </a:pPr>
            <a:endParaRPr b="0" lang="es-AR" sz="1800" spc="-1" strike="noStrike">
              <a:latin typeface="Arial"/>
            </a:endParaRPr>
          </a:p>
          <a:p>
            <a:pPr marL="432000" indent="-321480">
              <a:lnSpc>
                <a:spcPct val="100000"/>
              </a:lnSpc>
              <a:spcAft>
                <a:spcPts val="1060"/>
              </a:spcAft>
              <a:buClr>
                <a:srgbClr val="000000"/>
              </a:buClr>
              <a:buSzPct val="45000"/>
              <a:buFont typeface="Wingdings" charset="2"/>
              <a:buChar char=""/>
            </a:pPr>
            <a:r>
              <a:rPr b="0" lang="es-AR" sz="2400" spc="-1" strike="noStrike">
                <a:solidFill>
                  <a:srgbClr val="000000"/>
                </a:solidFill>
                <a:latin typeface="Arial"/>
                <a:ea typeface="DejaVu Sans"/>
              </a:rPr>
              <a:t> </a:t>
            </a:r>
            <a:r>
              <a:rPr b="0" lang="es-AR" sz="2400" spc="-1" strike="noStrike">
                <a:solidFill>
                  <a:srgbClr val="000000"/>
                </a:solidFill>
                <a:latin typeface="Arial"/>
                <a:ea typeface="DejaVu Sans"/>
              </a:rPr>
              <a:t>Surgió con el objetivo de tener un lenguaje páginas y aplicaciones de gran escala, con alta concurrencia, que partiera de la VM de Erlang.</a:t>
            </a:r>
            <a:endParaRPr b="0" lang="es-AR" sz="2400" spc="-1" strike="noStrike">
              <a:latin typeface="Arial"/>
            </a:endParaRPr>
          </a:p>
          <a:p>
            <a:pPr>
              <a:lnSpc>
                <a:spcPct val="100000"/>
              </a:lnSpc>
              <a:spcAft>
                <a:spcPts val="1060"/>
              </a:spcAft>
            </a:pPr>
            <a:endParaRPr b="0" lang="es-AR" sz="2400" spc="-1" strike="noStrike">
              <a:latin typeface="Arial"/>
            </a:endParaRPr>
          </a:p>
        </p:txBody>
      </p:sp>
      <p:pic>
        <p:nvPicPr>
          <p:cNvPr id="127" name="" descr=""/>
          <p:cNvPicPr/>
          <p:nvPr/>
        </p:nvPicPr>
        <p:blipFill>
          <a:blip r:embed="rId1"/>
          <a:stretch/>
        </p:blipFill>
        <p:spPr>
          <a:xfrm>
            <a:off x="6984000" y="720000"/>
            <a:ext cx="2733480" cy="2733480"/>
          </a:xfrm>
          <a:prstGeom prst="rect">
            <a:avLst/>
          </a:prstGeom>
          <a:ln>
            <a:noFill/>
          </a:ln>
        </p:spPr>
      </p:pic>
      <p:sp>
        <p:nvSpPr>
          <p:cNvPr id="128" name="CustomShape 2"/>
          <p:cNvSpPr/>
          <p:nvPr/>
        </p:nvSpPr>
        <p:spPr>
          <a:xfrm>
            <a:off x="360000" y="1800000"/>
            <a:ext cx="6765480" cy="1242000"/>
          </a:xfrm>
          <a:prstGeom prst="rect">
            <a:avLst/>
          </a:prstGeom>
          <a:noFill/>
          <a:ln>
            <a:noFill/>
          </a:ln>
        </p:spPr>
        <p:style>
          <a:lnRef idx="0"/>
          <a:fillRef idx="0"/>
          <a:effectRef idx="0"/>
          <a:fontRef idx="minor"/>
        </p:style>
        <p:txBody>
          <a:bodyPr lIns="90000" rIns="90000" tIns="45000" bIns="45000"/>
          <a:p>
            <a:pPr>
              <a:lnSpc>
                <a:spcPct val="100000"/>
              </a:lnSpc>
              <a:spcAft>
                <a:spcPts val="1060"/>
              </a:spcAft>
            </a:pPr>
            <a:r>
              <a:rPr b="0" lang="es-AR" sz="2400" spc="-1" strike="noStrike">
                <a:solidFill>
                  <a:srgbClr val="000000"/>
                </a:solidFill>
                <a:latin typeface="Arial"/>
                <a:ea typeface="DejaVu Sans"/>
              </a:rPr>
              <a:t>La primera versión salió en 2011</a:t>
            </a:r>
            <a:endParaRPr b="0" lang="es-AR" sz="2400" spc="-1" strike="noStrike">
              <a:latin typeface="Arial"/>
            </a:endParaRPr>
          </a:p>
          <a:p>
            <a:pPr>
              <a:lnSpc>
                <a:spcPct val="100000"/>
              </a:lnSpc>
            </a:pPr>
            <a:r>
              <a:rPr b="0" lang="es-AR" sz="2400" spc="-1" strike="noStrike">
                <a:solidFill>
                  <a:srgbClr val="000000"/>
                </a:solidFill>
                <a:latin typeface="Arial"/>
                <a:ea typeface="DejaVu Sans"/>
              </a:rPr>
              <a:t>Fue hecha por José Valim, un developer brasilero en Plataformatec</a:t>
            </a:r>
            <a:endParaRPr b="0" lang="es-AR" sz="2400" spc="-1" strike="noStrike">
              <a:latin typeface="Arial"/>
            </a:endParaRPr>
          </a:p>
        </p:txBody>
      </p:sp>
      <p:pic>
        <p:nvPicPr>
          <p:cNvPr id="129" name="" descr=""/>
          <p:cNvPicPr/>
          <p:nvPr/>
        </p:nvPicPr>
        <p:blipFill>
          <a:blip r:embed="rId2"/>
          <a:stretch/>
        </p:blipFill>
        <p:spPr>
          <a:xfrm>
            <a:off x="6984000" y="3452400"/>
            <a:ext cx="2715120" cy="4330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1674000"/>
            <a:ext cx="9069120" cy="3291480"/>
          </a:xfrm>
          <a:prstGeom prst="rect">
            <a:avLst/>
          </a:prstGeom>
          <a:noFill/>
          <a:ln>
            <a:noFill/>
          </a:ln>
        </p:spPr>
        <p:style>
          <a:lnRef idx="0"/>
          <a:fillRef idx="0"/>
          <a:effectRef idx="0"/>
          <a:fontRef idx="minor"/>
        </p:style>
        <p:txBody>
          <a:bodyPr lIns="0" rIns="0" tIns="0" bIns="0">
            <a:normAutofit/>
          </a:bodyPr>
          <a:p>
            <a:pPr marL="432000" indent="-321480">
              <a:lnSpc>
                <a:spcPct val="100000"/>
              </a:lnSpc>
              <a:spcAft>
                <a:spcPts val="1060"/>
              </a:spcAft>
              <a:buClr>
                <a:srgbClr val="000000"/>
              </a:buClr>
              <a:buSzPct val="45000"/>
              <a:buFont typeface="Wingdings" charset="2"/>
              <a:buChar char=""/>
            </a:pPr>
            <a:r>
              <a:rPr b="0" lang="es-AR" sz="2400" spc="-1" strike="noStrike">
                <a:solidFill>
                  <a:srgbClr val="000000"/>
                </a:solidFill>
                <a:latin typeface="Arial"/>
                <a:ea typeface="DejaVu Sans"/>
              </a:rPr>
              <a:t> </a:t>
            </a:r>
            <a:r>
              <a:rPr b="0" lang="es-AR" sz="2400" spc="-1" strike="noStrike">
                <a:solidFill>
                  <a:srgbClr val="000000"/>
                </a:solidFill>
                <a:latin typeface="Arial"/>
                <a:ea typeface="DejaVu Sans"/>
              </a:rPr>
              <a:t>A Elixir se lo ve a veces como una forma más general y con una sintaxis más común que la de Erlang, que fue un lenguaje que surgió para un propósito específico (que era hacer las conexiones en las centrales telefónicas de Ericsson, si bien el lenguaje es de propósito general), y con una sintaxis similar a Prolog y otro lenguajes que no son comunes en el desarrollo.</a:t>
            </a:r>
            <a:endParaRPr b="0" lang="es-AR" sz="2400" spc="-1" strike="noStrike">
              <a:latin typeface="Arial"/>
            </a:endParaRPr>
          </a:p>
        </p:txBody>
      </p:sp>
      <p:pic>
        <p:nvPicPr>
          <p:cNvPr id="131" name="" descr=""/>
          <p:cNvPicPr/>
          <p:nvPr/>
        </p:nvPicPr>
        <p:blipFill>
          <a:blip r:embed="rId1"/>
          <a:stretch/>
        </p:blipFill>
        <p:spPr>
          <a:xfrm>
            <a:off x="6120000" y="4104000"/>
            <a:ext cx="1425960" cy="1254600"/>
          </a:xfrm>
          <a:prstGeom prst="rect">
            <a:avLst/>
          </a:prstGeom>
          <a:ln>
            <a:noFill/>
          </a:ln>
        </p:spPr>
      </p:pic>
      <p:pic>
        <p:nvPicPr>
          <p:cNvPr id="132" name="" descr=""/>
          <p:cNvPicPr/>
          <p:nvPr/>
        </p:nvPicPr>
        <p:blipFill>
          <a:blip r:embed="rId2"/>
          <a:stretch/>
        </p:blipFill>
        <p:spPr>
          <a:xfrm>
            <a:off x="576000" y="4032000"/>
            <a:ext cx="2759400" cy="15998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592000" y="2016000"/>
            <a:ext cx="5397480" cy="654840"/>
          </a:xfrm>
          <a:prstGeom prst="rect">
            <a:avLst/>
          </a:prstGeom>
          <a:noFill/>
          <a:ln>
            <a:noFill/>
          </a:ln>
        </p:spPr>
        <p:style>
          <a:lnRef idx="0"/>
          <a:fillRef idx="0"/>
          <a:effectRef idx="0"/>
          <a:fontRef idx="minor"/>
        </p:style>
        <p:txBody>
          <a:bodyPr lIns="90000" rIns="90000" tIns="45000" bIns="45000"/>
          <a:p>
            <a:pPr>
              <a:lnSpc>
                <a:spcPct val="100000"/>
              </a:lnSpc>
            </a:pPr>
            <a:r>
              <a:rPr b="0" lang="es-AR" sz="4000" spc="-1" strike="noStrike">
                <a:solidFill>
                  <a:srgbClr val="ffffff"/>
                </a:solidFill>
                <a:latin typeface="Arial"/>
                <a:ea typeface="DejaVu Sans"/>
              </a:rPr>
              <a:t>¿Alguien usa esto?</a:t>
            </a:r>
            <a:endParaRPr b="0" lang="es-AR" sz="4000" spc="-1" strike="noStrike">
              <a:latin typeface="Arial"/>
            </a:endParaRPr>
          </a:p>
        </p:txBody>
      </p:sp>
      <p:pic>
        <p:nvPicPr>
          <p:cNvPr id="134" name="" descr=""/>
          <p:cNvPicPr/>
          <p:nvPr/>
        </p:nvPicPr>
        <p:blipFill>
          <a:blip r:embed="rId1"/>
          <a:stretch/>
        </p:blipFill>
        <p:spPr>
          <a:xfrm>
            <a:off x="3384000" y="3096000"/>
            <a:ext cx="3087000" cy="25927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744000" y="5197680"/>
            <a:ext cx="7845480" cy="34380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  </a:t>
            </a:r>
            <a:endParaRPr b="0" lang="es-AR" sz="1800" spc="-1" strike="noStrike">
              <a:latin typeface="Arial"/>
            </a:endParaRPr>
          </a:p>
        </p:txBody>
      </p:sp>
      <p:pic>
        <p:nvPicPr>
          <p:cNvPr id="136" name="" descr=""/>
          <p:cNvPicPr/>
          <p:nvPr/>
        </p:nvPicPr>
        <p:blipFill>
          <a:blip r:embed="rId1"/>
          <a:stretch/>
        </p:blipFill>
        <p:spPr>
          <a:xfrm>
            <a:off x="230760" y="3527640"/>
            <a:ext cx="2934720" cy="1149840"/>
          </a:xfrm>
          <a:prstGeom prst="rect">
            <a:avLst/>
          </a:prstGeom>
          <a:ln>
            <a:noFill/>
          </a:ln>
        </p:spPr>
      </p:pic>
      <p:pic>
        <p:nvPicPr>
          <p:cNvPr id="137" name="" descr=""/>
          <p:cNvPicPr/>
          <p:nvPr/>
        </p:nvPicPr>
        <p:blipFill>
          <a:blip r:embed="rId2"/>
          <a:stretch/>
        </p:blipFill>
        <p:spPr>
          <a:xfrm>
            <a:off x="4838760" y="1232280"/>
            <a:ext cx="2574720" cy="1443600"/>
          </a:xfrm>
          <a:prstGeom prst="rect">
            <a:avLst/>
          </a:prstGeom>
          <a:ln>
            <a:noFill/>
          </a:ln>
        </p:spPr>
      </p:pic>
      <p:pic>
        <p:nvPicPr>
          <p:cNvPr id="138" name="" descr=""/>
          <p:cNvPicPr/>
          <p:nvPr/>
        </p:nvPicPr>
        <p:blipFill>
          <a:blip r:embed="rId3"/>
          <a:stretch/>
        </p:blipFill>
        <p:spPr>
          <a:xfrm>
            <a:off x="4104000" y="3744000"/>
            <a:ext cx="1069920" cy="1077480"/>
          </a:xfrm>
          <a:prstGeom prst="rect">
            <a:avLst/>
          </a:prstGeom>
          <a:ln>
            <a:noFill/>
          </a:ln>
        </p:spPr>
      </p:pic>
      <p:pic>
        <p:nvPicPr>
          <p:cNvPr id="139" name="" descr=""/>
          <p:cNvPicPr/>
          <p:nvPr/>
        </p:nvPicPr>
        <p:blipFill>
          <a:blip r:embed="rId4"/>
          <a:stretch/>
        </p:blipFill>
        <p:spPr>
          <a:xfrm>
            <a:off x="7416000" y="1224000"/>
            <a:ext cx="2589480" cy="1451880"/>
          </a:xfrm>
          <a:prstGeom prst="rect">
            <a:avLst/>
          </a:prstGeom>
          <a:ln>
            <a:noFill/>
          </a:ln>
        </p:spPr>
      </p:pic>
      <p:pic>
        <p:nvPicPr>
          <p:cNvPr id="140" name="" descr=""/>
          <p:cNvPicPr/>
          <p:nvPr/>
        </p:nvPicPr>
        <p:blipFill>
          <a:blip r:embed="rId5"/>
          <a:stretch/>
        </p:blipFill>
        <p:spPr>
          <a:xfrm>
            <a:off x="2664000" y="1232280"/>
            <a:ext cx="2172240" cy="1447560"/>
          </a:xfrm>
          <a:prstGeom prst="rect">
            <a:avLst/>
          </a:prstGeom>
          <a:ln>
            <a:noFill/>
          </a:ln>
        </p:spPr>
      </p:pic>
      <p:pic>
        <p:nvPicPr>
          <p:cNvPr id="141" name="" descr=""/>
          <p:cNvPicPr/>
          <p:nvPr/>
        </p:nvPicPr>
        <p:blipFill>
          <a:blip r:embed="rId6"/>
          <a:stretch/>
        </p:blipFill>
        <p:spPr>
          <a:xfrm>
            <a:off x="72000" y="1227960"/>
            <a:ext cx="2589480" cy="1451880"/>
          </a:xfrm>
          <a:prstGeom prst="rect">
            <a:avLst/>
          </a:prstGeom>
          <a:ln>
            <a:noFill/>
          </a:ln>
        </p:spPr>
      </p:pic>
      <p:sp>
        <p:nvSpPr>
          <p:cNvPr id="142" name="CustomShape 2"/>
          <p:cNvSpPr/>
          <p:nvPr/>
        </p:nvSpPr>
        <p:spPr>
          <a:xfrm>
            <a:off x="216000" y="3024000"/>
            <a:ext cx="5541480" cy="343800"/>
          </a:xfrm>
          <a:prstGeom prst="rect">
            <a:avLst/>
          </a:prstGeom>
          <a:noFill/>
          <a:ln>
            <a:noFill/>
          </a:ln>
        </p:spPr>
        <p:style>
          <a:lnRef idx="0"/>
          <a:fillRef idx="0"/>
          <a:effectRef idx="0"/>
          <a:fontRef idx="minor"/>
        </p:style>
        <p:txBody>
          <a:bodyPr lIns="90000" rIns="90000" tIns="45000" bIns="45000"/>
          <a:p>
            <a:pPr>
              <a:lnSpc>
                <a:spcPct val="100000"/>
              </a:lnSpc>
            </a:pPr>
            <a:r>
              <a:rPr b="0" lang="es-AR" sz="1800" spc="-1" strike="noStrike">
                <a:solidFill>
                  <a:srgbClr val="000000"/>
                </a:solidFill>
                <a:latin typeface="Arial"/>
                <a:ea typeface="DejaVu Sans"/>
              </a:rPr>
              <a:t>Y otras argentinas como</a:t>
            </a:r>
            <a:endParaRPr b="0" lang="es-AR" sz="1800" spc="-1" strike="noStrike">
              <a:latin typeface="Arial"/>
            </a:endParaRPr>
          </a:p>
        </p:txBody>
      </p:sp>
      <p:sp>
        <p:nvSpPr>
          <p:cNvPr id="143" name="CustomShape 3"/>
          <p:cNvSpPr/>
          <p:nvPr/>
        </p:nvSpPr>
        <p:spPr>
          <a:xfrm>
            <a:off x="9432000" y="864000"/>
            <a:ext cx="791640" cy="345960"/>
          </a:xfrm>
          <a:prstGeom prst="rect">
            <a:avLst/>
          </a:prstGeom>
          <a:noFill/>
          <a:ln>
            <a:noFill/>
          </a:ln>
        </p:spPr>
        <p:style>
          <a:lnRef idx="0"/>
          <a:fillRef idx="0"/>
          <a:effectRef idx="0"/>
          <a:fontRef idx="minor"/>
        </p:style>
        <p:txBody>
          <a:bodyPr lIns="90000" rIns="90000" tIns="45000" bIns="45000"/>
          <a:p>
            <a:pPr>
              <a:lnSpc>
                <a:spcPct val="100000"/>
              </a:lnSpc>
            </a:pPr>
            <a:r>
              <a:rPr b="1" lang="es-AR" sz="1800" spc="-1" strike="noStrike">
                <a:latin typeface="Arial"/>
              </a:rPr>
              <a:t>(1)</a:t>
            </a:r>
            <a:endParaRPr b="0" lang="es-AR"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2021-07-06T17:56:28Z</dcterms:created>
  <dc:creator/>
  <dc:description/>
  <dc:language>es-AR</dc:language>
  <cp:lastModifiedBy/>
  <dcterms:modified xsi:type="dcterms:W3CDTF">2021-07-08T21:45:07Z</dcterms:modified>
  <cp:revision>15</cp:revision>
  <dc:subject/>
  <dc:title>Lights</dc:title>
</cp:coreProperties>
</file>