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214" name="Google Shape;2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222" name="Google Shape;22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br>
              <a:rPr lang="es" sz="1200" b="0" i="0" u="none" strike="noStrike" cap="none">
                <a:solidFill>
                  <a:schemeClr val="dk1"/>
                </a:solidFill>
                <a:latin typeface="Calibri"/>
                <a:ea typeface="Calibri"/>
                <a:cs typeface="Calibri"/>
                <a:sym typeface="Calibri"/>
              </a:rPr>
            </a:br>
            <a:br>
              <a:rPr lang="e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p:txBody>
      </p:sp>
      <p:sp>
        <p:nvSpPr>
          <p:cNvPr id="231" name="Google Shape;23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39" name="Google Shape;23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7" name="Google Shape;24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6" name="Google Shape;25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Master" Target="../slideMasters/slideMaster1.xml"/><Relationship Id="rId5" Type="http://schemas.openxmlformats.org/officeDocument/2006/relationships/image" Target="../media/image29.png"/><Relationship Id="rId4"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jp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jpg"/><Relationship Id="rId1" Type="http://schemas.openxmlformats.org/officeDocument/2006/relationships/slideMaster" Target="../slideMasters/slideMaster1.xml"/><Relationship Id="rId5" Type="http://schemas.openxmlformats.org/officeDocument/2006/relationships/image" Target="../media/image33.png"/><Relationship Id="rId4" Type="http://schemas.openxmlformats.org/officeDocument/2006/relationships/image" Target="../media/image2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jpg"/><Relationship Id="rId1" Type="http://schemas.openxmlformats.org/officeDocument/2006/relationships/slideMaster" Target="../slideMasters/slideMaster1.xml"/><Relationship Id="rId5" Type="http://schemas.openxmlformats.org/officeDocument/2006/relationships/image" Target="../media/image35.png"/><Relationship Id="rId4" Type="http://schemas.openxmlformats.org/officeDocument/2006/relationships/image" Target="../media/image2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jpg"/><Relationship Id="rId1" Type="http://schemas.openxmlformats.org/officeDocument/2006/relationships/slideMaster" Target="../slideMasters/slideMaster1.xml"/><Relationship Id="rId5" Type="http://schemas.openxmlformats.org/officeDocument/2006/relationships/image" Target="../media/image37.png"/><Relationship Id="rId4"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8.jpg"/><Relationship Id="rId1" Type="http://schemas.openxmlformats.org/officeDocument/2006/relationships/slideMaster" Target="../slideMasters/slideMaster1.xml"/><Relationship Id="rId5" Type="http://schemas.openxmlformats.org/officeDocument/2006/relationships/image" Target="../media/image39.png"/><Relationship Id="rId4" Type="http://schemas.openxmlformats.org/officeDocument/2006/relationships/image" Target="../media/image2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jpg"/><Relationship Id="rId1" Type="http://schemas.openxmlformats.org/officeDocument/2006/relationships/slideMaster" Target="../slideMasters/slideMaster1.xml"/><Relationship Id="rId5" Type="http://schemas.openxmlformats.org/officeDocument/2006/relationships/image" Target="../media/image41.png"/><Relationship Id="rId4" Type="http://schemas.openxmlformats.org/officeDocument/2006/relationships/image" Target="../media/image2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7"/>
        <p:cNvGrpSpPr/>
        <p:nvPr/>
      </p:nvGrpSpPr>
      <p:grpSpPr>
        <a:xfrm>
          <a:off x="0" y="0"/>
          <a:ext cx="0" cy="0"/>
          <a:chOff x="0" y="0"/>
          <a:chExt cx="0" cy="0"/>
        </a:xfrm>
      </p:grpSpPr>
      <p:pic>
        <p:nvPicPr>
          <p:cNvPr id="8" name="Google Shape;8;p2"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25"/>
        <p:cNvGrpSpPr/>
        <p:nvPr/>
      </p:nvGrpSpPr>
      <p:grpSpPr>
        <a:xfrm>
          <a:off x="0" y="0"/>
          <a:ext cx="0" cy="0"/>
          <a:chOff x="0" y="0"/>
          <a:chExt cx="0" cy="0"/>
        </a:xfrm>
      </p:grpSpPr>
      <p:pic>
        <p:nvPicPr>
          <p:cNvPr id="26" name="Google Shape;26;p11" descr="Template_PPT_Mesa de trabajo 24 copia 3.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7"/>
        <p:cNvGrpSpPr/>
        <p:nvPr/>
      </p:nvGrpSpPr>
      <p:grpSpPr>
        <a:xfrm>
          <a:off x="0" y="0"/>
          <a:ext cx="0" cy="0"/>
          <a:chOff x="0" y="0"/>
          <a:chExt cx="0" cy="0"/>
        </a:xfrm>
      </p:grpSpPr>
      <p:pic>
        <p:nvPicPr>
          <p:cNvPr id="28" name="Google Shape;28;p12"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9"/>
        <p:cNvGrpSpPr/>
        <p:nvPr/>
      </p:nvGrpSpPr>
      <p:grpSpPr>
        <a:xfrm>
          <a:off x="0" y="0"/>
          <a:ext cx="0" cy="0"/>
          <a:chOff x="0" y="0"/>
          <a:chExt cx="0" cy="0"/>
        </a:xfrm>
      </p:grpSpPr>
      <p:pic>
        <p:nvPicPr>
          <p:cNvPr id="30" name="Google Shape;30;p13"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31" name="Google Shape;31;p13"/>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1" i="0" u="none" strike="noStrike" cap="none">
              <a:solidFill>
                <a:srgbClr val="92D05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2"/>
        <p:cNvGrpSpPr/>
        <p:nvPr/>
      </p:nvGrpSpPr>
      <p:grpSpPr>
        <a:xfrm>
          <a:off x="0" y="0"/>
          <a:ext cx="0" cy="0"/>
          <a:chOff x="0" y="0"/>
          <a:chExt cx="0" cy="0"/>
        </a:xfrm>
      </p:grpSpPr>
      <p:pic>
        <p:nvPicPr>
          <p:cNvPr id="33" name="Google Shape;33;p14"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34"/>
        <p:cNvGrpSpPr/>
        <p:nvPr/>
      </p:nvGrpSpPr>
      <p:grpSpPr>
        <a:xfrm>
          <a:off x="0" y="0"/>
          <a:ext cx="0" cy="0"/>
          <a:chOff x="0" y="0"/>
          <a:chExt cx="0" cy="0"/>
        </a:xfrm>
      </p:grpSpPr>
      <p:pic>
        <p:nvPicPr>
          <p:cNvPr id="35" name="Google Shape;35;p15"/>
          <p:cNvPicPr preferRelativeResize="0"/>
          <p:nvPr/>
        </p:nvPicPr>
        <p:blipFill rotWithShape="1">
          <a:blip r:embed="rId2">
            <a:alphaModFix/>
          </a:blip>
          <a:srcRect/>
          <a:stretch/>
        </p:blipFill>
        <p:spPr>
          <a:xfrm>
            <a:off x="4403049" y="2394092"/>
            <a:ext cx="3555713" cy="2749409"/>
          </a:xfrm>
          <a:prstGeom prst="rect">
            <a:avLst/>
          </a:prstGeom>
          <a:noFill/>
          <a:ln>
            <a:noFill/>
          </a:ln>
        </p:spPr>
      </p:pic>
      <p:sp>
        <p:nvSpPr>
          <p:cNvPr id="36" name="Google Shape;36;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39" name="Google Shape;39;p15"/>
          <p:cNvPicPr preferRelativeResize="0"/>
          <p:nvPr/>
        </p:nvPicPr>
        <p:blipFill rotWithShape="1">
          <a:blip r:embed="rId3">
            <a:alphaModFix/>
          </a:blip>
          <a:srcRect l="10521" t="17753" r="14498" b="22946"/>
          <a:stretch/>
        </p:blipFill>
        <p:spPr>
          <a:xfrm>
            <a:off x="0" y="-1"/>
            <a:ext cx="6952592" cy="5143501"/>
          </a:xfrm>
          <a:prstGeom prst="rect">
            <a:avLst/>
          </a:prstGeom>
          <a:noFill/>
          <a:ln>
            <a:noFill/>
          </a:ln>
        </p:spPr>
      </p:pic>
      <p:pic>
        <p:nvPicPr>
          <p:cNvPr id="40" name="Google Shape;40;p15"/>
          <p:cNvPicPr preferRelativeResize="0"/>
          <p:nvPr/>
        </p:nvPicPr>
        <p:blipFill rotWithShape="1">
          <a:blip r:embed="rId4">
            <a:alphaModFix/>
          </a:blip>
          <a:srcRect/>
          <a:stretch/>
        </p:blipFill>
        <p:spPr>
          <a:xfrm>
            <a:off x="80112" y="3394444"/>
            <a:ext cx="1739372" cy="1055734"/>
          </a:xfrm>
          <a:prstGeom prst="rect">
            <a:avLst/>
          </a:prstGeom>
          <a:noFill/>
          <a:ln>
            <a:noFill/>
          </a:ln>
        </p:spPr>
      </p:pic>
      <p:pic>
        <p:nvPicPr>
          <p:cNvPr id="41" name="Google Shape;41;p15"/>
          <p:cNvPicPr preferRelativeResize="0"/>
          <p:nvPr/>
        </p:nvPicPr>
        <p:blipFill rotWithShape="1">
          <a:blip r:embed="rId5">
            <a:alphaModFix/>
          </a:blip>
          <a:srcRect/>
          <a:stretch/>
        </p:blipFill>
        <p:spPr>
          <a:xfrm>
            <a:off x="4180327" y="2518174"/>
            <a:ext cx="1864519" cy="7929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42"/>
        <p:cNvGrpSpPr/>
        <p:nvPr/>
      </p:nvGrpSpPr>
      <p:grpSpPr>
        <a:xfrm>
          <a:off x="0" y="0"/>
          <a:ext cx="0" cy="0"/>
          <a:chOff x="0" y="0"/>
          <a:chExt cx="0" cy="0"/>
        </a:xfrm>
      </p:grpSpPr>
      <p:sp>
        <p:nvSpPr>
          <p:cNvPr id="43" name="Google Shape;43;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46" name="Google Shape;46;p16"/>
          <p:cNvSpPr/>
          <p:nvPr/>
        </p:nvSpPr>
        <p:spPr>
          <a:xfrm rot="-607337">
            <a:off x="-2221746" y="-134799"/>
            <a:ext cx="11800759" cy="123137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 name="Google Shape;47;p16"/>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 name="Google Shape;48;p16"/>
          <p:cNvSpPr/>
          <p:nvPr/>
        </p:nvSpPr>
        <p:spPr>
          <a:xfrm>
            <a:off x="-968311" y="148595"/>
            <a:ext cx="10631006" cy="1069467"/>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49"/>
        <p:cNvGrpSpPr/>
        <p:nvPr/>
      </p:nvGrpSpPr>
      <p:grpSpPr>
        <a:xfrm>
          <a:off x="0" y="0"/>
          <a:ext cx="0" cy="0"/>
          <a:chOff x="0" y="0"/>
          <a:chExt cx="0" cy="0"/>
        </a:xfrm>
      </p:grpSpPr>
      <p:sp>
        <p:nvSpPr>
          <p:cNvPr id="50" name="Google Shape;50;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53" name="Google Shape;53;p17"/>
          <p:cNvSpPr/>
          <p:nvPr/>
        </p:nvSpPr>
        <p:spPr>
          <a:xfrm rot="-607337">
            <a:off x="-2221746" y="-134799"/>
            <a:ext cx="11800759" cy="123137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17"/>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 name="Google Shape;55;p17"/>
          <p:cNvSpPr/>
          <p:nvPr/>
        </p:nvSpPr>
        <p:spPr>
          <a:xfrm>
            <a:off x="-968311" y="148595"/>
            <a:ext cx="10631006" cy="1069467"/>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56"/>
        <p:cNvGrpSpPr/>
        <p:nvPr/>
      </p:nvGrpSpPr>
      <p:grpSpPr>
        <a:xfrm>
          <a:off x="0" y="0"/>
          <a:ext cx="0" cy="0"/>
          <a:chOff x="0" y="0"/>
          <a:chExt cx="0" cy="0"/>
        </a:xfrm>
      </p:grpSpPr>
      <p:pic>
        <p:nvPicPr>
          <p:cNvPr id="57" name="Google Shape;57;p18" descr="D:\2015\_MG_1747.JPG"/>
          <p:cNvPicPr preferRelativeResize="0"/>
          <p:nvPr/>
        </p:nvPicPr>
        <p:blipFill rotWithShape="1">
          <a:blip r:embed="rId2">
            <a:alphaModFix/>
          </a:blip>
          <a:srcRect/>
          <a:stretch/>
        </p:blipFill>
        <p:spPr>
          <a:xfrm>
            <a:off x="0" y="0"/>
            <a:ext cx="6858000" cy="5143499"/>
          </a:xfrm>
          <a:prstGeom prst="rect">
            <a:avLst/>
          </a:prstGeom>
          <a:noFill/>
          <a:ln>
            <a:noFill/>
          </a:ln>
        </p:spPr>
      </p:pic>
      <p:grpSp>
        <p:nvGrpSpPr>
          <p:cNvPr id="58" name="Google Shape;58;p18"/>
          <p:cNvGrpSpPr/>
          <p:nvPr/>
        </p:nvGrpSpPr>
        <p:grpSpPr>
          <a:xfrm>
            <a:off x="0" y="0"/>
            <a:ext cx="9144001" cy="5143500"/>
            <a:chOff x="0" y="0"/>
            <a:chExt cx="9144001" cy="6858000"/>
          </a:xfrm>
        </p:grpSpPr>
        <p:sp>
          <p:nvSpPr>
            <p:cNvPr id="59" name="Google Shape;59;p18"/>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0" name="Google Shape;60;p18"/>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61" name="Google Shape;61;p18"/>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pic>
          <p:nvPicPr>
            <p:cNvPr id="62" name="Google Shape;62;p18"/>
            <p:cNvPicPr preferRelativeResize="0"/>
            <p:nvPr/>
          </p:nvPicPr>
          <p:blipFill rotWithShape="1">
            <a:blip r:embed="rId5">
              <a:alphaModFix/>
            </a:blip>
            <a:srcRect/>
            <a:stretch/>
          </p:blipFill>
          <p:spPr>
            <a:xfrm>
              <a:off x="8061325" y="2782887"/>
              <a:ext cx="573087" cy="550863"/>
            </a:xfrm>
            <a:prstGeom prst="rect">
              <a:avLst/>
            </a:prstGeom>
            <a:noFill/>
            <a:ln>
              <a:noFill/>
            </a:ln>
          </p:spPr>
        </p:pic>
      </p:grpSp>
      <p:sp>
        <p:nvSpPr>
          <p:cNvPr id="63" name="Google Shape;63;p18"/>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64" name="Google Shape;64;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67"/>
        <p:cNvGrpSpPr/>
        <p:nvPr/>
      </p:nvGrpSpPr>
      <p:grpSpPr>
        <a:xfrm>
          <a:off x="0" y="0"/>
          <a:ext cx="0" cy="0"/>
          <a:chOff x="0" y="0"/>
          <a:chExt cx="0" cy="0"/>
        </a:xfrm>
      </p:grpSpPr>
      <p:sp>
        <p:nvSpPr>
          <p:cNvPr id="68" name="Google Shape;68;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grpSp>
        <p:nvGrpSpPr>
          <p:cNvPr id="71" name="Google Shape;71;p19"/>
          <p:cNvGrpSpPr/>
          <p:nvPr/>
        </p:nvGrpSpPr>
        <p:grpSpPr>
          <a:xfrm>
            <a:off x="-495300" y="-952756"/>
            <a:ext cx="10278090" cy="6763121"/>
            <a:chOff x="-495300" y="-1270341"/>
            <a:chExt cx="10278090" cy="9017494"/>
          </a:xfrm>
        </p:grpSpPr>
        <p:pic>
          <p:nvPicPr>
            <p:cNvPr id="72" name="Google Shape;72;p19"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73" name="Google Shape;73;p19"/>
            <p:cNvSpPr/>
            <p:nvPr/>
          </p:nvSpPr>
          <p:spPr>
            <a:xfrm>
              <a:off x="-495300" y="137072"/>
              <a:ext cx="9639300" cy="1756900"/>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19"/>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75" name="Google Shape;75;p19"/>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76" name="Google Shape;76;p19"/>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77" name="Google Shape;77;p19"/>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78"/>
        <p:cNvGrpSpPr/>
        <p:nvPr/>
      </p:nvGrpSpPr>
      <p:grpSpPr>
        <a:xfrm>
          <a:off x="0" y="0"/>
          <a:ext cx="0" cy="0"/>
          <a:chOff x="0" y="0"/>
          <a:chExt cx="0" cy="0"/>
        </a:xfrm>
      </p:grpSpPr>
      <p:sp>
        <p:nvSpPr>
          <p:cNvPr id="79" name="Google Shape;79;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82" name="Google Shape;82;p20" descr="D:\Fotos\Fondo Emprender\emprendedores\_MG_4258.jpg"/>
          <p:cNvPicPr preferRelativeResize="0"/>
          <p:nvPr/>
        </p:nvPicPr>
        <p:blipFill rotWithShape="1">
          <a:blip r:embed="rId2">
            <a:alphaModFix/>
          </a:blip>
          <a:srcRect/>
          <a:stretch/>
        </p:blipFill>
        <p:spPr>
          <a:xfrm>
            <a:off x="1" y="-1"/>
            <a:ext cx="6857999" cy="5143501"/>
          </a:xfrm>
          <a:prstGeom prst="rect">
            <a:avLst/>
          </a:prstGeom>
          <a:noFill/>
          <a:ln>
            <a:noFill/>
          </a:ln>
        </p:spPr>
      </p:pic>
      <p:sp>
        <p:nvSpPr>
          <p:cNvPr id="83" name="Google Shape;83;p20"/>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4" name="Google Shape;84;p20"/>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85" name="Google Shape;85;p20"/>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86" name="Google Shape;86;p20"/>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87" name="Google Shape;87;p20"/>
          <p:cNvPicPr preferRelativeResize="0"/>
          <p:nvPr/>
        </p:nvPicPr>
        <p:blipFill rotWithShape="1">
          <a:blip r:embed="rId5">
            <a:alphaModFix/>
          </a:blip>
          <a:srcRect/>
          <a:stretch/>
        </p:blipFill>
        <p:spPr>
          <a:xfrm>
            <a:off x="7859987" y="1394913"/>
            <a:ext cx="530180" cy="52232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9"/>
        <p:cNvGrpSpPr/>
        <p:nvPr/>
      </p:nvGrpSpPr>
      <p:grpSpPr>
        <a:xfrm>
          <a:off x="0" y="0"/>
          <a:ext cx="0" cy="0"/>
          <a:chOff x="0" y="0"/>
          <a:chExt cx="0" cy="0"/>
        </a:xfrm>
      </p:grpSpPr>
      <p:pic>
        <p:nvPicPr>
          <p:cNvPr id="10" name="Google Shape;10;p3" descr="Template_PPT_Mesa de trabajo 24 copia 2.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88"/>
        <p:cNvGrpSpPr/>
        <p:nvPr/>
      </p:nvGrpSpPr>
      <p:grpSpPr>
        <a:xfrm>
          <a:off x="0" y="0"/>
          <a:ext cx="0" cy="0"/>
          <a:chOff x="0" y="0"/>
          <a:chExt cx="0" cy="0"/>
        </a:xfrm>
      </p:grpSpPr>
      <p:pic>
        <p:nvPicPr>
          <p:cNvPr id="89" name="Google Shape;89;p21"/>
          <p:cNvPicPr preferRelativeResize="0"/>
          <p:nvPr/>
        </p:nvPicPr>
        <p:blipFill rotWithShape="1">
          <a:blip r:embed="rId2">
            <a:alphaModFix/>
          </a:blip>
          <a:srcRect/>
          <a:stretch/>
        </p:blipFill>
        <p:spPr>
          <a:xfrm>
            <a:off x="-1" y="-1"/>
            <a:ext cx="6858001" cy="5143501"/>
          </a:xfrm>
          <a:prstGeom prst="rect">
            <a:avLst/>
          </a:prstGeom>
          <a:noFill/>
          <a:ln>
            <a:noFill/>
          </a:ln>
        </p:spPr>
      </p:pic>
      <p:grpSp>
        <p:nvGrpSpPr>
          <p:cNvPr id="90" name="Google Shape;90;p21"/>
          <p:cNvGrpSpPr/>
          <p:nvPr/>
        </p:nvGrpSpPr>
        <p:grpSpPr>
          <a:xfrm>
            <a:off x="0" y="0"/>
            <a:ext cx="9144001" cy="5143500"/>
            <a:chOff x="0" y="0"/>
            <a:chExt cx="9144001" cy="6858000"/>
          </a:xfrm>
        </p:grpSpPr>
        <p:sp>
          <p:nvSpPr>
            <p:cNvPr id="91" name="Google Shape;91;p21"/>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2" name="Google Shape;92;p21"/>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93" name="Google Shape;93;p21"/>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grpSp>
      <p:sp>
        <p:nvSpPr>
          <p:cNvPr id="94" name="Google Shape;94;p21"/>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95" name="Google Shape;95;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98" name="Google Shape;98;p21"/>
          <p:cNvPicPr preferRelativeResize="0"/>
          <p:nvPr/>
        </p:nvPicPr>
        <p:blipFill rotWithShape="1">
          <a:blip r:embed="rId5">
            <a:alphaModFix/>
          </a:blip>
          <a:srcRect/>
          <a:stretch/>
        </p:blipFill>
        <p:spPr>
          <a:xfrm>
            <a:off x="7997186" y="2072150"/>
            <a:ext cx="517211" cy="48424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99"/>
        <p:cNvGrpSpPr/>
        <p:nvPr/>
      </p:nvGrpSpPr>
      <p:grpSpPr>
        <a:xfrm>
          <a:off x="0" y="0"/>
          <a:ext cx="0" cy="0"/>
          <a:chOff x="0" y="0"/>
          <a:chExt cx="0" cy="0"/>
        </a:xfrm>
      </p:grpSpPr>
      <p:sp>
        <p:nvSpPr>
          <p:cNvPr id="100" name="Google Shape;10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03" name="Google Shape;103;p22"/>
          <p:cNvPicPr preferRelativeResize="0"/>
          <p:nvPr/>
        </p:nvPicPr>
        <p:blipFill rotWithShape="1">
          <a:blip r:embed="rId2">
            <a:alphaModFix/>
          </a:blip>
          <a:srcRect b="-934"/>
          <a:stretch/>
        </p:blipFill>
        <p:spPr>
          <a:xfrm>
            <a:off x="-1" y="0"/>
            <a:ext cx="6858001" cy="5238093"/>
          </a:xfrm>
          <a:prstGeom prst="rect">
            <a:avLst/>
          </a:prstGeom>
          <a:noFill/>
          <a:ln>
            <a:noFill/>
          </a:ln>
        </p:spPr>
      </p:pic>
      <p:sp>
        <p:nvSpPr>
          <p:cNvPr id="104" name="Google Shape;104;p22"/>
          <p:cNvSpPr/>
          <p:nvPr/>
        </p:nvSpPr>
        <p:spPr>
          <a:xfrm>
            <a:off x="95534" y="102804"/>
            <a:ext cx="9048466" cy="1317675"/>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22"/>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06" name="Google Shape;106;p22"/>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07" name="Google Shape;107;p22"/>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08" name="Google Shape;108;p22"/>
          <p:cNvPicPr preferRelativeResize="0"/>
          <p:nvPr/>
        </p:nvPicPr>
        <p:blipFill rotWithShape="1">
          <a:blip r:embed="rId5">
            <a:alphaModFix/>
          </a:blip>
          <a:srcRect/>
          <a:stretch/>
        </p:blipFill>
        <p:spPr>
          <a:xfrm>
            <a:off x="7916521" y="1981199"/>
            <a:ext cx="608418" cy="53223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109"/>
        <p:cNvGrpSpPr/>
        <p:nvPr/>
      </p:nvGrpSpPr>
      <p:grpSpPr>
        <a:xfrm>
          <a:off x="0" y="0"/>
          <a:ext cx="0" cy="0"/>
          <a:chOff x="0" y="0"/>
          <a:chExt cx="0" cy="0"/>
        </a:xfrm>
      </p:grpSpPr>
      <p:sp>
        <p:nvSpPr>
          <p:cNvPr id="110" name="Google Shape;110;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13" name="Google Shape;113;p23"/>
          <p:cNvPicPr preferRelativeResize="0"/>
          <p:nvPr/>
        </p:nvPicPr>
        <p:blipFill rotWithShape="1">
          <a:blip r:embed="rId2">
            <a:alphaModFix/>
          </a:blip>
          <a:srcRect/>
          <a:stretch/>
        </p:blipFill>
        <p:spPr>
          <a:xfrm flipH="1">
            <a:off x="2286000" y="0"/>
            <a:ext cx="6858000" cy="5143500"/>
          </a:xfrm>
          <a:prstGeom prst="rect">
            <a:avLst/>
          </a:prstGeom>
          <a:noFill/>
          <a:ln>
            <a:noFill/>
          </a:ln>
        </p:spPr>
      </p:pic>
      <p:sp>
        <p:nvSpPr>
          <p:cNvPr id="114" name="Google Shape;114;p23"/>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23"/>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16" name="Google Shape;116;p23"/>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17" name="Google Shape;117;p23"/>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18" name="Google Shape;118;p23"/>
          <p:cNvPicPr preferRelativeResize="0"/>
          <p:nvPr/>
        </p:nvPicPr>
        <p:blipFill rotWithShape="1">
          <a:blip r:embed="rId5">
            <a:alphaModFix/>
          </a:blip>
          <a:srcRect/>
          <a:stretch/>
        </p:blipFill>
        <p:spPr>
          <a:xfrm>
            <a:off x="7825335" y="1385822"/>
            <a:ext cx="574172" cy="54051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2">
            <a:alphaModFix/>
          </a:blip>
          <a:srcRect/>
          <a:stretch/>
        </p:blipFill>
        <p:spPr>
          <a:xfrm>
            <a:off x="-1" y="0"/>
            <a:ext cx="6858001" cy="5143500"/>
          </a:xfrm>
          <a:prstGeom prst="rect">
            <a:avLst/>
          </a:prstGeom>
          <a:noFill/>
          <a:ln>
            <a:noFill/>
          </a:ln>
        </p:spPr>
      </p:pic>
      <p:grpSp>
        <p:nvGrpSpPr>
          <p:cNvPr id="121" name="Google Shape;121;p24"/>
          <p:cNvGrpSpPr/>
          <p:nvPr/>
        </p:nvGrpSpPr>
        <p:grpSpPr>
          <a:xfrm>
            <a:off x="0" y="0"/>
            <a:ext cx="9144001" cy="5143500"/>
            <a:chOff x="0" y="0"/>
            <a:chExt cx="9144001" cy="6858000"/>
          </a:xfrm>
        </p:grpSpPr>
        <p:sp>
          <p:nvSpPr>
            <p:cNvPr id="122" name="Google Shape;122;p24"/>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3" name="Google Shape;123;p24"/>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24" name="Google Shape;124;p24"/>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grpSp>
      <p:sp>
        <p:nvSpPr>
          <p:cNvPr id="125" name="Google Shape;125;p24"/>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26" name="Google Shape;12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29" name="Google Shape;129;p24"/>
          <p:cNvPicPr preferRelativeResize="0"/>
          <p:nvPr/>
        </p:nvPicPr>
        <p:blipFill rotWithShape="1">
          <a:blip r:embed="rId5">
            <a:alphaModFix/>
          </a:blip>
          <a:srcRect/>
          <a:stretch/>
        </p:blipFill>
        <p:spPr>
          <a:xfrm>
            <a:off x="8017183" y="2140032"/>
            <a:ext cx="522685" cy="42148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130"/>
        <p:cNvGrpSpPr/>
        <p:nvPr/>
      </p:nvGrpSpPr>
      <p:grpSpPr>
        <a:xfrm>
          <a:off x="0" y="0"/>
          <a:ext cx="0" cy="0"/>
          <a:chOff x="0" y="0"/>
          <a:chExt cx="0" cy="0"/>
        </a:xfrm>
      </p:grpSpPr>
      <p:sp>
        <p:nvSpPr>
          <p:cNvPr id="131" name="Google Shape;131;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3" name="Google Shape;133;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34" name="Google Shape;134;p25"/>
          <p:cNvPicPr preferRelativeResize="0"/>
          <p:nvPr/>
        </p:nvPicPr>
        <p:blipFill rotWithShape="1">
          <a:blip r:embed="rId2">
            <a:alphaModFix/>
          </a:blip>
          <a:srcRect/>
          <a:stretch/>
        </p:blipFill>
        <p:spPr>
          <a:xfrm>
            <a:off x="27295" y="-30708"/>
            <a:ext cx="6858001" cy="5143500"/>
          </a:xfrm>
          <a:prstGeom prst="rect">
            <a:avLst/>
          </a:prstGeom>
          <a:noFill/>
          <a:ln>
            <a:noFill/>
          </a:ln>
        </p:spPr>
      </p:pic>
      <p:sp>
        <p:nvSpPr>
          <p:cNvPr id="135" name="Google Shape;135;p25"/>
          <p:cNvSpPr/>
          <p:nvPr/>
        </p:nvSpPr>
        <p:spPr>
          <a:xfrm>
            <a:off x="95534" y="102804"/>
            <a:ext cx="9075762" cy="1317675"/>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6" name="Google Shape;136;p25"/>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37" name="Google Shape;137;p25"/>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38" name="Google Shape;138;p25"/>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39" name="Google Shape;139;p25"/>
          <p:cNvPicPr preferRelativeResize="0"/>
          <p:nvPr/>
        </p:nvPicPr>
        <p:blipFill rotWithShape="1">
          <a:blip r:embed="rId5">
            <a:alphaModFix/>
          </a:blip>
          <a:srcRect/>
          <a:stretch/>
        </p:blipFill>
        <p:spPr>
          <a:xfrm>
            <a:off x="7919398" y="1965277"/>
            <a:ext cx="616496" cy="5319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140"/>
        <p:cNvGrpSpPr/>
        <p:nvPr/>
      </p:nvGrpSpPr>
      <p:grpSpPr>
        <a:xfrm>
          <a:off x="0" y="0"/>
          <a:ext cx="0" cy="0"/>
          <a:chOff x="0" y="0"/>
          <a:chExt cx="0" cy="0"/>
        </a:xfrm>
      </p:grpSpPr>
      <p:sp>
        <p:nvSpPr>
          <p:cNvPr id="141" name="Google Shape;141;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44" name="Google Shape;144;p26"/>
          <p:cNvPicPr preferRelativeResize="0"/>
          <p:nvPr/>
        </p:nvPicPr>
        <p:blipFill rotWithShape="1">
          <a:blip r:embed="rId2">
            <a:alphaModFix/>
          </a:blip>
          <a:srcRect/>
          <a:stretch/>
        </p:blipFill>
        <p:spPr>
          <a:xfrm flipH="1">
            <a:off x="2441457" y="0"/>
            <a:ext cx="6702539" cy="5174208"/>
          </a:xfrm>
          <a:prstGeom prst="rect">
            <a:avLst/>
          </a:prstGeom>
          <a:noFill/>
          <a:ln>
            <a:noFill/>
          </a:ln>
        </p:spPr>
      </p:pic>
      <p:sp>
        <p:nvSpPr>
          <p:cNvPr id="145" name="Google Shape;145;p26"/>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26"/>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47" name="Google Shape;147;p26"/>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48" name="Google Shape;148;p26"/>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49" name="Google Shape;149;p26"/>
          <p:cNvPicPr preferRelativeResize="0"/>
          <p:nvPr/>
        </p:nvPicPr>
        <p:blipFill rotWithShape="1">
          <a:blip r:embed="rId5">
            <a:alphaModFix/>
          </a:blip>
          <a:srcRect/>
          <a:stretch/>
        </p:blipFill>
        <p:spPr>
          <a:xfrm>
            <a:off x="7783740" y="1310184"/>
            <a:ext cx="644857" cy="644857"/>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4"/>
        <p:cNvGrpSpPr/>
        <p:nvPr/>
      </p:nvGrpSpPr>
      <p:grpSpPr>
        <a:xfrm>
          <a:off x="0" y="0"/>
          <a:ext cx="0" cy="0"/>
          <a:chOff x="0" y="0"/>
          <a:chExt cx="0" cy="0"/>
        </a:xfrm>
      </p:grpSpPr>
      <p:sp>
        <p:nvSpPr>
          <p:cNvPr id="155" name="Google Shape;155;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56" name="Google Shape;156;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60" name="Google Shape;16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3" name="Google Shape;163;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64" name="Google Shape;16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7" name="Google Shape;167;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8" name="Google Shape;168;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9" name="Google Shape;16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11"/>
        <p:cNvGrpSpPr/>
        <p:nvPr/>
      </p:nvGrpSpPr>
      <p:grpSpPr>
        <a:xfrm>
          <a:off x="0" y="0"/>
          <a:ext cx="0" cy="0"/>
          <a:chOff x="0" y="0"/>
          <a:chExt cx="0" cy="0"/>
        </a:xfrm>
      </p:grpSpPr>
      <p:pic>
        <p:nvPicPr>
          <p:cNvPr id="12" name="Google Shape;12;p4"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72" name="Google Shape;17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75" name="Google Shape;175;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76" name="Google Shape;17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79" name="Google Shape;17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83" name="Google Shape;183;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85" name="Google Shape;18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6"/>
        <p:cNvGrpSpPr/>
        <p:nvPr/>
      </p:nvGrpSpPr>
      <p:grpSpPr>
        <a:xfrm>
          <a:off x="0" y="0"/>
          <a:ext cx="0" cy="0"/>
          <a:chOff x="0" y="0"/>
          <a:chExt cx="0" cy="0"/>
        </a:xfrm>
      </p:grpSpPr>
      <p:sp>
        <p:nvSpPr>
          <p:cNvPr id="187" name="Google Shape;187;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rtl="0">
              <a:lnSpc>
                <a:spcPct val="100000"/>
              </a:lnSpc>
              <a:spcBef>
                <a:spcPts val="0"/>
              </a:spcBef>
              <a:spcAft>
                <a:spcPts val="0"/>
              </a:spcAft>
              <a:buSzPts val="1800"/>
              <a:buNone/>
              <a:defRPr/>
            </a:lvl1pPr>
          </a:lstStyle>
          <a:p>
            <a:endParaRPr/>
          </a:p>
        </p:txBody>
      </p:sp>
      <p:sp>
        <p:nvSpPr>
          <p:cNvPr id="188" name="Google Shape;18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sp>
        <p:nvSpPr>
          <p:cNvPr id="190" name="Google Shape;190;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91" name="Google Shape;191;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92" name="Google Shape;19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
        <p:nvSpPr>
          <p:cNvPr id="194" name="Google Shape;194;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13"/>
        <p:cNvGrpSpPr/>
        <p:nvPr/>
      </p:nvGrpSpPr>
      <p:grpSpPr>
        <a:xfrm>
          <a:off x="0" y="0"/>
          <a:ext cx="0" cy="0"/>
          <a:chOff x="0" y="0"/>
          <a:chExt cx="0" cy="0"/>
        </a:xfrm>
      </p:grpSpPr>
      <p:pic>
        <p:nvPicPr>
          <p:cNvPr id="14" name="Google Shape;14;p5"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5"/>
        <p:cNvGrpSpPr/>
        <p:nvPr/>
      </p:nvGrpSpPr>
      <p:grpSpPr>
        <a:xfrm>
          <a:off x="0" y="0"/>
          <a:ext cx="0" cy="0"/>
          <a:chOff x="0" y="0"/>
          <a:chExt cx="0" cy="0"/>
        </a:xfrm>
      </p:grpSpPr>
      <p:pic>
        <p:nvPicPr>
          <p:cNvPr id="16" name="Google Shape;16;p6" descr="Sin título.png"/>
          <p:cNvPicPr preferRelativeResize="0"/>
          <p:nvPr/>
        </p:nvPicPr>
        <p:blipFill rotWithShape="1">
          <a:blip r:embed="rId2">
            <a:alphaModFix/>
          </a:blip>
          <a:srcRect/>
          <a:stretch/>
        </p:blipFill>
        <p:spPr>
          <a:xfrm>
            <a:off x="-76974" y="1"/>
            <a:ext cx="9269582" cy="515632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7" descr="Sin título3.png"/>
          <p:cNvPicPr preferRelativeResize="0"/>
          <p:nvPr/>
        </p:nvPicPr>
        <p:blipFill rotWithShape="1">
          <a:blip r:embed="rId2">
            <a:alphaModFix/>
          </a:blip>
          <a:srcRect/>
          <a:stretch/>
        </p:blipFill>
        <p:spPr>
          <a:xfrm>
            <a:off x="1" y="0"/>
            <a:ext cx="9166949"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8"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9"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10"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 sz="800" b="1" i="0" u="none" strike="noStrike" cap="none">
                <a:solidFill>
                  <a:srgbClr val="7F7F7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mc:AlternateContent xmlns:mc="http://schemas.openxmlformats.org/markup-compatibility/2006" xmlns:p14="http://schemas.microsoft.com/office/powerpoint/2010/main">
    <mc:Choice Requires="p14">
      <p:transition spd="slow" p14:dur="20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52" name="Google Shape;152;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53" name="Google Shape;15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p:nvPr/>
        </p:nvSpPr>
        <p:spPr>
          <a:xfrm>
            <a:off x="196032" y="271949"/>
            <a:ext cx="8092007" cy="697625"/>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859B"/>
              </a:buClr>
              <a:buSzPts val="6600"/>
              <a:buFont typeface="Calibri"/>
              <a:buNone/>
            </a:pPr>
            <a:r>
              <a:rPr lang="es" sz="6600" b="1" i="0" u="none" strike="noStrike" cap="none">
                <a:solidFill>
                  <a:srgbClr val="31859B"/>
                </a:solidFill>
                <a:latin typeface="Calibri"/>
                <a:ea typeface="Calibri"/>
                <a:cs typeface="Calibri"/>
                <a:sym typeface="Calibri"/>
              </a:rPr>
              <a:t>Primer </a:t>
            </a:r>
            <a:r>
              <a:rPr lang="es" sz="6600" b="1">
                <a:solidFill>
                  <a:srgbClr val="31859B"/>
                </a:solidFill>
                <a:latin typeface="Calibri"/>
                <a:ea typeface="Calibri"/>
                <a:cs typeface="Calibri"/>
                <a:sym typeface="Calibri"/>
              </a:rPr>
              <a:t>Proyecto  	</a:t>
            </a:r>
            <a:endParaRPr sz="1400" b="0" i="0" u="none" strike="noStrike" cap="none">
              <a:solidFill>
                <a:srgbClr val="000000"/>
              </a:solidFill>
              <a:latin typeface="Arial"/>
              <a:ea typeface="Arial"/>
              <a:cs typeface="Arial"/>
              <a:sym typeface="Arial"/>
            </a:endParaRPr>
          </a:p>
        </p:txBody>
      </p:sp>
      <p:sp>
        <p:nvSpPr>
          <p:cNvPr id="200" name="Google Shape;200;p39"/>
          <p:cNvSpPr txBox="1"/>
          <p:nvPr/>
        </p:nvSpPr>
        <p:spPr>
          <a:xfrm>
            <a:off x="381000" y="805450"/>
            <a:ext cx="82248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BFBFBF"/>
              </a:buClr>
              <a:buSzPts val="4800"/>
              <a:buFont typeface="Calibri"/>
              <a:buNone/>
            </a:pPr>
            <a:r>
              <a:rPr lang="es" sz="3000" b="1" i="0" u="none" strike="noStrike" cap="none" dirty="0">
                <a:solidFill>
                  <a:srgbClr val="31859B"/>
                </a:solidFill>
                <a:latin typeface="Calibri"/>
                <a:ea typeface="Calibri"/>
                <a:cs typeface="Calibri"/>
                <a:sym typeface="Calibri"/>
              </a:rPr>
              <a:t>Trimestre </a:t>
            </a:r>
            <a:r>
              <a:rPr lang="es-CO" sz="3000" b="1" i="0" u="none" strike="noStrike" cap="none" dirty="0">
                <a:solidFill>
                  <a:srgbClr val="31859B"/>
                </a:solidFill>
                <a:latin typeface="Calibri"/>
                <a:ea typeface="Calibri"/>
                <a:cs typeface="Calibri"/>
                <a:sym typeface="Calibri"/>
              </a:rPr>
              <a:t>I</a:t>
            </a:r>
            <a:r>
              <a:rPr lang="es" sz="3000" b="1" i="0" u="none" strike="noStrike" cap="none" dirty="0">
                <a:solidFill>
                  <a:srgbClr val="31859B"/>
                </a:solidFill>
                <a:latin typeface="Calibri"/>
                <a:ea typeface="Calibri"/>
                <a:cs typeface="Calibri"/>
                <a:sym typeface="Calibri"/>
              </a:rPr>
              <a:t>| </a:t>
            </a:r>
            <a:r>
              <a:rPr lang="es" sz="3000" b="1" dirty="0">
                <a:solidFill>
                  <a:srgbClr val="31859B"/>
                </a:solidFill>
                <a:latin typeface="Calibri"/>
                <a:ea typeface="Calibri"/>
                <a:cs typeface="Calibri"/>
                <a:sym typeface="Calibri"/>
              </a:rPr>
              <a:t>ADSI</a:t>
            </a:r>
            <a:r>
              <a:rPr lang="es" sz="3000" b="1" i="0" u="none" strike="noStrike" cap="none" dirty="0">
                <a:solidFill>
                  <a:srgbClr val="31859B"/>
                </a:solidFill>
                <a:latin typeface="Calibri"/>
                <a:ea typeface="Calibri"/>
                <a:cs typeface="Calibri"/>
                <a:sym typeface="Calibri"/>
              </a:rPr>
              <a:t> </a:t>
            </a:r>
            <a:r>
              <a:rPr lang="es" sz="3000" b="1" dirty="0">
                <a:solidFill>
                  <a:srgbClr val="31859B"/>
                </a:solidFill>
                <a:latin typeface="Calibri"/>
                <a:ea typeface="Calibri"/>
                <a:cs typeface="Calibri"/>
                <a:sym typeface="Calibri"/>
              </a:rPr>
              <a:t>1803170</a:t>
            </a:r>
            <a:r>
              <a:rPr lang="es" sz="3000" b="1" i="0" u="none" strike="noStrike" cap="none" dirty="0">
                <a:solidFill>
                  <a:srgbClr val="31859B"/>
                </a:solidFill>
                <a:latin typeface="Calibri"/>
                <a:ea typeface="Calibri"/>
                <a:cs typeface="Calibri"/>
                <a:sym typeface="Calibri"/>
              </a:rPr>
              <a:t> | Diurno </a:t>
            </a:r>
            <a:endParaRPr sz="3000" b="0" i="0" u="none" strike="noStrike" cap="none" dirty="0">
              <a:solidFill>
                <a:srgbClr val="31859B"/>
              </a:solidFill>
              <a:latin typeface="Arial"/>
              <a:ea typeface="Arial"/>
              <a:cs typeface="Arial"/>
              <a:sym typeface="Arial"/>
            </a:endParaRPr>
          </a:p>
        </p:txBody>
      </p:sp>
      <p:sp>
        <p:nvSpPr>
          <p:cNvPr id="202" name="Google Shape;202;p39"/>
          <p:cNvSpPr txBox="1"/>
          <p:nvPr/>
        </p:nvSpPr>
        <p:spPr>
          <a:xfrm>
            <a:off x="381000" y="3746642"/>
            <a:ext cx="5625300" cy="963300"/>
          </a:xfrm>
          <a:prstGeom prst="rect">
            <a:avLst/>
          </a:prstGeom>
          <a:noFill/>
          <a:ln>
            <a:noFill/>
          </a:ln>
        </p:spPr>
        <p:txBody>
          <a:bodyPr spcFirstLastPara="1" wrap="square" lIns="91425" tIns="91425" rIns="91425" bIns="91425" anchor="t" anchorCtr="0">
            <a:noAutofit/>
          </a:bodyPr>
          <a:lstStyle/>
          <a:p>
            <a:pPr marL="0" marR="0" lvl="0" indent="0" algn="ctr" rtl="0">
              <a:lnSpc>
                <a:spcPct val="107916"/>
              </a:lnSpc>
              <a:spcBef>
                <a:spcPts val="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Centro de Electricidad, Electrónica y Telecomunicaciones </a:t>
            </a:r>
            <a:endParaRPr sz="1400" b="1" i="0" u="none" strike="noStrike" cap="none" dirty="0">
              <a:solidFill>
                <a:srgbClr val="999999"/>
              </a:solidFill>
              <a:latin typeface="Calibri"/>
              <a:ea typeface="Calibri"/>
              <a:cs typeface="Calibri"/>
              <a:sym typeface="Calibri"/>
            </a:endParaRPr>
          </a:p>
          <a:p>
            <a:pPr marL="0" marR="0" lvl="0" indent="0" algn="ctr" rtl="0">
              <a:lnSpc>
                <a:spcPct val="107916"/>
              </a:lnSpc>
              <a:spcBef>
                <a:spcPts val="80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Regional Distrito Capital</a:t>
            </a:r>
          </a:p>
          <a:p>
            <a:pPr marL="0" marR="0" lvl="0" indent="0" algn="ctr" rtl="0">
              <a:lnSpc>
                <a:spcPct val="107916"/>
              </a:lnSpc>
              <a:spcBef>
                <a:spcPts val="800"/>
              </a:spcBef>
              <a:spcAft>
                <a:spcPts val="0"/>
              </a:spcAft>
              <a:buClr>
                <a:schemeClr val="dk1"/>
              </a:buClr>
              <a:buSzPts val="1100"/>
              <a:buFont typeface="Arial"/>
              <a:buNone/>
            </a:pPr>
            <a:r>
              <a:rPr lang="es" b="1" dirty="0">
                <a:solidFill>
                  <a:srgbClr val="999999"/>
                </a:solidFill>
                <a:latin typeface="Calibri"/>
                <a:ea typeface="Calibri"/>
                <a:cs typeface="Calibri"/>
                <a:sym typeface="Calibri"/>
              </a:rPr>
              <a:t>Febrero 2019</a:t>
            </a:r>
            <a:endParaRPr sz="1400" b="1" i="0" u="none" strike="noStrike" cap="none" dirty="0">
              <a:solidFill>
                <a:srgbClr val="99999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p:nvPr/>
        </p:nvSpPr>
        <p:spPr>
          <a:xfrm>
            <a:off x="3875239" y="147389"/>
            <a:ext cx="5664870" cy="697625"/>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5400"/>
              <a:buFont typeface="Calibri"/>
              <a:buNone/>
            </a:pPr>
            <a:r>
              <a:rPr lang="es" sz="4400" b="1" i="0" u="none" strike="noStrike" cap="none" dirty="0">
                <a:solidFill>
                  <a:schemeClr val="dk1"/>
                </a:solidFill>
                <a:latin typeface="Times New Roman"/>
                <a:ea typeface="Times New Roman"/>
                <a:cs typeface="Times New Roman"/>
                <a:sym typeface="Times New Roman"/>
              </a:rPr>
              <a:t>Componente</a:t>
            </a:r>
            <a:endParaRPr sz="4400" b="1" i="0" u="none" strike="noStrike" cap="none" dirty="0">
              <a:solidFill>
                <a:schemeClr val="dk1"/>
              </a:solidFill>
              <a:latin typeface="Times New Roman"/>
              <a:ea typeface="Times New Roman"/>
              <a:cs typeface="Times New Roman"/>
              <a:sym typeface="Times New Roman"/>
            </a:endParaRPr>
          </a:p>
        </p:txBody>
      </p:sp>
      <p:sp>
        <p:nvSpPr>
          <p:cNvPr id="208" name="Google Shape;208;p40"/>
          <p:cNvSpPr txBox="1"/>
          <p:nvPr/>
        </p:nvSpPr>
        <p:spPr>
          <a:xfrm>
            <a:off x="5429750" y="669300"/>
            <a:ext cx="3492000" cy="8373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400"/>
              <a:buFont typeface="Calibri"/>
              <a:buNone/>
            </a:pPr>
            <a:r>
              <a:rPr lang="es" sz="4400" b="1" i="0" u="none" strike="noStrike" cap="none" dirty="0">
                <a:solidFill>
                  <a:srgbClr val="666666"/>
                </a:solidFill>
                <a:latin typeface="Times New Roman"/>
                <a:ea typeface="Times New Roman"/>
                <a:cs typeface="Times New Roman"/>
                <a:sym typeface="Times New Roman"/>
              </a:rPr>
              <a:t>Metodológico</a:t>
            </a:r>
            <a:endParaRPr sz="4400" b="1" i="0" u="none" strike="noStrike" cap="none" dirty="0">
              <a:solidFill>
                <a:srgbClr val="666666"/>
              </a:solidFill>
              <a:latin typeface="Times New Roman"/>
              <a:ea typeface="Times New Roman"/>
              <a:cs typeface="Times New Roman"/>
              <a:sym typeface="Times New Roman"/>
            </a:endParaRPr>
          </a:p>
        </p:txBody>
      </p:sp>
      <p:sp>
        <p:nvSpPr>
          <p:cNvPr id="209" name="Google Shape;209;p40"/>
          <p:cNvSpPr txBox="1"/>
          <p:nvPr/>
        </p:nvSpPr>
        <p:spPr>
          <a:xfrm>
            <a:off x="3916146" y="1555972"/>
            <a:ext cx="4986900" cy="29517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Nombre Proyecto</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Objetivo general</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Objetivos específicos </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Planteamiento del problema</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Alcance del proyecto</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Justificación</a:t>
            </a:r>
            <a:endParaRPr sz="2800" i="0" u="none" strike="noStrike" cap="none" dirty="0">
              <a:solidFill>
                <a:srgbClr val="666666"/>
              </a:solidFill>
              <a:latin typeface="Times New Roman"/>
              <a:ea typeface="Times New Roman"/>
              <a:cs typeface="Times New Roman"/>
              <a:sym typeface="Times New Roman"/>
            </a:endParaRPr>
          </a:p>
        </p:txBody>
      </p:sp>
      <p:pic>
        <p:nvPicPr>
          <p:cNvPr id="210" name="Google Shape;210;p40"/>
          <p:cNvPicPr preferRelativeResize="0"/>
          <p:nvPr/>
        </p:nvPicPr>
        <p:blipFill rotWithShape="1">
          <a:blip r:embed="rId3">
            <a:alphaModFix/>
          </a:blip>
          <a:srcRect/>
          <a:stretch/>
        </p:blipFill>
        <p:spPr>
          <a:xfrm>
            <a:off x="798992" y="1396476"/>
            <a:ext cx="1479937" cy="20696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p:nvPr/>
        </p:nvSpPr>
        <p:spPr>
          <a:xfrm>
            <a:off x="-69300" y="0"/>
            <a:ext cx="9144000" cy="9534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Nombre del proyecto</a:t>
            </a:r>
            <a:endParaRPr sz="3000" b="1" i="0" u="none" strike="noStrike" cap="none" dirty="0">
              <a:solidFill>
                <a:schemeClr val="lt1"/>
              </a:solidFill>
              <a:latin typeface="Times New Roman"/>
              <a:ea typeface="Times New Roman"/>
              <a:cs typeface="Times New Roman"/>
              <a:sym typeface="Times New Roman"/>
            </a:endParaRPr>
          </a:p>
        </p:txBody>
      </p:sp>
      <p:sp>
        <p:nvSpPr>
          <p:cNvPr id="217" name="Google Shape;217;p41"/>
          <p:cNvSpPr txBox="1"/>
          <p:nvPr/>
        </p:nvSpPr>
        <p:spPr>
          <a:xfrm>
            <a:off x="1024025" y="1044500"/>
            <a:ext cx="7920000" cy="4320000"/>
          </a:xfrm>
          <a:prstGeom prst="rect">
            <a:avLst/>
          </a:prstGeom>
          <a:noFill/>
          <a:ln>
            <a:noFill/>
          </a:ln>
        </p:spPr>
        <p:txBody>
          <a:bodyPr spcFirstLastPara="1" wrap="square" lIns="91425" tIns="91425" rIns="91425" bIns="91425" anchor="t" anchorCtr="0">
            <a:noAutofit/>
          </a:bodyPr>
          <a:lstStyle/>
          <a:p>
            <a:pPr marL="0" marR="25400" lvl="0" indent="0" algn="l" rtl="0">
              <a:lnSpc>
                <a:spcPct val="115000"/>
              </a:lnSpc>
              <a:spcBef>
                <a:spcPts val="0"/>
              </a:spcBef>
              <a:spcAft>
                <a:spcPts val="0"/>
              </a:spcAft>
              <a:buClr>
                <a:schemeClr val="dk1"/>
              </a:buClr>
              <a:buSzPts val="1100"/>
              <a:buFont typeface="Arial"/>
              <a:buNone/>
            </a:pPr>
            <a:r>
              <a:rPr lang="es" sz="6000" dirty="0">
                <a:solidFill>
                  <a:srgbClr val="5B0F00"/>
                </a:solidFill>
                <a:latin typeface="Times New Roman"/>
                <a:ea typeface="Times New Roman"/>
                <a:cs typeface="Times New Roman"/>
                <a:sym typeface="Times New Roman"/>
              </a:rPr>
              <a:t>Kyūkeisho</a:t>
            </a:r>
            <a:endParaRPr sz="1000" dirty="0">
              <a:solidFill>
                <a:srgbClr val="5B0F00"/>
              </a:solidFill>
              <a:latin typeface="Times New Roman"/>
              <a:ea typeface="Times New Roman"/>
              <a:cs typeface="Times New Roman"/>
              <a:sym typeface="Times New Roman"/>
            </a:endParaRPr>
          </a:p>
          <a:p>
            <a:pPr marL="0" marR="25400" lvl="0" indent="0" algn="l" rtl="0">
              <a:lnSpc>
                <a:spcPct val="115000"/>
              </a:lnSpc>
              <a:spcBef>
                <a:spcPts val="0"/>
              </a:spcBef>
              <a:spcAft>
                <a:spcPts val="0"/>
              </a:spcAft>
              <a:buClr>
                <a:schemeClr val="dk1"/>
              </a:buClr>
              <a:buSzPts val="1100"/>
              <a:buFont typeface="Arial"/>
              <a:buNone/>
            </a:pPr>
            <a:r>
              <a:rPr lang="es" sz="2400" dirty="0">
                <a:solidFill>
                  <a:srgbClr val="DD7E6B"/>
                </a:solidFill>
                <a:latin typeface="Times New Roman"/>
                <a:ea typeface="Times New Roman"/>
                <a:cs typeface="Times New Roman"/>
                <a:sym typeface="Times New Roman"/>
              </a:rPr>
              <a:t>Sistema de información para una tienda de videojuegos</a:t>
            </a:r>
            <a:endParaRPr sz="2400" dirty="0">
              <a:solidFill>
                <a:srgbClr val="DD7E6B"/>
              </a:solidFill>
              <a:latin typeface="Times New Roman"/>
              <a:ea typeface="Times New Roman"/>
              <a:cs typeface="Times New Roman"/>
              <a:sym typeface="Times New Roman"/>
            </a:endParaRPr>
          </a:p>
          <a:p>
            <a:pPr marL="0" lvl="0" indent="0" algn="l" rtl="0">
              <a:spcBef>
                <a:spcPts val="0"/>
              </a:spcBef>
              <a:spcAft>
                <a:spcPts val="0"/>
              </a:spcAft>
              <a:buNone/>
            </a:pPr>
            <a:r>
              <a:rPr lang="e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Andres Felipe Olaya Cadena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Anderson Dario Quiros Ramirez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Angela Tatiana Rozo Carrillo</a:t>
            </a: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Vladimir </a:t>
            </a:r>
            <a:r>
              <a:rPr lang="es-CO" sz="2000" dirty="0">
                <a:latin typeface="Times New Roman"/>
                <a:ea typeface="Times New Roman"/>
                <a:cs typeface="Times New Roman"/>
                <a:sym typeface="Times New Roman"/>
              </a:rPr>
              <a:t>Alberto</a:t>
            </a:r>
            <a:r>
              <a:rPr lang="es" sz="2000" dirty="0">
                <a:latin typeface="Times New Roman"/>
                <a:ea typeface="Times New Roman"/>
                <a:cs typeface="Times New Roman"/>
                <a:sym typeface="Times New Roman"/>
              </a:rPr>
              <a:t> Buitrago</a:t>
            </a: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Duban </a:t>
            </a:r>
            <a:r>
              <a:rPr lang="es-ES" sz="2000" dirty="0">
                <a:latin typeface="Times New Roman"/>
                <a:ea typeface="Times New Roman"/>
                <a:cs typeface="Times New Roman"/>
                <a:sym typeface="Times New Roman"/>
              </a:rPr>
              <a:t>Andres </a:t>
            </a:r>
            <a:r>
              <a:rPr lang="es-ES" sz="2000">
                <a:latin typeface="Times New Roman"/>
                <a:ea typeface="Times New Roman"/>
                <a:cs typeface="Times New Roman"/>
                <a:sym typeface="Times New Roman"/>
              </a:rPr>
              <a:t>Molina Bernal</a:t>
            </a:r>
            <a:endParaRPr sz="2000" dirty="0">
              <a:latin typeface="Times New Roman"/>
              <a:ea typeface="Times New Roman"/>
              <a:cs typeface="Times New Roman"/>
              <a:sym typeface="Times New Roman"/>
            </a:endParaRPr>
          </a:p>
        </p:txBody>
      </p:sp>
      <p:pic>
        <p:nvPicPr>
          <p:cNvPr id="4" name="Imagen 3">
            <a:extLst>
              <a:ext uri="{FF2B5EF4-FFF2-40B4-BE49-F238E27FC236}">
                <a16:creationId xmlns:a16="http://schemas.microsoft.com/office/drawing/2014/main" id="{D554E87D-54C2-4FE3-A18B-79F7375DC92B}"/>
              </a:ext>
            </a:extLst>
          </p:cNvPr>
          <p:cNvPicPr>
            <a:picLocks noChangeAspect="1"/>
          </p:cNvPicPr>
          <p:nvPr/>
        </p:nvPicPr>
        <p:blipFill>
          <a:blip r:embed="rId3"/>
          <a:stretch>
            <a:fillRect/>
          </a:stretch>
        </p:blipFill>
        <p:spPr>
          <a:xfrm>
            <a:off x="5918449" y="2571750"/>
            <a:ext cx="1556239" cy="15562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p:nvPr/>
        </p:nvSpPr>
        <p:spPr>
          <a:xfrm>
            <a:off x="2362000" y="76200"/>
            <a:ext cx="46881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dirty="0">
                <a:solidFill>
                  <a:srgbClr val="F2F2F2"/>
                </a:solidFill>
                <a:latin typeface="Times New Roman"/>
                <a:ea typeface="Times New Roman"/>
                <a:cs typeface="Times New Roman"/>
                <a:sym typeface="Times New Roman"/>
              </a:rPr>
              <a:t>Objetivo General</a:t>
            </a:r>
            <a:endParaRPr sz="3000" b="1" i="0" u="none" strike="noStrike" cap="none" dirty="0">
              <a:solidFill>
                <a:srgbClr val="F2F2F2"/>
              </a:solidFill>
              <a:latin typeface="Times New Roman"/>
              <a:ea typeface="Times New Roman"/>
              <a:cs typeface="Times New Roman"/>
              <a:sym typeface="Times New Roman"/>
            </a:endParaRPr>
          </a:p>
        </p:txBody>
      </p:sp>
      <p:sp>
        <p:nvSpPr>
          <p:cNvPr id="225" name="Google Shape;225;p42"/>
          <p:cNvSpPr txBox="1"/>
          <p:nvPr/>
        </p:nvSpPr>
        <p:spPr>
          <a:xfrm>
            <a:off x="998750" y="1224225"/>
            <a:ext cx="6721500" cy="34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42"/>
          <p:cNvSpPr txBox="1"/>
          <p:nvPr/>
        </p:nvSpPr>
        <p:spPr>
          <a:xfrm>
            <a:off x="303000" y="771525"/>
            <a:ext cx="7920000" cy="43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i="1" dirty="0">
              <a:latin typeface="Georgia"/>
              <a:ea typeface="Georgia"/>
              <a:cs typeface="Georgia"/>
              <a:sym typeface="Georgia"/>
            </a:endParaRPr>
          </a:p>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Diseñar un aplicativo web para solucionar los problemas de comunicación en la tienda de videojuegos del barrio Diana Turbay.</a:t>
            </a:r>
            <a:endParaRPr sz="2000" dirty="0">
              <a:latin typeface="Georgia"/>
              <a:ea typeface="Georgia"/>
              <a:cs typeface="Georgia"/>
              <a:sym typeface="Georgia"/>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239" y="2199861"/>
            <a:ext cx="4117381" cy="20805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p:nvPr/>
        </p:nvSpPr>
        <p:spPr>
          <a:xfrm>
            <a:off x="2316181" y="60427"/>
            <a:ext cx="41064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Objetivos Específicos</a:t>
            </a:r>
            <a:endParaRPr sz="1400" i="0" u="none" strike="noStrike" cap="none" dirty="0">
              <a:solidFill>
                <a:srgbClr val="000000"/>
              </a:solidFill>
              <a:latin typeface="Times New Roman"/>
              <a:ea typeface="Times New Roman"/>
              <a:cs typeface="Times New Roman"/>
              <a:sym typeface="Times New Roman"/>
            </a:endParaRPr>
          </a:p>
        </p:txBody>
      </p:sp>
      <p:sp>
        <p:nvSpPr>
          <p:cNvPr id="234" name="Google Shape;234;p43"/>
          <p:cNvSpPr txBox="1"/>
          <p:nvPr/>
        </p:nvSpPr>
        <p:spPr>
          <a:xfrm>
            <a:off x="132522" y="1000538"/>
            <a:ext cx="7920000" cy="43200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Font typeface="Times New Roman"/>
              <a:buAutoNum type="arabicPeriod"/>
            </a:pPr>
            <a:r>
              <a:rPr lang="es" sz="2000" dirty="0">
                <a:solidFill>
                  <a:schemeClr val="dk1"/>
                </a:solidFill>
                <a:latin typeface="Times New Roman"/>
                <a:ea typeface="Times New Roman"/>
                <a:cs typeface="Times New Roman"/>
                <a:sym typeface="Times New Roman"/>
              </a:rPr>
              <a:t>Sugerir al cliente los horarios de disponibilidad. </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Permitir al cliente agendar citas desde un dispositivo.</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Promocionar los productos disponibles en el local desde el aplicativo web.</a:t>
            </a:r>
            <a:endParaRPr sz="1800"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dirty="0">
              <a:latin typeface="Times New Roman"/>
              <a:ea typeface="Times New Roman"/>
              <a:cs typeface="Times New Roman"/>
              <a:sym typeface="Times New Roma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615" y="2928688"/>
            <a:ext cx="2573871" cy="19291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p:nvPr/>
        </p:nvSpPr>
        <p:spPr>
          <a:xfrm>
            <a:off x="1030575" y="76200"/>
            <a:ext cx="68412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a:solidFill>
                  <a:srgbClr val="F2F2F2"/>
                </a:solidFill>
                <a:latin typeface="Calibri"/>
                <a:ea typeface="Calibri"/>
                <a:cs typeface="Calibri"/>
                <a:sym typeface="Calibri"/>
              </a:rPr>
              <a:t>     </a:t>
            </a:r>
            <a:r>
              <a:rPr lang="es" sz="3000" b="1" i="0" u="none" strike="noStrike" cap="none">
                <a:solidFill>
                  <a:srgbClr val="F2F2F2"/>
                </a:solidFill>
                <a:latin typeface="Times New Roman"/>
                <a:ea typeface="Times New Roman"/>
                <a:cs typeface="Times New Roman"/>
                <a:sym typeface="Times New Roman"/>
              </a:rPr>
              <a:t>Planteamiento del problema</a:t>
            </a:r>
            <a:endParaRPr sz="1400" i="0" u="none" strike="noStrike" cap="none">
              <a:solidFill>
                <a:srgbClr val="000000"/>
              </a:solidFill>
              <a:latin typeface="Times New Roman"/>
              <a:ea typeface="Times New Roman"/>
              <a:cs typeface="Times New Roman"/>
              <a:sym typeface="Times New Roman"/>
            </a:endParaRPr>
          </a:p>
        </p:txBody>
      </p:sp>
      <p:sp>
        <p:nvSpPr>
          <p:cNvPr id="242" name="Google Shape;242;p44"/>
          <p:cNvSpPr txBox="1"/>
          <p:nvPr/>
        </p:nvSpPr>
        <p:spPr>
          <a:xfrm>
            <a:off x="194705" y="1048961"/>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La tienda de videojuegos ofrece servicios de xbox, internet, productos alimenticios, fotocopias. El lugar no cuenta con ningún tipo de publicidad, tras llevar una contabilidad en una hoja manual, le ha causado problemas en cuanto a ganancias y pérdidas del dia,</a:t>
            </a:r>
            <a:r>
              <a:rPr lang="es-CO" sz="2000" dirty="0">
                <a:latin typeface="Times New Roman"/>
                <a:ea typeface="Times New Roman"/>
                <a:cs typeface="Times New Roman"/>
                <a:sym typeface="Times New Roman"/>
              </a:rPr>
              <a:t> </a:t>
            </a:r>
            <a:r>
              <a:rPr lang="es" sz="2000" dirty="0">
                <a:latin typeface="Times New Roman"/>
                <a:ea typeface="Times New Roman"/>
                <a:cs typeface="Times New Roman"/>
                <a:sym typeface="Times New Roman"/>
              </a:rPr>
              <a:t>la hoja podria perderse y ocasionar problemas. Los clientes no saben exactamente los horarios de atención del local de videojuegos.</a:t>
            </a:r>
            <a:endParaRPr sz="2000" dirty="0">
              <a:latin typeface="Times New Roman"/>
              <a:ea typeface="Times New Roman"/>
              <a:cs typeface="Times New Roman"/>
              <a:sym typeface="Times New Roman"/>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641" y="3549930"/>
            <a:ext cx="1278134" cy="1593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5"/>
          <p:cNvSpPr txBox="1"/>
          <p:nvPr/>
        </p:nvSpPr>
        <p:spPr>
          <a:xfrm>
            <a:off x="1030575" y="76200"/>
            <a:ext cx="68412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a:solidFill>
                  <a:schemeClr val="lt1"/>
                </a:solidFill>
                <a:latin typeface="Times New Roman"/>
                <a:ea typeface="Times New Roman"/>
                <a:cs typeface="Times New Roman"/>
                <a:sym typeface="Times New Roman"/>
              </a:rPr>
              <a:t>Alcance del proyecto</a:t>
            </a:r>
            <a:endParaRPr sz="1400" i="0" u="none" strike="noStrike" cap="none">
              <a:solidFill>
                <a:srgbClr val="000000"/>
              </a:solidFill>
              <a:latin typeface="Times New Roman"/>
              <a:ea typeface="Times New Roman"/>
              <a:cs typeface="Times New Roman"/>
              <a:sym typeface="Times New Roman"/>
            </a:endParaRPr>
          </a:p>
        </p:txBody>
      </p:sp>
      <p:sp>
        <p:nvSpPr>
          <p:cNvPr id="250" name="Google Shape;250;p45"/>
          <p:cNvSpPr txBox="1"/>
          <p:nvPr/>
        </p:nvSpPr>
        <p:spPr>
          <a:xfrm>
            <a:off x="729075" y="1194275"/>
            <a:ext cx="7520400" cy="35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45"/>
          <p:cNvSpPr txBox="1"/>
          <p:nvPr/>
        </p:nvSpPr>
        <p:spPr>
          <a:xfrm>
            <a:off x="212035" y="1033669"/>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El proyecto va dirigido para la tienda de videojuegos ubicada en el barrio Diana Turbay Cra 2b Cll 47 - 37 Sur, con el cual queremos </a:t>
            </a:r>
            <a:r>
              <a:rPr lang="es-CO" sz="2000" dirty="0">
                <a:latin typeface="Times New Roman"/>
                <a:ea typeface="Times New Roman"/>
                <a:cs typeface="Times New Roman"/>
                <a:sym typeface="Times New Roman"/>
              </a:rPr>
              <a:t>facilitar</a:t>
            </a:r>
            <a:r>
              <a:rPr lang="es" sz="2000" dirty="0">
                <a:latin typeface="Times New Roman"/>
                <a:ea typeface="Times New Roman"/>
                <a:cs typeface="Times New Roman"/>
                <a:sym typeface="Times New Roman"/>
              </a:rPr>
              <a:t> el manejo economico de la tienda de videojuegos cuando el usuario quiera adquirir un producto o servicio solo sea necesario ingresar al aplicativo web y adquirir el producto o servicio que desee no sin antes verificar el horario disponible.</a:t>
            </a:r>
            <a:endParaRPr sz="2000" dirty="0">
              <a:latin typeface="Times New Roman"/>
              <a:ea typeface="Times New Roman"/>
              <a:cs typeface="Times New Roman"/>
              <a:sym typeface="Times New Roma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0822" y="3134381"/>
            <a:ext cx="2015609" cy="19213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p:nvPr/>
        </p:nvSpPr>
        <p:spPr>
          <a:xfrm>
            <a:off x="1030575" y="76200"/>
            <a:ext cx="6841200" cy="879600"/>
          </a:xfrm>
          <a:prstGeom prst="rect">
            <a:avLst/>
          </a:prstGeom>
          <a:noFill/>
          <a:ln>
            <a:noFill/>
          </a:ln>
          <a:effectLst>
            <a:outerShdw blurRad="57150" dist="19050" dir="5400000" algn="bl" rotWithShape="0">
              <a:srgbClr val="000000">
                <a:alpha val="498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Justificación</a:t>
            </a:r>
            <a:endParaRPr sz="3000" b="1" i="0" u="none" strike="noStrike" cap="none" dirty="0">
              <a:solidFill>
                <a:schemeClr val="lt1"/>
              </a:solidFill>
              <a:latin typeface="Times New Roman"/>
              <a:ea typeface="Times New Roman"/>
              <a:cs typeface="Times New Roman"/>
              <a:sym typeface="Times New Roman"/>
            </a:endParaRPr>
          </a:p>
        </p:txBody>
      </p:sp>
      <p:sp>
        <p:nvSpPr>
          <p:cNvPr id="259" name="Google Shape;259;p46"/>
          <p:cNvSpPr txBox="1"/>
          <p:nvPr/>
        </p:nvSpPr>
        <p:spPr>
          <a:xfrm>
            <a:off x="185529" y="955800"/>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2000" dirty="0">
                <a:latin typeface="Times New Roman"/>
                <a:ea typeface="Times New Roman"/>
                <a:cs typeface="Times New Roman"/>
                <a:sym typeface="Times New Roman"/>
              </a:rPr>
              <a:t>La presente información se enfocará en solucionar el problema de publicidad en el local de videojuegos </a:t>
            </a:r>
            <a:r>
              <a:rPr lang="es" sz="2000" b="1" dirty="0">
                <a:latin typeface="Times New Roman"/>
                <a:ea typeface="Times New Roman"/>
                <a:cs typeface="Times New Roman"/>
                <a:sym typeface="Times New Roman"/>
              </a:rPr>
              <a:t>(</a:t>
            </a:r>
            <a:r>
              <a:rPr lang="es" sz="2000" dirty="0">
                <a:latin typeface="Times New Roman"/>
                <a:ea typeface="Times New Roman"/>
                <a:cs typeface="Times New Roman"/>
                <a:sym typeface="Times New Roman"/>
              </a:rPr>
              <a:t>ubicado en el barrio del Diana turbay</a:t>
            </a:r>
            <a:r>
              <a:rPr lang="es" sz="2000" b="1" dirty="0">
                <a:latin typeface="Times New Roman"/>
                <a:ea typeface="Times New Roman"/>
                <a:cs typeface="Times New Roman"/>
                <a:sym typeface="Times New Roman"/>
              </a:rPr>
              <a:t>) </a:t>
            </a:r>
            <a:r>
              <a:rPr lang="es" sz="2000" dirty="0">
                <a:latin typeface="Times New Roman"/>
                <a:ea typeface="Times New Roman"/>
                <a:cs typeface="Times New Roman"/>
                <a:sym typeface="Times New Roman"/>
              </a:rPr>
              <a:t>por medio del ya mencionado aplicativo web </a:t>
            </a:r>
            <a:r>
              <a:rPr lang="es" sz="2000" b="1" dirty="0">
                <a:latin typeface="Times New Roman"/>
                <a:ea typeface="Times New Roman"/>
                <a:cs typeface="Times New Roman"/>
                <a:sym typeface="Times New Roman"/>
              </a:rPr>
              <a:t>“kyukeisho”</a:t>
            </a:r>
            <a:r>
              <a:rPr lang="es" sz="2000" dirty="0">
                <a:latin typeface="Times New Roman"/>
                <a:ea typeface="Times New Roman"/>
                <a:cs typeface="Times New Roman"/>
                <a:sym typeface="Times New Roman"/>
              </a:rPr>
              <a:t>, el cual, ayudará a mejorar las ventas</a:t>
            </a:r>
            <a:r>
              <a:rPr lang="es" sz="2000">
                <a:latin typeface="Times New Roman"/>
                <a:ea typeface="Times New Roman"/>
                <a:cs typeface="Times New Roman"/>
                <a:sym typeface="Times New Roman"/>
              </a:rPr>
              <a:t>, por </a:t>
            </a:r>
            <a:r>
              <a:rPr lang="es" sz="2000" dirty="0">
                <a:latin typeface="Times New Roman"/>
                <a:ea typeface="Times New Roman"/>
                <a:cs typeface="Times New Roman"/>
                <a:sym typeface="Times New Roman"/>
              </a:rPr>
              <a:t>consiguiente el proyecto aquí presentado dará como resultado una solución práctica a todos estos inconvenientes. </a:t>
            </a:r>
            <a:endParaRPr sz="2000" dirty="0">
              <a:latin typeface="Times New Roman"/>
              <a:ea typeface="Times New Roman"/>
              <a:cs typeface="Times New Roman"/>
              <a:sym typeface="Times New Roman"/>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534" y="3713412"/>
            <a:ext cx="1245560" cy="1430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na201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337</Words>
  <Application>Microsoft Office PowerPoint</Application>
  <PresentationFormat>Presentación en pantalla (16:9)</PresentationFormat>
  <Paragraphs>42</Paragraphs>
  <Slides>9</Slides>
  <Notes>9</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9</vt:i4>
      </vt:variant>
    </vt:vector>
  </HeadingPairs>
  <TitlesOfParts>
    <vt:vector size="15" baseType="lpstr">
      <vt:lpstr>Arial</vt:lpstr>
      <vt:lpstr>Calibri</vt:lpstr>
      <vt:lpstr>Georgia</vt:lpstr>
      <vt:lpstr>Times New Roman</vt:lpstr>
      <vt:lpstr>sena2017</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Andres Olaya</cp:lastModifiedBy>
  <cp:revision>27</cp:revision>
  <dcterms:modified xsi:type="dcterms:W3CDTF">2020-04-14T16:44:25Z</dcterms:modified>
</cp:coreProperties>
</file>