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97" y="7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14" name="Google Shape;2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22" name="Google Shape;2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1" name="Google Shape;2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7" name="Google Shape;2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6" name="Google Shape;2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1.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2"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5"/>
        <p:cNvGrpSpPr/>
        <p:nvPr/>
      </p:nvGrpSpPr>
      <p:grpSpPr>
        <a:xfrm>
          <a:off x="0" y="0"/>
          <a:ext cx="0" cy="0"/>
          <a:chOff x="0" y="0"/>
          <a:chExt cx="0" cy="0"/>
        </a:xfrm>
      </p:grpSpPr>
      <p:pic>
        <p:nvPicPr>
          <p:cNvPr id="26" name="Google Shape;26;p11"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7"/>
        <p:cNvGrpSpPr/>
        <p:nvPr/>
      </p:nvGrpSpPr>
      <p:grpSpPr>
        <a:xfrm>
          <a:off x="0" y="0"/>
          <a:ext cx="0" cy="0"/>
          <a:chOff x="0" y="0"/>
          <a:chExt cx="0" cy="0"/>
        </a:xfrm>
      </p:grpSpPr>
      <p:pic>
        <p:nvPicPr>
          <p:cNvPr id="28" name="Google Shape;28;p12"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9"/>
        <p:cNvGrpSpPr/>
        <p:nvPr/>
      </p:nvGrpSpPr>
      <p:grpSpPr>
        <a:xfrm>
          <a:off x="0" y="0"/>
          <a:ext cx="0" cy="0"/>
          <a:chOff x="0" y="0"/>
          <a:chExt cx="0" cy="0"/>
        </a:xfrm>
      </p:grpSpPr>
      <p:pic>
        <p:nvPicPr>
          <p:cNvPr id="30" name="Google Shape;30;p13"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31" name="Google Shape;31;p13"/>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2"/>
        <p:cNvGrpSpPr/>
        <p:nvPr/>
      </p:nvGrpSpPr>
      <p:grpSpPr>
        <a:xfrm>
          <a:off x="0" y="0"/>
          <a:ext cx="0" cy="0"/>
          <a:chOff x="0" y="0"/>
          <a:chExt cx="0" cy="0"/>
        </a:xfrm>
      </p:grpSpPr>
      <p:pic>
        <p:nvPicPr>
          <p:cNvPr id="33" name="Google Shape;33;p14"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4"/>
        <p:cNvGrpSpPr/>
        <p:nvPr/>
      </p:nvGrpSpPr>
      <p:grpSpPr>
        <a:xfrm>
          <a:off x="0" y="0"/>
          <a:ext cx="0" cy="0"/>
          <a:chOff x="0" y="0"/>
          <a:chExt cx="0" cy="0"/>
        </a:xfrm>
      </p:grpSpPr>
      <p:pic>
        <p:nvPicPr>
          <p:cNvPr id="35" name="Google Shape;35;p15"/>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6" name="Google Shape;3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9" name="Google Shape;39;p15"/>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40" name="Google Shape;40;p15"/>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41" name="Google Shape;41;p15"/>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2"/>
        <p:cNvGrpSpPr/>
        <p:nvPr/>
      </p:nvGrpSpPr>
      <p:grpSpPr>
        <a:xfrm>
          <a:off x="0" y="0"/>
          <a:ext cx="0" cy="0"/>
          <a:chOff x="0" y="0"/>
          <a:chExt cx="0" cy="0"/>
        </a:xfrm>
      </p:grpSpPr>
      <p:sp>
        <p:nvSpPr>
          <p:cNvPr id="43" name="Google Shape;4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6" name="Google Shape;46;p16"/>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16"/>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16"/>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3" name="Google Shape;53;p17"/>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7"/>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17"/>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6"/>
        <p:cNvGrpSpPr/>
        <p:nvPr/>
      </p:nvGrpSpPr>
      <p:grpSpPr>
        <a:xfrm>
          <a:off x="0" y="0"/>
          <a:ext cx="0" cy="0"/>
          <a:chOff x="0" y="0"/>
          <a:chExt cx="0" cy="0"/>
        </a:xfrm>
      </p:grpSpPr>
      <p:pic>
        <p:nvPicPr>
          <p:cNvPr id="57" name="Google Shape;57;p18"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8" name="Google Shape;58;p18"/>
          <p:cNvGrpSpPr/>
          <p:nvPr/>
        </p:nvGrpSpPr>
        <p:grpSpPr>
          <a:xfrm>
            <a:off x="0" y="0"/>
            <a:ext cx="9144001" cy="5143500"/>
            <a:chOff x="0" y="0"/>
            <a:chExt cx="9144001" cy="6858000"/>
          </a:xfrm>
        </p:grpSpPr>
        <p:sp>
          <p:nvSpPr>
            <p:cNvPr id="59" name="Google Shape;59;p18"/>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1" name="Google Shape;61;p18"/>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pic>
          <p:nvPicPr>
            <p:cNvPr id="62" name="Google Shape;62;p18"/>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3" name="Google Shape;63;p1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4" name="Google Shape;6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71" name="Google Shape;71;p19"/>
          <p:cNvGrpSpPr/>
          <p:nvPr/>
        </p:nvGrpSpPr>
        <p:grpSpPr>
          <a:xfrm>
            <a:off x="-495300" y="-952756"/>
            <a:ext cx="10278090" cy="6763121"/>
            <a:chOff x="-495300" y="-1270341"/>
            <a:chExt cx="10278090" cy="9017494"/>
          </a:xfrm>
        </p:grpSpPr>
        <p:pic>
          <p:nvPicPr>
            <p:cNvPr id="72" name="Google Shape;72;p19"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3" name="Google Shape;73;p19"/>
            <p:cNvSpPr/>
            <p:nvPr/>
          </p:nvSpPr>
          <p:spPr>
            <a:xfrm>
              <a:off x="-495300" y="137072"/>
              <a:ext cx="9639300" cy="1756900"/>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5" name="Google Shape;75;p1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6" name="Google Shape;76;p1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7" name="Google Shape;77;p19"/>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2" name="Google Shape;82;p20"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3" name="Google Shape;83;p20"/>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2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6" name="Google Shape;86;p20"/>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9"/>
        <p:cNvGrpSpPr/>
        <p:nvPr/>
      </p:nvGrpSpPr>
      <p:grpSpPr>
        <a:xfrm>
          <a:off x="0" y="0"/>
          <a:ext cx="0" cy="0"/>
          <a:chOff x="0" y="0"/>
          <a:chExt cx="0" cy="0"/>
        </a:xfrm>
      </p:grpSpPr>
      <p:pic>
        <p:nvPicPr>
          <p:cNvPr id="10" name="Google Shape;10;p3"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8"/>
        <p:cNvGrpSpPr/>
        <p:nvPr/>
      </p:nvGrpSpPr>
      <p:grpSpPr>
        <a:xfrm>
          <a:off x="0" y="0"/>
          <a:ext cx="0" cy="0"/>
          <a:chOff x="0" y="0"/>
          <a:chExt cx="0" cy="0"/>
        </a:xfrm>
      </p:grpSpPr>
      <p:pic>
        <p:nvPicPr>
          <p:cNvPr id="89" name="Google Shape;89;p21"/>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90" name="Google Shape;90;p21"/>
          <p:cNvGrpSpPr/>
          <p:nvPr/>
        </p:nvGrpSpPr>
        <p:grpSpPr>
          <a:xfrm>
            <a:off x="0" y="0"/>
            <a:ext cx="9144001" cy="5143500"/>
            <a:chOff x="0" y="0"/>
            <a:chExt cx="9144001" cy="6858000"/>
          </a:xfrm>
        </p:grpSpPr>
        <p:sp>
          <p:nvSpPr>
            <p:cNvPr id="91" name="Google Shape;91;p21"/>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2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3" name="Google Shape;93;p21"/>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94" name="Google Shape;94;p2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5" name="Google Shape;95;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8" name="Google Shape;98;p21"/>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9"/>
        <p:cNvGrpSpPr/>
        <p:nvPr/>
      </p:nvGrpSpPr>
      <p:grpSpPr>
        <a:xfrm>
          <a:off x="0" y="0"/>
          <a:ext cx="0" cy="0"/>
          <a:chOff x="0" y="0"/>
          <a:chExt cx="0" cy="0"/>
        </a:xfrm>
      </p:grpSpPr>
      <p:sp>
        <p:nvSpPr>
          <p:cNvPr id="100" name="Google Shape;10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3" name="Google Shape;103;p22"/>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4" name="Google Shape;104;p22"/>
          <p:cNvSpPr/>
          <p:nvPr/>
        </p:nvSpPr>
        <p:spPr>
          <a:xfrm>
            <a:off x="95534" y="102804"/>
            <a:ext cx="9048466"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7" name="Google Shape;107;p22"/>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8" name="Google Shape;108;p22"/>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3" name="Google Shape;113;p23"/>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4" name="Google Shape;114;p23"/>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21" name="Google Shape;121;p24"/>
          <p:cNvGrpSpPr/>
          <p:nvPr/>
        </p:nvGrpSpPr>
        <p:grpSpPr>
          <a:xfrm>
            <a:off x="0" y="0"/>
            <a:ext cx="9144001" cy="5143500"/>
            <a:chOff x="0" y="0"/>
            <a:chExt cx="9144001" cy="6858000"/>
          </a:xfrm>
        </p:grpSpPr>
        <p:sp>
          <p:nvSpPr>
            <p:cNvPr id="122" name="Google Shape;122;p24"/>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2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4" name="Google Shape;124;p24"/>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125" name="Google Shape;125;p2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9" name="Google Shape;129;p24"/>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30"/>
        <p:cNvGrpSpPr/>
        <p:nvPr/>
      </p:nvGrpSpPr>
      <p:grpSpPr>
        <a:xfrm>
          <a:off x="0" y="0"/>
          <a:ext cx="0" cy="0"/>
          <a:chOff x="0" y="0"/>
          <a:chExt cx="0" cy="0"/>
        </a:xfrm>
      </p:grpSpPr>
      <p:sp>
        <p:nvSpPr>
          <p:cNvPr id="131" name="Google Shape;131;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4" name="Google Shape;134;p25"/>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5" name="Google Shape;135;p25"/>
          <p:cNvSpPr/>
          <p:nvPr/>
        </p:nvSpPr>
        <p:spPr>
          <a:xfrm>
            <a:off x="95534" y="102804"/>
            <a:ext cx="9075762"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2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7" name="Google Shape;137;p25"/>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40"/>
        <p:cNvGrpSpPr/>
        <p:nvPr/>
      </p:nvGrpSpPr>
      <p:grpSpPr>
        <a:xfrm>
          <a:off x="0" y="0"/>
          <a:ext cx="0" cy="0"/>
          <a:chOff x="0" y="0"/>
          <a:chExt cx="0" cy="0"/>
        </a:xfrm>
      </p:grpSpPr>
      <p:sp>
        <p:nvSpPr>
          <p:cNvPr id="141" name="Google Shape;14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4" name="Google Shape;144;p26"/>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5" name="Google Shape;145;p26"/>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7" name="Google Shape;147;p26"/>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8" name="Google Shape;148;p26"/>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9" name="Google Shape;149;p26"/>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4"/>
        <p:cNvGrpSpPr/>
        <p:nvPr/>
      </p:nvGrpSpPr>
      <p:grpSpPr>
        <a:xfrm>
          <a:off x="0" y="0"/>
          <a:ext cx="0" cy="0"/>
          <a:chOff x="0" y="0"/>
          <a:chExt cx="0" cy="0"/>
        </a:xfrm>
      </p:grpSpPr>
      <p:sp>
        <p:nvSpPr>
          <p:cNvPr id="155" name="Google Shape;15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6" name="Google Shape;15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60" name="Google Shape;16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3" name="Google Shape;16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4" name="Google Shape;16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7" name="Google Shape;16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8" name="Google Shape;16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9" name="Google Shape;16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11"/>
        <p:cNvGrpSpPr/>
        <p:nvPr/>
      </p:nvGrpSpPr>
      <p:grpSpPr>
        <a:xfrm>
          <a:off x="0" y="0"/>
          <a:ext cx="0" cy="0"/>
          <a:chOff x="0" y="0"/>
          <a:chExt cx="0" cy="0"/>
        </a:xfrm>
      </p:grpSpPr>
      <p:pic>
        <p:nvPicPr>
          <p:cNvPr id="12" name="Google Shape;12;p4"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5" name="Google Shape;17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6" name="Google Shape;1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9" name="Google Shape;17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3" name="Google Shape;18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85" name="Google Shape;18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188" name="Google Shape;18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91" name="Google Shape;19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92" name="Google Shape;19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3"/>
        <p:cNvGrpSpPr/>
        <p:nvPr/>
      </p:nvGrpSpPr>
      <p:grpSpPr>
        <a:xfrm>
          <a:off x="0" y="0"/>
          <a:ext cx="0" cy="0"/>
          <a:chOff x="0" y="0"/>
          <a:chExt cx="0" cy="0"/>
        </a:xfrm>
      </p:grpSpPr>
      <p:pic>
        <p:nvPicPr>
          <p:cNvPr id="14" name="Google Shape;14;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5"/>
        <p:cNvGrpSpPr/>
        <p:nvPr/>
      </p:nvGrpSpPr>
      <p:grpSpPr>
        <a:xfrm>
          <a:off x="0" y="0"/>
          <a:ext cx="0" cy="0"/>
          <a:chOff x="0" y="0"/>
          <a:chExt cx="0" cy="0"/>
        </a:xfrm>
      </p:grpSpPr>
      <p:pic>
        <p:nvPicPr>
          <p:cNvPr id="16" name="Google Shape;16;p6"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7"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8"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9"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10"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14:dur="200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96032" y="271949"/>
            <a:ext cx="8092007"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 sz="6600" b="1" i="0" u="none" strike="noStrike" cap="none">
                <a:solidFill>
                  <a:srgbClr val="31859B"/>
                </a:solidFill>
                <a:latin typeface="Calibri"/>
                <a:ea typeface="Calibri"/>
                <a:cs typeface="Calibri"/>
                <a:sym typeface="Calibri"/>
              </a:rPr>
              <a:t>Primer </a:t>
            </a:r>
            <a:r>
              <a:rPr lang="es" sz="6600" b="1">
                <a:solidFill>
                  <a:srgbClr val="31859B"/>
                </a:solidFill>
                <a:latin typeface="Calibri"/>
                <a:ea typeface="Calibri"/>
                <a:cs typeface="Calibri"/>
                <a:sym typeface="Calibri"/>
              </a:rPr>
              <a:t>Proyecto  	</a:t>
            </a:r>
            <a:endParaRPr sz="1400" b="0" i="0" u="none" strike="noStrike" cap="none">
              <a:solidFill>
                <a:srgbClr val="000000"/>
              </a:solidFill>
              <a:latin typeface="Arial"/>
              <a:ea typeface="Arial"/>
              <a:cs typeface="Arial"/>
              <a:sym typeface="Arial"/>
            </a:endParaRPr>
          </a:p>
        </p:txBody>
      </p:sp>
      <p:sp>
        <p:nvSpPr>
          <p:cNvPr id="200" name="Google Shape;200;p39"/>
          <p:cNvSpPr txBox="1"/>
          <p:nvPr/>
        </p:nvSpPr>
        <p:spPr>
          <a:xfrm>
            <a:off x="381000" y="805450"/>
            <a:ext cx="82248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1| </a:t>
            </a:r>
            <a:r>
              <a:rPr lang="es" sz="3000" b="1" dirty="0">
                <a:solidFill>
                  <a:srgbClr val="31859B"/>
                </a:solidFill>
                <a:latin typeface="Calibri"/>
                <a:ea typeface="Calibri"/>
                <a:cs typeface="Calibri"/>
                <a:sym typeface="Calibri"/>
              </a:rPr>
              <a:t>ADSI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1803170 G3</a:t>
            </a:r>
            <a:r>
              <a:rPr lang="es" sz="3000" b="1" i="0" u="none" strike="noStrike" cap="none" dirty="0">
                <a:solidFill>
                  <a:srgbClr val="31859B"/>
                </a:solidFill>
                <a:latin typeface="Calibri"/>
                <a:ea typeface="Calibri"/>
                <a:cs typeface="Calibri"/>
                <a:sym typeface="Calibri"/>
              </a:rPr>
              <a:t> | Diurno </a:t>
            </a:r>
            <a:endParaRPr sz="3000" b="0" i="0" u="none" strike="noStrike" cap="none" dirty="0">
              <a:solidFill>
                <a:srgbClr val="31859B"/>
              </a:solidFill>
              <a:latin typeface="Arial"/>
              <a:ea typeface="Arial"/>
              <a:cs typeface="Arial"/>
              <a:sym typeface="Arial"/>
            </a:endParaRPr>
          </a:p>
        </p:txBody>
      </p:sp>
      <p:sp>
        <p:nvSpPr>
          <p:cNvPr id="202" name="Google Shape;202;p39"/>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p>
          <a:p>
            <a:pPr marL="0" marR="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Febrero 2019</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800"/>
              </a:spcAft>
              <a:buClr>
                <a:schemeClr val="dk1"/>
              </a:buClr>
              <a:buSzPts val="1100"/>
              <a:buFont typeface="Arial"/>
              <a:buNone/>
            </a:pPr>
            <a:r>
              <a:rPr lang="es" b="1" dirty="0">
                <a:solidFill>
                  <a:srgbClr val="999999"/>
                </a:solidFill>
                <a:latin typeface="Calibri"/>
                <a:ea typeface="Calibri"/>
                <a:cs typeface="Calibri"/>
                <a:sym typeface="Calibri"/>
              </a:rPr>
              <a:t>Calle 69 </a:t>
            </a:r>
            <a:r>
              <a:rPr lang="es" sz="1400" b="1" i="0" u="none" strike="noStrike" cap="none" dirty="0">
                <a:solidFill>
                  <a:srgbClr val="999999"/>
                </a:solidFill>
                <a:latin typeface="Calibri"/>
                <a:ea typeface="Calibri"/>
                <a:cs typeface="Calibri"/>
                <a:sym typeface="Calibri"/>
              </a:rPr>
              <a:t>No. </a:t>
            </a:r>
            <a:r>
              <a:rPr lang="es" b="1" dirty="0">
                <a:solidFill>
                  <a:srgbClr val="999999"/>
                </a:solidFill>
                <a:latin typeface="Calibri"/>
                <a:ea typeface="Calibri"/>
                <a:cs typeface="Calibri"/>
                <a:sym typeface="Calibri"/>
              </a:rPr>
              <a:t>20 </a:t>
            </a:r>
            <a:r>
              <a:rPr lang="es" sz="1400" b="1" i="0" u="none" strike="noStrike" cap="none" dirty="0">
                <a:solidFill>
                  <a:srgbClr val="999999"/>
                </a:solidFill>
                <a:latin typeface="Calibri"/>
                <a:ea typeface="Calibri"/>
                <a:cs typeface="Calibri"/>
                <a:sym typeface="Calibri"/>
              </a:rPr>
              <a:t>- </a:t>
            </a:r>
            <a:r>
              <a:rPr lang="es" b="1" dirty="0">
                <a:solidFill>
                  <a:srgbClr val="999999"/>
                </a:solidFill>
                <a:latin typeface="Calibri"/>
                <a:ea typeface="Calibri"/>
                <a:cs typeface="Calibri"/>
                <a:sym typeface="Calibri"/>
              </a:rPr>
              <a:t>36</a:t>
            </a:r>
            <a:r>
              <a:rPr lang="es" sz="1400" b="1" i="0" u="none" strike="noStrike" cap="none" dirty="0">
                <a:solidFill>
                  <a:srgbClr val="999999"/>
                </a:solidFill>
                <a:latin typeface="Calibri"/>
                <a:ea typeface="Calibri"/>
                <a:cs typeface="Calibri"/>
                <a:sym typeface="Calibri"/>
              </a:rPr>
              <a:t> sur, Bogotá D.C, Colombia</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3875239" y="147389"/>
            <a:ext cx="5664870"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s" sz="4400" b="1" i="0" u="none" strike="noStrike" cap="none" dirty="0">
                <a:solidFill>
                  <a:schemeClr val="dk1"/>
                </a:solidFill>
                <a:latin typeface="Times New Roman"/>
                <a:ea typeface="Times New Roman"/>
                <a:cs typeface="Times New Roman"/>
                <a:sym typeface="Times New Roman"/>
              </a:rPr>
              <a:t>Componente</a:t>
            </a:r>
            <a:endParaRPr sz="4400" b="1" i="0" u="none" strike="noStrike" cap="none" dirty="0">
              <a:solidFill>
                <a:schemeClr val="dk1"/>
              </a:solidFill>
              <a:latin typeface="Times New Roman"/>
              <a:ea typeface="Times New Roman"/>
              <a:cs typeface="Times New Roman"/>
              <a:sym typeface="Times New Roman"/>
            </a:endParaRPr>
          </a:p>
        </p:txBody>
      </p:sp>
      <p:sp>
        <p:nvSpPr>
          <p:cNvPr id="208" name="Google Shape;208;p40"/>
          <p:cNvSpPr txBox="1"/>
          <p:nvPr/>
        </p:nvSpPr>
        <p:spPr>
          <a:xfrm>
            <a:off x="5429750" y="669300"/>
            <a:ext cx="3492000" cy="8373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alibri"/>
              <a:buNone/>
            </a:pPr>
            <a:r>
              <a:rPr lang="es" sz="4400" b="1" i="0" u="none" strike="noStrike" cap="none" dirty="0">
                <a:solidFill>
                  <a:srgbClr val="666666"/>
                </a:solidFill>
                <a:latin typeface="Times New Roman"/>
                <a:ea typeface="Times New Roman"/>
                <a:cs typeface="Times New Roman"/>
                <a:sym typeface="Times New Roman"/>
              </a:rPr>
              <a:t>Metodológico</a:t>
            </a:r>
            <a:endParaRPr sz="4400" b="1" i="0" u="none" strike="noStrike" cap="none" dirty="0">
              <a:solidFill>
                <a:srgbClr val="666666"/>
              </a:solidFill>
              <a:latin typeface="Times New Roman"/>
              <a:ea typeface="Times New Roman"/>
              <a:cs typeface="Times New Roman"/>
              <a:sym typeface="Times New Roman"/>
            </a:endParaRPr>
          </a:p>
        </p:txBody>
      </p:sp>
      <p:sp>
        <p:nvSpPr>
          <p:cNvPr id="209" name="Google Shape;209;p40"/>
          <p:cNvSpPr txBox="1"/>
          <p:nvPr/>
        </p:nvSpPr>
        <p:spPr>
          <a:xfrm>
            <a:off x="3916146" y="1555972"/>
            <a:ext cx="4986900" cy="29517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Nombre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 general</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Objetivos específicos </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Planteamiento del problema</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Alcance del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Justificación</a:t>
            </a:r>
            <a:endParaRPr sz="2800" i="0" u="none" strike="noStrike" cap="none" dirty="0">
              <a:solidFill>
                <a:srgbClr val="666666"/>
              </a:solidFill>
              <a:latin typeface="Times New Roman"/>
              <a:ea typeface="Times New Roman"/>
              <a:cs typeface="Times New Roman"/>
              <a:sym typeface="Times New Roman"/>
            </a:endParaRPr>
          </a:p>
        </p:txBody>
      </p:sp>
      <p:pic>
        <p:nvPicPr>
          <p:cNvPr id="210" name="Google Shape;210;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69300" y="0"/>
            <a:ext cx="9144000" cy="953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Nombre del proyecto</a:t>
            </a:r>
            <a:endParaRPr sz="3000" b="1" i="0" u="none" strike="noStrike" cap="none" dirty="0">
              <a:solidFill>
                <a:schemeClr val="lt1"/>
              </a:solidFill>
              <a:latin typeface="Times New Roman"/>
              <a:ea typeface="Times New Roman"/>
              <a:cs typeface="Times New Roman"/>
              <a:sym typeface="Times New Roman"/>
            </a:endParaRPr>
          </a:p>
        </p:txBody>
      </p:sp>
      <p:sp>
        <p:nvSpPr>
          <p:cNvPr id="217" name="Google Shape;217;p41"/>
          <p:cNvSpPr txBox="1"/>
          <p:nvPr/>
        </p:nvSpPr>
        <p:spPr>
          <a:xfrm>
            <a:off x="1024025" y="10445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a:latin typeface="Times New Roman"/>
                <a:ea typeface="Times New Roman"/>
                <a:cs typeface="Times New Roman"/>
                <a:sym typeface="Times New Roman"/>
              </a:rPr>
              <a:t>Vladimir Buitrago </a:t>
            </a:r>
            <a:endParaRPr sz="2000" dirty="0">
              <a:latin typeface="Times New Roman"/>
              <a:ea typeface="Times New Roman"/>
              <a:cs typeface="Times New Roman"/>
              <a:sym typeface="Times New Roman"/>
            </a:endParaRPr>
          </a:p>
        </p:txBody>
      </p:sp>
      <p:pic>
        <p:nvPicPr>
          <p:cNvPr id="218" name="Google Shape;218;p41"/>
          <p:cNvPicPr preferRelativeResize="0"/>
          <p:nvPr/>
        </p:nvPicPr>
        <p:blipFill>
          <a:blip r:embed="rId3">
            <a:alphaModFix/>
          </a:blip>
          <a:stretch>
            <a:fillRect/>
          </a:stretch>
        </p:blipFill>
        <p:spPr>
          <a:xfrm>
            <a:off x="5916925" y="2704875"/>
            <a:ext cx="1858900" cy="1844525"/>
          </a:xfrm>
          <a:prstGeom prst="rect">
            <a:avLst/>
          </a:prstGeom>
          <a:noFill/>
          <a:ln w="9525" cap="flat" cmpd="sng">
            <a:solidFill>
              <a:srgbClr val="F3F3F3"/>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225" name="Google Shape;225;p42"/>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los problemas de comunicación en la tienda de videojuegos del barrio Diana Turbay.</a:t>
            </a:r>
            <a:endParaRPr sz="2000" dirty="0">
              <a:latin typeface="Georgia"/>
              <a:ea typeface="Georgia"/>
              <a:cs typeface="Georgia"/>
              <a:sym typeface="Georgia"/>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234" name="Google Shape;234;p43"/>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Calcular las ganancias obtenidas en el dia y generar un reporte diario de ventas. </a:t>
            </a:r>
            <a:endParaRPr sz="2000" dirty="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a:solidFill>
                  <a:srgbClr val="F2F2F2"/>
                </a:solidFill>
                <a:latin typeface="Calibri"/>
                <a:ea typeface="Calibri"/>
                <a:cs typeface="Calibri"/>
                <a:sym typeface="Calibri"/>
              </a:rPr>
              <a:t>     </a:t>
            </a:r>
            <a:r>
              <a:rPr lang="es" sz="3000" b="1" i="0" u="none" strike="noStrike" cap="none">
                <a:solidFill>
                  <a:srgbClr val="F2F2F2"/>
                </a:solidFill>
                <a:latin typeface="Times New Roman"/>
                <a:ea typeface="Times New Roman"/>
                <a:cs typeface="Times New Roman"/>
                <a:sym typeface="Times New Roman"/>
              </a:rPr>
              <a:t>Planteamiento del problema</a:t>
            </a:r>
            <a:endParaRPr sz="1400" i="0" u="none" strike="noStrike" cap="none">
              <a:solidFill>
                <a:srgbClr val="000000"/>
              </a:solidFill>
              <a:latin typeface="Times New Roman"/>
              <a:ea typeface="Times New Roman"/>
              <a:cs typeface="Times New Roman"/>
              <a:sym typeface="Times New Roman"/>
            </a:endParaRPr>
          </a:p>
        </p:txBody>
      </p:sp>
      <p:sp>
        <p:nvSpPr>
          <p:cNvPr id="242" name="Google Shape;242;p44"/>
          <p:cNvSpPr txBox="1"/>
          <p:nvPr/>
        </p:nvSpPr>
        <p:spPr>
          <a:xfrm>
            <a:off x="194705" y="1048961"/>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La tienda de videojuegos ofrece servicios de xbox, internet, productos alimenticios, fotocopias. El lugar no cuenta con ningún tipo de publicidad, tras llevar una contabilidad en una hoja manual, le ha causado problemas en cuanto a ganancias y pérdidas del dia,</a:t>
            </a:r>
            <a:r>
              <a:rPr lang="es-CO" sz="2000"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la hoja podria perderse y ocasionar problemas. Los clientes no saben exactamente los horarios de atención del local de videojuegos.</a:t>
            </a:r>
            <a:endParaRPr sz="2000" dirty="0">
              <a:latin typeface="Times New Roman"/>
              <a:ea typeface="Times New Roman"/>
              <a:cs typeface="Times New Roman"/>
              <a:sym typeface="Times New Roman"/>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41" y="3549930"/>
            <a:ext cx="1278134" cy="15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a:solidFill>
                  <a:schemeClr val="lt1"/>
                </a:solidFill>
                <a:latin typeface="Times New Roman"/>
                <a:ea typeface="Times New Roman"/>
                <a:cs typeface="Times New Roman"/>
                <a:sym typeface="Times New Roman"/>
              </a:rPr>
              <a:t>Alcance del proyecto</a:t>
            </a:r>
            <a:endParaRPr sz="1400" i="0" u="none" strike="noStrike" cap="none">
              <a:solidFill>
                <a:srgbClr val="000000"/>
              </a:solidFill>
              <a:latin typeface="Times New Roman"/>
              <a:ea typeface="Times New Roman"/>
              <a:cs typeface="Times New Roman"/>
              <a:sym typeface="Times New Roman"/>
            </a:endParaRPr>
          </a:p>
        </p:txBody>
      </p:sp>
      <p:sp>
        <p:nvSpPr>
          <p:cNvPr id="250" name="Google Shape;250;p45"/>
          <p:cNvSpPr txBox="1"/>
          <p:nvPr/>
        </p:nvSpPr>
        <p:spPr>
          <a:xfrm>
            <a:off x="729075" y="1194275"/>
            <a:ext cx="7520400" cy="35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5"/>
          <p:cNvSpPr txBox="1"/>
          <p:nvPr/>
        </p:nvSpPr>
        <p:spPr>
          <a:xfrm>
            <a:off x="212035" y="1033669"/>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El proyecto va dirigido para la tienda de videojuegos ubicada en el barrio Diana Turbay Cra 2b Cll 47 - 37 Sur, con el cual queremos lograr un inventario de ventas e ingreso de clientes para llevar un control diario, que facilitaria el manejo economico de la tienda de videojuegos cuando el usuario quiera adquirir un producto o servicio solo sea necesario ingresar al aplicativo web y adquirir el producto o servicio que desee no sin antes verificar el horario disponible.</a:t>
            </a:r>
            <a:endParaRPr sz="2000"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22" y="3134381"/>
            <a:ext cx="2015609" cy="192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p:nvPr/>
        </p:nvSpPr>
        <p:spPr>
          <a:xfrm>
            <a:off x="1030575" y="76200"/>
            <a:ext cx="6841200" cy="879600"/>
          </a:xfrm>
          <a:prstGeom prst="rect">
            <a:avLst/>
          </a:prstGeom>
          <a:noFill/>
          <a:ln>
            <a:noFill/>
          </a:ln>
          <a:effectLst>
            <a:outerShdw blurRad="57150" dist="19050" dir="5400000" algn="bl" rotWithShape="0">
              <a:srgbClr val="000000">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Justificación</a:t>
            </a:r>
            <a:endParaRPr sz="3000" b="1" i="0" u="none" strike="noStrike" cap="none" dirty="0">
              <a:solidFill>
                <a:schemeClr val="lt1"/>
              </a:solidFill>
              <a:latin typeface="Times New Roman"/>
              <a:ea typeface="Times New Roman"/>
              <a:cs typeface="Times New Roman"/>
              <a:sym typeface="Times New Roman"/>
            </a:endParaRPr>
          </a:p>
        </p:txBody>
      </p:sp>
      <p:sp>
        <p:nvSpPr>
          <p:cNvPr id="259" name="Google Shape;259;p46"/>
          <p:cNvSpPr txBox="1"/>
          <p:nvPr/>
        </p:nvSpPr>
        <p:spPr>
          <a:xfrm>
            <a:off x="185529" y="955800"/>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La presente información se enfocará en solucionar el problema de publicidad en el local de videojuegos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ubicado en el barrio del Diana turbay</a:t>
            </a:r>
            <a:r>
              <a:rPr lang="es" sz="2000" b="1"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por medio del ya mencionado aplicativo web </a:t>
            </a:r>
            <a:r>
              <a:rPr lang="es" sz="2000" b="1" dirty="0">
                <a:latin typeface="Times New Roman"/>
                <a:ea typeface="Times New Roman"/>
                <a:cs typeface="Times New Roman"/>
                <a:sym typeface="Times New Roman"/>
              </a:rPr>
              <a:t>“kyukeisho”</a:t>
            </a:r>
            <a:r>
              <a:rPr lang="es" sz="2000" dirty="0">
                <a:latin typeface="Times New Roman"/>
                <a:ea typeface="Times New Roman"/>
                <a:cs typeface="Times New Roman"/>
                <a:sym typeface="Times New Roman"/>
              </a:rPr>
              <a:t>, el cual, ayudará a mejorar las ventas</a:t>
            </a:r>
            <a:r>
              <a:rPr lang="es" sz="2000">
                <a:latin typeface="Times New Roman"/>
                <a:ea typeface="Times New Roman"/>
                <a:cs typeface="Times New Roman"/>
                <a:sym typeface="Times New Roman"/>
              </a:rPr>
              <a:t>, por </a:t>
            </a:r>
            <a:r>
              <a:rPr lang="es" sz="2000" dirty="0">
                <a:latin typeface="Times New Roman"/>
                <a:ea typeface="Times New Roman"/>
                <a:cs typeface="Times New Roman"/>
                <a:sym typeface="Times New Roman"/>
              </a:rPr>
              <a:t>consiguiente el proyecto aquí presentado dará como resultado una solución práctica a todos estos inconvenientes. </a:t>
            </a:r>
            <a:endParaRPr sz="2000" dirty="0">
              <a:latin typeface="Times New Roman"/>
              <a:ea typeface="Times New Roman"/>
              <a:cs typeface="Times New Roman"/>
              <a:sym typeface="Times New Roman"/>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4" y="3713412"/>
            <a:ext cx="1245560" cy="143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376</Words>
  <Application>Microsoft Office PowerPoint</Application>
  <PresentationFormat>Presentación en pantalla (16:9)</PresentationFormat>
  <Paragraphs>43</Paragraphs>
  <Slides>9</Slides>
  <Notes>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Arial</vt:lpstr>
      <vt:lpstr>Calibri</vt:lpstr>
      <vt:lpstr>Georgia</vt:lpstr>
      <vt:lpstr>Times New Roman</vt:lpstr>
      <vt:lpstr>sena2017</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Andres</cp:lastModifiedBy>
  <cp:revision>22</cp:revision>
  <dcterms:modified xsi:type="dcterms:W3CDTF">2019-07-02T15:49:50Z</dcterms:modified>
</cp:coreProperties>
</file>